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8" r:id="rId2"/>
    <p:sldId id="283" r:id="rId3"/>
    <p:sldId id="260" r:id="rId4"/>
    <p:sldId id="262" r:id="rId5"/>
    <p:sldId id="263" r:id="rId6"/>
    <p:sldId id="264" r:id="rId7"/>
    <p:sldId id="279" r:id="rId8"/>
    <p:sldId id="265" r:id="rId9"/>
    <p:sldId id="266" r:id="rId10"/>
    <p:sldId id="267" r:id="rId11"/>
    <p:sldId id="268" r:id="rId12"/>
    <p:sldId id="269" r:id="rId13"/>
    <p:sldId id="270" r:id="rId14"/>
    <p:sldId id="280" r:id="rId15"/>
    <p:sldId id="271" r:id="rId16"/>
    <p:sldId id="272" r:id="rId17"/>
    <p:sldId id="273" r:id="rId18"/>
    <p:sldId id="274" r:id="rId19"/>
    <p:sldId id="275" r:id="rId20"/>
    <p:sldId id="28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88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AA2F54-D1A8-4C0C-AE34-266D821452A3}" type="datetimeFigureOut">
              <a:rPr lang="en-US" smtClean="0"/>
              <a:pPr/>
              <a:t>19/1/2022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72303E-A977-4927-9745-29428A7A19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63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22D63-5870-402B-BD6A-54E5D68F194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9822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C53E220B-8B44-4089-B6D7-1EDC3A6A392E}" type="datetime8">
              <a:rPr lang="bn-BD" smtClean="0"/>
              <a:pPr>
                <a:defRPr/>
              </a:pPr>
              <a:t>19 জানুয়ারী., 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bn-BD"/>
              <a:t>মোঃ সাইফুল ইসলাম। সহকারী শিক্ষক, সোনামুখী উচ্চ বিদ্যালয়।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2374795-7E59-4877-A38F-1FA50284965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2411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C53E220B-8B44-4089-B6D7-1EDC3A6A392E}" type="datetime8">
              <a:rPr lang="bn-BD" smtClean="0"/>
              <a:pPr>
                <a:defRPr/>
              </a:pPr>
              <a:t>19 জানুয়ারী., 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bn-BD"/>
              <a:t>মোঃ সাইফুল ইসলাম। সহকারী শিক্ষক, সোনামুখী উচ্চ বিদ্যালয়।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2374795-7E59-4877-A38F-1FA50284965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24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C53E220B-8B44-4089-B6D7-1EDC3A6A392E}" type="datetime8">
              <a:rPr lang="bn-BD" smtClean="0"/>
              <a:pPr>
                <a:defRPr/>
              </a:pPr>
              <a:t>19 জানুয়ারী., 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bn-BD"/>
              <a:t>মোঃ সাইফুল ইসলাম। সহকারী শিক্ষক, সোনামুখী উচ্চ বিদ্যালয়।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2374795-7E59-4877-A38F-1FA50284965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391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C53E220B-8B44-4089-B6D7-1EDC3A6A392E}" type="datetime8">
              <a:rPr lang="bn-BD" smtClean="0"/>
              <a:pPr>
                <a:defRPr/>
              </a:pPr>
              <a:t>19 জানুয়ারী., 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bn-BD"/>
              <a:t>মোঃ সাইফুল ইসলাম। সহকারী শিক্ষক, সোনামুখী উচ্চ বিদ্যালয়।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2374795-7E59-4877-A38F-1FA50284965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24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C53E220B-8B44-4089-B6D7-1EDC3A6A392E}" type="datetime8">
              <a:rPr lang="bn-BD" smtClean="0"/>
              <a:pPr>
                <a:defRPr/>
              </a:pPr>
              <a:t>19 জানুয়ারী., 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bn-BD"/>
              <a:t>মোঃ সাইফুল ইসলাম। সহকারী শিক্ষক, সোনামুখী উচ্চ বিদ্যালয়।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2374795-7E59-4877-A38F-1FA50284965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241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C53E220B-8B44-4089-B6D7-1EDC3A6A392E}" type="datetime8">
              <a:rPr lang="bn-BD" smtClean="0"/>
              <a:pPr>
                <a:defRPr/>
              </a:pPr>
              <a:t>19 জানুয়ারী., 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bn-BD"/>
              <a:t>মোঃ সাইফুল ইসলাম। সহকারী শিক্ষক, সোনামুখী উচ্চ বিদ্যালয়।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2374795-7E59-4877-A38F-1FA50284965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24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C53E220B-8B44-4089-B6D7-1EDC3A6A392E}" type="datetime8">
              <a:rPr lang="bn-BD" smtClean="0"/>
              <a:pPr>
                <a:defRPr/>
              </a:pPr>
              <a:t>19 জানুয়ারী., 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bn-BD"/>
              <a:t>মোঃ সাইফুল ইসলাম। সহকারী শিক্ষক, সোনামুখী উচ্চ বিদ্যালয়।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2374795-7E59-4877-A38F-1FA50284965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241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C53E220B-8B44-4089-B6D7-1EDC3A6A392E}" type="datetime8">
              <a:rPr lang="bn-BD" smtClean="0"/>
              <a:pPr>
                <a:defRPr/>
              </a:pPr>
              <a:t>19 জানুয়ারী., 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bn-BD"/>
              <a:t>মোঃ সাইফুল ইসলাম। সহকারী শিক্ষক, সোনামুখী উচ্চ বিদ্যালয়।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2374795-7E59-4877-A38F-1FA50284965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241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C53E220B-8B44-4089-B6D7-1EDC3A6A392E}" type="datetime8">
              <a:rPr lang="bn-BD" smtClean="0"/>
              <a:pPr>
                <a:defRPr/>
              </a:pPr>
              <a:t>19 জানুয়ারী., 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bn-BD"/>
              <a:t>মোঃ সাইফুল ইসলাম। সহকারী শিক্ষক, সোনামুখী উচ্চ বিদ্যালয়।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2374795-7E59-4877-A38F-1FA50284965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241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C53E220B-8B44-4089-B6D7-1EDC3A6A392E}" type="datetime8">
              <a:rPr lang="bn-BD" smtClean="0"/>
              <a:pPr>
                <a:defRPr/>
              </a:pPr>
              <a:t>19 জানুয়ারী., 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bn-BD"/>
              <a:t>মোঃ সাইফুল ইসলাম। সহকারী শিক্ষক, সোনামুখী উচ্চ বিদ্যালয়।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2374795-7E59-4877-A38F-1FA50284965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24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77958-CFDC-4256-A7AC-C8034CFA76B5}" type="datetimeFigureOut">
              <a:rPr lang="en-US" smtClean="0"/>
              <a:pPr/>
              <a:t>19/1/2022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FE9E-0D76-4833-9AB3-34FC724C23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534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77958-CFDC-4256-A7AC-C8034CFA76B5}" type="datetimeFigureOut">
              <a:rPr lang="en-US" smtClean="0"/>
              <a:pPr/>
              <a:t>19/1/2022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FE9E-0D76-4833-9AB3-34FC724C23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301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77958-CFDC-4256-A7AC-C8034CFA76B5}" type="datetimeFigureOut">
              <a:rPr lang="en-US" smtClean="0"/>
              <a:pPr/>
              <a:t>19/1/2022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FE9E-0D76-4833-9AB3-34FC724C23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782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77958-CFDC-4256-A7AC-C8034CFA76B5}" type="datetimeFigureOut">
              <a:rPr lang="en-US" smtClean="0"/>
              <a:pPr/>
              <a:t>19/1/2022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FE9E-0D76-4833-9AB3-34FC724C23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527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77958-CFDC-4256-A7AC-C8034CFA76B5}" type="datetimeFigureOut">
              <a:rPr lang="en-US" smtClean="0"/>
              <a:pPr/>
              <a:t>19/1/2022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FE9E-0D76-4833-9AB3-34FC724C23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612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77958-CFDC-4256-A7AC-C8034CFA76B5}" type="datetimeFigureOut">
              <a:rPr lang="en-US" smtClean="0"/>
              <a:pPr/>
              <a:t>19/1/2022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FE9E-0D76-4833-9AB3-34FC724C23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686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77958-CFDC-4256-A7AC-C8034CFA76B5}" type="datetimeFigureOut">
              <a:rPr lang="en-US" smtClean="0"/>
              <a:pPr/>
              <a:t>19/1/2022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FE9E-0D76-4833-9AB3-34FC724C23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179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77958-CFDC-4256-A7AC-C8034CFA76B5}" type="datetimeFigureOut">
              <a:rPr lang="en-US" smtClean="0"/>
              <a:pPr/>
              <a:t>19/1/2022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FE9E-0D76-4833-9AB3-34FC724C23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00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77958-CFDC-4256-A7AC-C8034CFA76B5}" type="datetimeFigureOut">
              <a:rPr lang="en-US" smtClean="0"/>
              <a:pPr/>
              <a:t>19/1/2022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FE9E-0D76-4833-9AB3-34FC724C23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54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77958-CFDC-4256-A7AC-C8034CFA76B5}" type="datetimeFigureOut">
              <a:rPr lang="en-US" smtClean="0"/>
              <a:pPr/>
              <a:t>19/1/2022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FE9E-0D76-4833-9AB3-34FC724C23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15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77958-CFDC-4256-A7AC-C8034CFA76B5}" type="datetimeFigureOut">
              <a:rPr lang="en-US" smtClean="0"/>
              <a:pPr/>
              <a:t>19/1/2022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FE9E-0D76-4833-9AB3-34FC724C23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010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77958-CFDC-4256-A7AC-C8034CFA76B5}" type="datetimeFigureOut">
              <a:rPr lang="en-US" smtClean="0"/>
              <a:pPr/>
              <a:t>19/1/2022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3FE9E-0D76-4833-9AB3-34FC724C23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5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5E5E97D-299E-4E83-B9AF-2181CE9D7F5E}"/>
              </a:ext>
            </a:extLst>
          </p:cNvPr>
          <p:cNvGrpSpPr/>
          <p:nvPr/>
        </p:nvGrpSpPr>
        <p:grpSpPr>
          <a:xfrm>
            <a:off x="0" y="76200"/>
            <a:ext cx="9144000" cy="6781800"/>
            <a:chOff x="0" y="0"/>
            <a:chExt cx="12192000" cy="6858000"/>
          </a:xfrm>
        </p:grpSpPr>
        <p:pic>
          <p:nvPicPr>
            <p:cNvPr id="6" name="Picture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74B7881-488C-4DE9-81F1-AC8579E31D27}"/>
                </a:ext>
              </a:extLst>
            </p:cNvPr>
            <p:cNvSpPr/>
            <p:nvPr/>
          </p:nvSpPr>
          <p:spPr>
            <a:xfrm>
              <a:off x="9192126" y="5646821"/>
              <a:ext cx="2197769" cy="8502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72793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C83241-0BAC-4F11-ABF3-4FF6A2417390}" type="datetime12">
              <a:rPr lang="bn-BD" smtClean="0"/>
              <a:pPr>
                <a:defRPr/>
              </a:pPr>
              <a:t>19/1/2022 7:01 AM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ED3A41-33F5-4415-BF58-AFEBB9CC3F6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4800600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955800">
              <a:spcAft>
                <a:spcPts val="0"/>
              </a:spcAft>
            </a:pPr>
            <a:r>
              <a:rPr lang="bn-BD" sz="66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আল্লাহর হকুমে জন্মান্ধকে </a:t>
            </a:r>
            <a:endParaRPr lang="bn-IN" sz="6600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 defTabSz="1955800">
              <a:spcAft>
                <a:spcPts val="0"/>
              </a:spcAft>
            </a:pPr>
            <a:r>
              <a:rPr lang="bn-BD" sz="66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দৃষ্টি শক্তি দান </a:t>
            </a:r>
            <a:endParaRPr lang="en-US" sz="6600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609600" y="76200"/>
            <a:ext cx="7620000" cy="990600"/>
          </a:xfrm>
          <a:prstGeom prst="cloudCallo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590800" y="76200"/>
            <a:ext cx="3276600" cy="1066800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9pPr>
          </a:lstStyle>
          <a:p>
            <a:r>
              <a:rPr lang="bn-BD" sz="60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৩,মু’জিজা 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5" t="7223"/>
          <a:stretch/>
        </p:blipFill>
        <p:spPr>
          <a:xfrm>
            <a:off x="623453" y="1295399"/>
            <a:ext cx="7758547" cy="3429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014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ED3A41-33F5-4415-BF58-AFEBB9CC3F6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4800" y="5715000"/>
            <a:ext cx="8534400" cy="946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955800">
              <a:lnSpc>
                <a:spcPct val="90000"/>
              </a:lnSpc>
              <a:spcAft>
                <a:spcPct val="35000"/>
              </a:spcAft>
            </a:pPr>
            <a:r>
              <a:rPr lang="bn-IN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শ্বেত/কুষ্ঠ র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ো</a:t>
            </a:r>
            <a:r>
              <a:rPr lang="bn-IN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গীকে আরোগ্য দান </a:t>
            </a:r>
            <a:endParaRPr lang="en-US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685800" y="76200"/>
            <a:ext cx="7772400" cy="1066800"/>
          </a:xfrm>
          <a:prstGeom prst="cloudCallo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819400" y="152400"/>
            <a:ext cx="3276600" cy="1066800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9pPr>
          </a:lstStyle>
          <a:p>
            <a:r>
              <a:rPr lang="bn-BD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৪,মু’জিজা 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09600" y="1447800"/>
            <a:ext cx="8001000" cy="3733800"/>
          </a:xfrm>
          <a:prstGeom prst="roundRect">
            <a:avLst/>
          </a:prstGeom>
          <a:blipFill rotWithShape="0">
            <a:blip r:embed="rId2" cstate="print"/>
            <a:srcRect/>
            <a:stretch>
              <a:fillRect r="-23318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Rounded Rectangle 4"/>
          <p:cNvSpPr/>
          <p:nvPr/>
        </p:nvSpPr>
        <p:spPr>
          <a:xfrm>
            <a:off x="2931640" y="3013172"/>
            <a:ext cx="4993160" cy="110933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67640" tIns="167640" rIns="167640" bIns="167640" numCol="1" spcCol="1270" anchor="ctr" anchorCtr="0">
            <a:noAutofit/>
          </a:bodyPr>
          <a:lstStyle/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bn-IN" sz="4400" kern="12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549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C83241-0BAC-4F11-ABF3-4FF6A2417390}" type="datetime12">
              <a:rPr lang="bn-BD" smtClean="0"/>
              <a:pPr>
                <a:defRPr/>
              </a:pPr>
              <a:t>19/1/2022 7:01 AM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ED3A41-33F5-4415-BF58-AFEBB9CC3F6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4800" y="5715000"/>
            <a:ext cx="8534400" cy="946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244600">
              <a:lnSpc>
                <a:spcPct val="90000"/>
              </a:lnSpc>
              <a:spcAft>
                <a:spcPct val="35000"/>
              </a:spcAft>
            </a:pPr>
            <a:r>
              <a:rPr lang="bn-IN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মাটির তৈরি পাখিকে জীবিত </a:t>
            </a:r>
            <a:r>
              <a:rPr lang="bn-BD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 </a:t>
            </a:r>
            <a:endParaRPr lang="bn-IN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609600" y="0"/>
            <a:ext cx="7924800" cy="1219200"/>
          </a:xfrm>
          <a:prstGeom prst="cloudCallo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895600" y="76200"/>
            <a:ext cx="3276600" cy="1066800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9pPr>
          </a:lstStyle>
          <a:p>
            <a:r>
              <a:rPr lang="bn-BD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৫,মু’জিজা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4"/>
          <p:cNvSpPr/>
          <p:nvPr/>
        </p:nvSpPr>
        <p:spPr>
          <a:xfrm>
            <a:off x="2931640" y="3013172"/>
            <a:ext cx="4993160" cy="110933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67640" tIns="167640" rIns="167640" bIns="167640" numCol="1" spcCol="1270" anchor="ctr" anchorCtr="0">
            <a:noAutofit/>
          </a:bodyPr>
          <a:lstStyle/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bn-IN" sz="4400" kern="12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85800" y="1600200"/>
            <a:ext cx="8001000" cy="3581400"/>
            <a:chOff x="3821281" y="2968181"/>
            <a:chExt cx="3602136" cy="1591369"/>
          </a:xfrm>
        </p:grpSpPr>
        <p:sp>
          <p:nvSpPr>
            <p:cNvPr id="14" name="Rounded Rectangle 13"/>
            <p:cNvSpPr/>
            <p:nvPr/>
          </p:nvSpPr>
          <p:spPr>
            <a:xfrm>
              <a:off x="3821281" y="2968181"/>
              <a:ext cx="3602136" cy="1591369"/>
            </a:xfrm>
            <a:prstGeom prst="roundRect">
              <a:avLst/>
            </a:prstGeom>
            <a:blipFill rotWithShape="0">
              <a:blip r:embed="rId2" cstate="print"/>
              <a:stretch>
                <a:fillRect/>
              </a:stretch>
            </a:blipFill>
            <a:ln>
              <a:solidFill>
                <a:srgbClr val="C000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4"/>
            <p:cNvSpPr/>
            <p:nvPr/>
          </p:nvSpPr>
          <p:spPr>
            <a:xfrm>
              <a:off x="3898965" y="3045865"/>
              <a:ext cx="3446768" cy="14360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bn-IN" sz="4400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9612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685800" y="76200"/>
            <a:ext cx="7848600" cy="1371600"/>
          </a:xfrm>
          <a:prstGeom prst="cloudCallo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152400"/>
            <a:ext cx="3810000" cy="1371600"/>
          </a:xfrm>
        </p:spPr>
        <p:txBody>
          <a:bodyPr>
            <a:normAutofit/>
          </a:bodyPr>
          <a:lstStyle/>
          <a:p>
            <a:pPr algn="ctr"/>
            <a:r>
              <a:rPr lang="bn-BD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একক কাজ  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1"/>
            <a:ext cx="8382000" cy="4571999"/>
          </a:xfrm>
          <a:noFill/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SzPct val="80000"/>
              <a:buNone/>
            </a:pPr>
            <a:r>
              <a:rPr lang="bn-BD" sz="8800" spc="5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ঈসা (আ</a:t>
            </a:r>
            <a:r>
              <a:rPr lang="en-US" sz="8800" spc="5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BD" sz="8800" spc="5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এর প্রতি আল্লাহ প্রদত্ত মু’জিজা সমুহ উল্লেখ কর । </a:t>
            </a:r>
          </a:p>
        </p:txBody>
      </p:sp>
    </p:spTree>
    <p:extLst>
      <p:ext uri="{BB962C8B-B14F-4D97-AF65-F5344CB8AC3E}">
        <p14:creationId xmlns:p14="http://schemas.microsoft.com/office/powerpoint/2010/main" val="110448666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685800" y="152401"/>
            <a:ext cx="7924800" cy="914400"/>
          </a:xfrm>
          <a:prstGeom prst="cloudCallo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76200"/>
            <a:ext cx="8153400" cy="1371600"/>
          </a:xfrm>
          <a:noFill/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bn-BD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হত্যার ষড়যন্ত্র 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1"/>
            <a:ext cx="9144000" cy="5410200"/>
          </a:xfrm>
          <a:noFill/>
        </p:spPr>
        <p:txBody>
          <a:bodyPr>
            <a:noAutofit/>
          </a:bodyPr>
          <a:lstStyle/>
          <a:p>
            <a:pPr>
              <a:buSzPct val="80000"/>
              <a:buFont typeface="Wingdings" pitchFamily="2" charset="2"/>
              <a:buChar char="q"/>
            </a:pPr>
            <a:r>
              <a:rPr lang="en-US" sz="4000" dirty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ঈসা আঃ এর বাসভবন অবরোধ 	</a:t>
            </a:r>
          </a:p>
          <a:p>
            <a:pPr>
              <a:buSzPct val="80000"/>
              <a:buFont typeface="Wingdings" pitchFamily="2" charset="2"/>
              <a:buChar char="q"/>
            </a:pPr>
            <a:r>
              <a:rPr lang="en-US" sz="4000" dirty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খুনী ঘরের মধ্যে প্রবেশ 			</a:t>
            </a:r>
          </a:p>
          <a:p>
            <a:pPr>
              <a:buSzPct val="80000"/>
              <a:buFont typeface="Wingdings" pitchFamily="2" charset="2"/>
              <a:buChar char="q"/>
            </a:pPr>
            <a:r>
              <a:rPr lang="bn-BD" sz="4000" dirty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ঈসা আঃ কে আকাশে উত্তোলন	  	</a:t>
            </a:r>
          </a:p>
          <a:p>
            <a:pPr>
              <a:buSzPct val="80000"/>
              <a:buFont typeface="Wingdings" pitchFamily="2" charset="2"/>
              <a:buChar char="q"/>
            </a:pPr>
            <a:r>
              <a:rPr lang="en-US" sz="4000" dirty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ব্যাপারে আল্লাহ বলেন ----- </a:t>
            </a:r>
            <a:r>
              <a:rPr lang="ar-AE" sz="4000" b="1" dirty="0"/>
              <a:t>وَمَا قَتَلُوهُ وَمَا صَلَبُوهُ وَلَكِنْ شُبِّهَ لَهُمْ</a:t>
            </a:r>
            <a:r>
              <a:rPr lang="en-US" sz="4800" b="1" dirty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pPr marL="0" indent="0" algn="ctr">
              <a:buSzPct val="80000"/>
              <a:buNone/>
            </a:pPr>
            <a:r>
              <a:rPr lang="en-US" sz="4000" dirty="0" err="1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40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মূলতঃ</a:t>
            </a:r>
            <a:r>
              <a:rPr lang="en-US" sz="40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40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0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হত্যা</a:t>
            </a:r>
            <a:r>
              <a:rPr lang="en-US" sz="40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করেনি</a:t>
            </a:r>
            <a:r>
              <a:rPr lang="en-US" sz="40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ক্রুশবিদ্ধও</a:t>
            </a:r>
            <a:r>
              <a:rPr lang="en-US" sz="40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করেনি</a:t>
            </a:r>
            <a:r>
              <a:rPr lang="en-US" sz="40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বরং</a:t>
            </a:r>
            <a:r>
              <a:rPr lang="en-US" sz="40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40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4000" dirty="0" err="1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অন্যকে</a:t>
            </a:r>
            <a:r>
              <a:rPr lang="en-US" sz="40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4000" dirty="0" err="1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ঈসা</a:t>
            </a:r>
            <a:r>
              <a:rPr lang="en-US" sz="40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আঃ</a:t>
            </a:r>
            <a:r>
              <a:rPr lang="en-US" sz="40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সাদৃশ্য</a:t>
            </a:r>
            <a:r>
              <a:rPr lang="en-US" sz="40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</a:t>
            </a:r>
            <a:r>
              <a:rPr lang="bn-IN" sz="40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en-US" sz="4000" dirty="0" err="1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0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40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হয়েছিল</a:t>
            </a:r>
            <a:r>
              <a:rPr lang="en-US" sz="40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4000" dirty="0" err="1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সূরা</a:t>
            </a:r>
            <a:r>
              <a:rPr lang="en-US" sz="40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নিসা</a:t>
            </a:r>
            <a:r>
              <a:rPr lang="en-US" sz="40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১৫৭</a:t>
            </a:r>
            <a:r>
              <a:rPr lang="bn-BD" sz="44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bn-BD" sz="4400" dirty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3380493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609600" y="0"/>
            <a:ext cx="8001000" cy="1219200"/>
          </a:xfrm>
          <a:prstGeom prst="cloud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077200" cy="1371600"/>
          </a:xfrm>
        </p:spPr>
        <p:txBody>
          <a:bodyPr>
            <a:noAutofit/>
          </a:bodyPr>
          <a:lstStyle/>
          <a:p>
            <a:pPr algn="ctr"/>
            <a:r>
              <a:rPr lang="bn-BD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পুনরায় পৃথিবীতে আগমন </a:t>
            </a:r>
            <a:r>
              <a: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br>
              <a:rPr lang="bn-BD" sz="3200" b="1" cap="none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0"/>
            <a:ext cx="8915400" cy="5334000"/>
          </a:xfrm>
          <a:noFill/>
          <a:ln w="57150">
            <a:noFill/>
          </a:ln>
        </p:spPr>
        <p:txBody>
          <a:bodyPr>
            <a:noAutofit/>
          </a:bodyPr>
          <a:lstStyle/>
          <a:p>
            <a:pPr>
              <a:buSzPct val="80000"/>
              <a:buFont typeface="Wingdings" pitchFamily="2" charset="2"/>
              <a:buChar char="q"/>
            </a:pPr>
            <a:r>
              <a:rPr lang="en-US" sz="4800" dirty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বাইতুল মাকদাসে অবতরণ 		</a:t>
            </a:r>
          </a:p>
          <a:p>
            <a:pPr>
              <a:buSzPct val="80000"/>
              <a:buFont typeface="Wingdings" pitchFamily="2" charset="2"/>
              <a:buChar char="q"/>
            </a:pPr>
            <a:r>
              <a:rPr lang="en-US" sz="4800" dirty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ইমাম মেহেদির সাথে সাক্ষাত 		</a:t>
            </a:r>
          </a:p>
          <a:p>
            <a:pPr>
              <a:buSzPct val="80000"/>
              <a:buFont typeface="Wingdings" pitchFamily="2" charset="2"/>
              <a:buChar char="q"/>
            </a:pPr>
            <a:r>
              <a:rPr lang="en-US" sz="4800" dirty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কুরাআনের শাসন প্রতিষ্টার লড়াই 	</a:t>
            </a:r>
          </a:p>
          <a:p>
            <a:pPr>
              <a:buSzPct val="80000"/>
              <a:buFont typeface="Wingdings" pitchFamily="2" charset="2"/>
              <a:buChar char="q"/>
            </a:pPr>
            <a:r>
              <a:rPr lang="en-US" sz="4800" dirty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দাজ্জালের বিরুদ্ধে জিহাদ 		 </a:t>
            </a:r>
          </a:p>
          <a:p>
            <a:pPr>
              <a:buSzPct val="80000"/>
              <a:buFont typeface="Wingdings" pitchFamily="2" charset="2"/>
              <a:buChar char="q"/>
            </a:pPr>
            <a:r>
              <a:rPr lang="en-US" sz="4800" dirty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ইসলামী রাষ্ট্র প্রতিষ্ঠা			 </a:t>
            </a:r>
          </a:p>
          <a:p>
            <a:pPr>
              <a:buSzPct val="80000"/>
              <a:buFont typeface="Wingdings" pitchFamily="2" charset="2"/>
              <a:buChar char="q"/>
            </a:pPr>
            <a:r>
              <a:rPr lang="en-US" sz="4800" dirty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স্বভাবিক জীবন যাপন ও মৃ</a:t>
            </a:r>
            <a:r>
              <a:rPr lang="bn-IN" sz="4800" dirty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ত্যু</a:t>
            </a:r>
            <a:r>
              <a:rPr lang="bn-BD" sz="4800" dirty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বরণ 	</a:t>
            </a:r>
          </a:p>
          <a:p>
            <a:pPr>
              <a:buSzPct val="80000"/>
              <a:buFont typeface="Wingdings" pitchFamily="2" charset="2"/>
              <a:buChar char="q"/>
            </a:pPr>
            <a:endParaRPr lang="bn-BD" sz="4800" dirty="0">
              <a:ln w="1905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5145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762000" y="0"/>
            <a:ext cx="7772400" cy="1447800"/>
          </a:xfrm>
          <a:prstGeom prst="cloudCallo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5638800" cy="914400"/>
          </a:xfrm>
        </p:spPr>
        <p:txBody>
          <a:bodyPr>
            <a:noAutofit/>
          </a:bodyPr>
          <a:lstStyle/>
          <a:p>
            <a:pPr algn="ctr"/>
            <a:r>
              <a:rPr lang="bn-IN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খ্রিষ্টানদের</a:t>
            </a:r>
            <a:r>
              <a:rPr lang="bn-BD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ভ্রান্ত বিশ্বাস  </a:t>
            </a:r>
            <a:r>
              <a:rPr lang="bn-BD" sz="3600" b="1" cap="none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133600"/>
            <a:ext cx="8686800" cy="4495800"/>
          </a:xfrm>
          <a:noFill/>
          <a:ln>
            <a:noFill/>
          </a:ln>
        </p:spPr>
        <p:txBody>
          <a:bodyPr>
            <a:noAutofit/>
          </a:bodyPr>
          <a:lstStyle/>
          <a:p>
            <a:pPr marL="514350" indent="-514350">
              <a:buSzPct val="80000"/>
              <a:buFont typeface="+mj-lt"/>
              <a:buAutoNum type="arabicPeriod"/>
            </a:pPr>
            <a:r>
              <a:rPr lang="bn-BD" sz="6600" dirty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ঈসা </a:t>
            </a:r>
            <a:r>
              <a:rPr lang="en-US" sz="6600" dirty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BD" sz="6600" dirty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আঃ</a:t>
            </a:r>
            <a:r>
              <a:rPr lang="en-US" sz="6600" dirty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bn-BD" sz="6600" dirty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আল্লাহর পুত্র 		</a:t>
            </a:r>
          </a:p>
          <a:p>
            <a:pPr marL="514350" indent="-514350">
              <a:buSzPct val="80000"/>
              <a:buFont typeface="+mj-lt"/>
              <a:buAutoNum type="arabicPeriod"/>
            </a:pPr>
            <a:r>
              <a:rPr lang="bn-BD" sz="6600" dirty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মারিয়াম </a:t>
            </a:r>
            <a:r>
              <a:rPr lang="en-US" sz="6600" dirty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BD" sz="6600" dirty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আঃ</a:t>
            </a:r>
            <a:r>
              <a:rPr lang="en-US" sz="6600" dirty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bn-BD" sz="6600" dirty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আল্লাহর স্ত্রী	</a:t>
            </a:r>
          </a:p>
          <a:p>
            <a:pPr marL="514350" indent="-514350">
              <a:buSzPct val="80000"/>
              <a:buFont typeface="+mj-lt"/>
              <a:buAutoNum type="arabicPeriod"/>
            </a:pPr>
            <a:r>
              <a:rPr lang="bn-BD" sz="6600" dirty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</a:t>
            </a:r>
            <a:r>
              <a:rPr lang="en-US" sz="6600" dirty="0" err="1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য়া</a:t>
            </a:r>
            <a:r>
              <a:rPr lang="bn-BD" sz="6600" dirty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হুদীরা ঈসা আঃ কে ক্রুশ বিদ্ধ</a:t>
            </a:r>
            <a:r>
              <a:rPr lang="en-US" sz="6600" dirty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bn-BD" sz="6600" dirty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হত্যা </a:t>
            </a:r>
          </a:p>
          <a:p>
            <a:pPr marL="514350" indent="-514350">
              <a:buSzPct val="80000"/>
              <a:buNone/>
            </a:pPr>
            <a:endParaRPr lang="bn-BD" sz="6600" dirty="0">
              <a:ln w="1905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2183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1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FAF57C6-DA59-4E9A-8814-1E58E0305477}" type="datetime12">
              <a:rPr lang="bn-BD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19/1/2022 7:01 AM</a:t>
            </a:fld>
            <a:endParaRPr lang="en-US"/>
          </a:p>
        </p:txBody>
      </p:sp>
      <p:sp>
        <p:nvSpPr>
          <p:cNvPr id="29699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4B8E139-6105-4063-A13C-9CF3FF3FFC69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7562" y="4114800"/>
            <a:ext cx="9106437" cy="18288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indent="-571500" algn="ctr">
              <a:defRPr/>
            </a:pPr>
            <a:r>
              <a:rPr lang="bn-BD" sz="72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ঈসা </a:t>
            </a:r>
            <a:r>
              <a:rPr lang="en-US" sz="72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BD" sz="72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আঃ</a:t>
            </a:r>
            <a:r>
              <a:rPr lang="en-US" sz="72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bn-BD" sz="72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কে কেন হত্যার ষড়যন্ত্র করেছিল </a:t>
            </a:r>
            <a:r>
              <a:rPr lang="en-US" sz="72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04800" y="304800"/>
            <a:ext cx="861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scene3d>
              <a:camera prst="perspectiveLef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divo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5400" spc="50" dirty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প্রতিটি দলে যার লিখা ভাল সে লিখবে </a:t>
            </a:r>
            <a:endParaRPr lang="en-US" sz="5400" spc="50" dirty="0">
              <a:ln w="11430"/>
              <a:solidFill>
                <a:srgbClr val="008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Process 2"/>
          <p:cNvSpPr/>
          <p:nvPr/>
        </p:nvSpPr>
        <p:spPr>
          <a:xfrm>
            <a:off x="2667000" y="1676400"/>
            <a:ext cx="4343400" cy="121920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8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04800" y="1905000"/>
            <a:ext cx="1828800" cy="1219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5 </a:t>
            </a:r>
            <a:r>
              <a:rPr lang="bn-BD" sz="600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en-US" sz="6000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িনিট</a:t>
            </a:r>
            <a:r>
              <a:rPr lang="en-US" sz="600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920241"/>
            <a:ext cx="1143000" cy="1432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844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3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762000" y="76200"/>
            <a:ext cx="7924800" cy="1143000"/>
          </a:xfrm>
          <a:prstGeom prst="cloudCallo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0"/>
            <a:ext cx="5257800" cy="1219200"/>
          </a:xfrm>
        </p:spPr>
        <p:txBody>
          <a:bodyPr>
            <a:noAutofit/>
          </a:bodyPr>
          <a:lstStyle/>
          <a:p>
            <a:pPr algn="ctr"/>
            <a:r>
              <a:rPr lang="en-US" sz="7200" b="1" u="sng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মূ</a:t>
            </a:r>
            <a:r>
              <a:rPr lang="bn-BD" sz="7200" b="1" u="sng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ল্যায়ন</a:t>
            </a:r>
            <a:r>
              <a:rPr lang="bn-BD" b="1" cap="none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839199" cy="5181600"/>
          </a:xfrm>
          <a:noFill/>
        </p:spPr>
        <p:txBody>
          <a:bodyPr>
            <a:noAutofit/>
          </a:bodyPr>
          <a:lstStyle/>
          <a:p>
            <a:pPr marL="742950" indent="-742950">
              <a:buSzPct val="80000"/>
              <a:buFont typeface="+mj-lt"/>
              <a:buAutoNum type="arabicPeriod"/>
            </a:pPr>
            <a:r>
              <a:rPr lang="bn-BD" sz="48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রুহুল্লাহ কার নাম ? </a:t>
            </a:r>
          </a:p>
          <a:p>
            <a:pPr marL="742950" indent="-742950">
              <a:buSzPct val="80000"/>
              <a:buFont typeface="+mj-lt"/>
              <a:buAutoNum type="arabicPeriod"/>
            </a:pPr>
            <a:r>
              <a:rPr lang="bn-BD" sz="48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ঈসা </a:t>
            </a:r>
            <a:r>
              <a:rPr lang="en-US" sz="48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BD" sz="48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আঃ</a:t>
            </a:r>
            <a:r>
              <a:rPr lang="en-US" sz="48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bn-BD" sz="48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এর কয় রকমের মুজেজা ছিল ?</a:t>
            </a:r>
          </a:p>
          <a:p>
            <a:pPr marL="742950" indent="-742950">
              <a:buSzPct val="80000"/>
              <a:buFont typeface="+mj-lt"/>
              <a:buAutoNum type="arabicPeriod"/>
            </a:pPr>
            <a:r>
              <a:rPr lang="bn-BD" sz="48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তিনি পৃথিবীতে কয় বৎসর রাজত্ব করবেন </a:t>
            </a:r>
          </a:p>
          <a:p>
            <a:pPr marL="742950" indent="-742950">
              <a:buSzPct val="80000"/>
              <a:buFont typeface="+mj-lt"/>
              <a:buAutoNum type="arabicPeriod"/>
            </a:pPr>
            <a:r>
              <a:rPr lang="bn-BD" sz="48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ঈসা </a:t>
            </a:r>
            <a:r>
              <a:rPr lang="en-US" sz="48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BD" sz="48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আঃ</a:t>
            </a:r>
            <a:r>
              <a:rPr lang="en-US" sz="48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bn-BD" sz="48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এর মাতার নাম কী</a:t>
            </a:r>
            <a:r>
              <a:rPr lang="en-US" sz="48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bn-BD" sz="48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742950" indent="-742950">
              <a:buSzPct val="80000"/>
              <a:buFont typeface="+mj-lt"/>
              <a:buAutoNum type="arabicPeriod"/>
            </a:pPr>
            <a:r>
              <a:rPr lang="bn-BD" sz="48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বর্তমানে কোথায় আছেন ?</a:t>
            </a:r>
          </a:p>
        </p:txBody>
      </p:sp>
    </p:spTree>
    <p:extLst>
      <p:ext uri="{BB962C8B-B14F-4D97-AF65-F5344CB8AC3E}">
        <p14:creationId xmlns:p14="http://schemas.microsoft.com/office/powerpoint/2010/main" val="21192257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A9A1FF6-F6E0-4D62-82C4-42F1302CC555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76200" y="663677"/>
            <a:ext cx="8991600" cy="533400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আগামীকাল এই প্রশ্নের উত্তর লিখে নিয়ে আসবে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3537" y="3581400"/>
            <a:ext cx="8763000" cy="2862322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perspectiveFront"/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pPr marL="457200" indent="-457200" algn="ctr">
              <a:defRPr/>
            </a:pPr>
            <a:r>
              <a:rPr lang="bn-BD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ঈসা </a:t>
            </a:r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BD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আঃ</a:t>
            </a:r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bn-BD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কে আকাশে উত্তোলন এবং পুনরায় পৃথিবীতে আগমনের কারণ গুলো বিশ্লেষণ কর ।</a:t>
            </a:r>
            <a:endParaRPr 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676400" y="2133600"/>
            <a:ext cx="5715000" cy="9906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15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115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759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567803" y="199325"/>
            <a:ext cx="4122365" cy="1287230"/>
          </a:xfrm>
          <a:prstGeom prst="roundRect">
            <a:avLst/>
          </a:prstGeom>
          <a:noFill/>
          <a:ln w="76200"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8800" dirty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13800" dirty="0">
              <a:ln w="11430"/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2901" y="1505278"/>
            <a:ext cx="5359037" cy="495520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spc="-15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মুহাম্মদ আন</a:t>
            </a:r>
            <a:r>
              <a:rPr lang="en-US" sz="6000" spc="-15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ছার</a:t>
            </a:r>
            <a:r>
              <a:rPr lang="bn-BD" sz="6000" spc="-15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spc="-15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</a:t>
            </a:r>
            <a:r>
              <a:rPr lang="bn-BD" sz="6000" spc="-15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ল্লাহ</a:t>
            </a:r>
            <a:endParaRPr lang="bn-BD" sz="2800" spc="-15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শি</a:t>
            </a:r>
            <a:r>
              <a:rPr lang="en-US" sz="3200" spc="-1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ক্ষক</a:t>
            </a:r>
            <a:endParaRPr lang="en-US" sz="3200" spc="-15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spc="-1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শহীদনগর</a:t>
            </a:r>
            <a:r>
              <a:rPr lang="en-US" sz="3200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সিটি</a:t>
            </a:r>
            <a:r>
              <a:rPr lang="en-US" sz="3200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কর্পোরেশন</a:t>
            </a:r>
            <a:r>
              <a:rPr lang="en-US" sz="3200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3200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200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200" spc="-15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spc="-1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লালখানবাজার,চট্টগ্রাম</a:t>
            </a:r>
            <a:r>
              <a:rPr lang="en-US" sz="3200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3200" spc="-15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2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নং-০১৮১৯৫৩৭৯২৯</a:t>
            </a:r>
          </a:p>
          <a:p>
            <a:pPr algn="ctr"/>
            <a:r>
              <a:rPr lang="en-US" sz="32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ইমেইলঃ-ansaru</a:t>
            </a:r>
            <a:r>
              <a:rPr lang="bn-IN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4</a:t>
            </a:r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@gmail.com</a:t>
            </a:r>
          </a:p>
          <a:p>
            <a:endParaRPr lang="en-US" sz="32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11"/>
          <p:cNvGrpSpPr/>
          <p:nvPr/>
        </p:nvGrpSpPr>
        <p:grpSpPr>
          <a:xfrm>
            <a:off x="5554981" y="1505278"/>
            <a:ext cx="3247706" cy="4971723"/>
            <a:chOff x="5486399" y="1720364"/>
            <a:chExt cx="3376681" cy="4278094"/>
          </a:xfrm>
        </p:grpSpPr>
        <p:grpSp>
          <p:nvGrpSpPr>
            <p:cNvPr id="4" name="Group 12"/>
            <p:cNvGrpSpPr/>
            <p:nvPr/>
          </p:nvGrpSpPr>
          <p:grpSpPr>
            <a:xfrm>
              <a:off x="5486399" y="1720364"/>
              <a:ext cx="3376681" cy="4278094"/>
              <a:chOff x="4595881" y="1736406"/>
              <a:chExt cx="4267200" cy="4816049"/>
            </a:xfrm>
          </p:grpSpPr>
          <p:pic>
            <p:nvPicPr>
              <p:cNvPr id="15" name="Picture 14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95881" y="1736406"/>
                <a:ext cx="4267200" cy="4816049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</p:pic>
          <p:sp>
            <p:nvSpPr>
              <p:cNvPr id="16" name="TextBox 15"/>
              <p:cNvSpPr txBox="1"/>
              <p:nvPr/>
            </p:nvSpPr>
            <p:spPr>
              <a:xfrm>
                <a:off x="5269953" y="2630514"/>
                <a:ext cx="3008753" cy="447209"/>
              </a:xfrm>
              <a:prstGeom prst="rect">
                <a:avLst/>
              </a:prstGeom>
              <a:solidFill>
                <a:schemeClr val="tx2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2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সময়ঃ- ৫০ মিঃ</a:t>
                </a:r>
              </a:p>
            </p:txBody>
          </p:sp>
        </p:grp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9800" y="2971800"/>
              <a:ext cx="2380859" cy="22098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  <p:extLst>
      <p:ext uri="{BB962C8B-B14F-4D97-AF65-F5344CB8AC3E}">
        <p14:creationId xmlns:p14="http://schemas.microsoft.com/office/powerpoint/2010/main" val="281987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4" descr="flower03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412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</p:pic>
      <p:sp>
        <p:nvSpPr>
          <p:cNvPr id="11" name="24-Point Star 10"/>
          <p:cNvSpPr/>
          <p:nvPr/>
        </p:nvSpPr>
        <p:spPr>
          <a:xfrm>
            <a:off x="73647" y="2935902"/>
            <a:ext cx="2212353" cy="2169498"/>
          </a:xfrm>
          <a:prstGeom prst="star24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</a:t>
            </a:r>
            <a:endParaRPr 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24-Point Star 11"/>
          <p:cNvSpPr/>
          <p:nvPr/>
        </p:nvSpPr>
        <p:spPr>
          <a:xfrm>
            <a:off x="2220419" y="2895168"/>
            <a:ext cx="2405078" cy="2243898"/>
          </a:xfrm>
          <a:prstGeom prst="star24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ন্য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24-Point Star 12"/>
          <p:cNvSpPr/>
          <p:nvPr/>
        </p:nvSpPr>
        <p:spPr>
          <a:xfrm>
            <a:off x="4392301" y="2895600"/>
            <a:ext cx="2360480" cy="2188411"/>
          </a:xfrm>
          <a:prstGeom prst="star24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24-Point Star 13"/>
          <p:cNvSpPr/>
          <p:nvPr/>
        </p:nvSpPr>
        <p:spPr>
          <a:xfrm>
            <a:off x="6610347" y="2865598"/>
            <a:ext cx="2454899" cy="2243898"/>
          </a:xfrm>
          <a:prstGeom prst="star24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endParaRPr 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31547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xit" presetSubtype="1" accel="10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" presetClass="exit" presetSubtype="4" accel="10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xit" presetSubtype="1" accel="10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2" presetClass="exit" presetSubtype="4" accel="10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000"/>
                            </p:stCondLst>
                            <p:childTnLst>
                              <p:par>
                                <p:cTn id="50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0"/>
                            </p:stCondLst>
                            <p:childTnLst>
                              <p:par>
                                <p:cTn id="5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6000"/>
                            </p:stCondLst>
                            <p:childTnLst>
                              <p:par>
                                <p:cTn id="60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8000"/>
                            </p:stCondLst>
                            <p:childTnLst>
                              <p:par>
                                <p:cTn id="65" presetID="26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10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0"/>
                            </p:stCondLst>
                            <p:childTnLst>
                              <p:par>
                                <p:cTn id="69" presetID="26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10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2000"/>
                            </p:stCondLst>
                            <p:childTnLst>
                              <p:par>
                                <p:cTn id="73" presetID="26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2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10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26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10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  <p:bldP spid="12" grpId="0" animBg="1"/>
      <p:bldP spid="12" grpId="1" animBg="1"/>
      <p:bldP spid="12" grpId="2" animBg="1"/>
      <p:bldP spid="12" grpId="3" animBg="1"/>
      <p:bldP spid="13" grpId="0" animBg="1"/>
      <p:bldP spid="13" grpId="1" animBg="1"/>
      <p:bldP spid="13" grpId="2" animBg="1"/>
      <p:bldP spid="13" grpId="3" animBg="1"/>
      <p:bldP spid="14" grpId="0" animBg="1"/>
      <p:bldP spid="14" grpId="1" animBg="1"/>
      <p:bldP spid="14" grpId="2" animBg="1"/>
      <p:bldP spid="14" grpId="3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524969"/>
            <a:ext cx="8991600" cy="5940088"/>
          </a:xfrm>
          <a:prstGeom prst="rect">
            <a:avLst/>
          </a:prstGeom>
          <a:noFill/>
          <a:ln w="57150">
            <a:noFill/>
          </a:ln>
        </p:spPr>
        <p:txBody>
          <a:bodyPr wrap="square" rtl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indent="-571500" algn="ctr"/>
            <a:r>
              <a:rPr lang="bn-BD" sz="48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 বলতো দেখি</a:t>
            </a:r>
            <a:r>
              <a:rPr lang="en-US" sz="48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BD" sz="48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পৃথিবীতে প</a:t>
            </a:r>
            <a:r>
              <a:rPr lang="bn-IN" sz="48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bn-BD" sz="48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তাবিহীন একমাত্র জন্ম লাভকারী নবীর নাম কী ?</a:t>
            </a:r>
            <a:endParaRPr lang="bn-IN" sz="48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71500" indent="-571500"/>
            <a:endParaRPr lang="bn-IN" sz="88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71500" indent="-571500"/>
            <a:endParaRPr lang="bn-BD" sz="88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71500" indent="-571500" algn="ctr"/>
            <a:r>
              <a:rPr lang="bn-BD" sz="54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 নবী দোলনায় কথা বলে মায়ের পক্ষে সা</a:t>
            </a:r>
            <a:r>
              <a:rPr lang="en-US" sz="54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ক্ষ্য</a:t>
            </a:r>
            <a:r>
              <a:rPr lang="bn-IN" sz="54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দিয়েছিলেন ?</a:t>
            </a:r>
          </a:p>
        </p:txBody>
      </p:sp>
      <p:pic>
        <p:nvPicPr>
          <p:cNvPr id="3" name="Picture 2" descr="injil.jpg"/>
          <p:cNvPicPr>
            <a:picLocks noChangeAspect="1"/>
          </p:cNvPicPr>
          <p:nvPr/>
        </p:nvPicPr>
        <p:blipFill>
          <a:blip r:embed="rId2" cstate="print">
            <a:lum/>
          </a:blip>
          <a:srcRect l="15079" r="11905"/>
          <a:stretch>
            <a:fillRect/>
          </a:stretch>
        </p:blipFill>
        <p:spPr>
          <a:xfrm>
            <a:off x="3429000" y="2057400"/>
            <a:ext cx="2209800" cy="25127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187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5A95CB2-BDA4-4803-AE3A-1063693EDCBB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  <p:sp>
        <p:nvSpPr>
          <p:cNvPr id="6" name="Flowchart: Sequential Access Storage 5"/>
          <p:cNvSpPr/>
          <p:nvPr/>
        </p:nvSpPr>
        <p:spPr>
          <a:xfrm>
            <a:off x="152400" y="304800"/>
            <a:ext cx="8839200" cy="6096000"/>
          </a:xfrm>
          <a:prstGeom prst="horizontalScroll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sz="9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9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ঈসা</a:t>
            </a:r>
            <a:r>
              <a:rPr lang="en-US" sz="9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9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(আঃ)</a:t>
            </a:r>
            <a:endParaRPr lang="bn-IN" sz="9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8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অধ্যায় – ৫ম </a:t>
            </a:r>
          </a:p>
          <a:p>
            <a:pPr algn="ctr"/>
            <a:r>
              <a:rPr lang="bn-BD" sz="8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 – ০৩</a:t>
            </a:r>
          </a:p>
          <a:p>
            <a:pPr algn="ctr"/>
            <a:r>
              <a:rPr lang="bn-BD" sz="8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পৃষ্টা  - ১১০-১১১ </a:t>
            </a:r>
            <a:endParaRPr lang="en-US" sz="8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481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228600" y="0"/>
            <a:ext cx="8763000" cy="1371600"/>
          </a:xfrm>
          <a:prstGeom prst="cloudCallou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6248400" cy="1066800"/>
          </a:xfrm>
        </p:spPr>
        <p:txBody>
          <a:bodyPr>
            <a:normAutofit/>
          </a:bodyPr>
          <a:lstStyle/>
          <a:p>
            <a:pPr algn="ctr"/>
            <a:r>
              <a:rPr lang="bn-BD" sz="5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শিখন ফল</a:t>
            </a:r>
            <a:r>
              <a:rPr lang="bn-BD" sz="3200" cap="none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05000"/>
            <a:ext cx="8915400" cy="4953000"/>
          </a:xfrm>
          <a:noFill/>
          <a:ln>
            <a:noFill/>
          </a:ln>
        </p:spPr>
        <p:txBody>
          <a:bodyPr>
            <a:noAutofit/>
          </a:bodyPr>
          <a:lstStyle/>
          <a:p>
            <a:pPr marL="742950" indent="-742950">
              <a:buSzPct val="80000"/>
              <a:buFont typeface="+mj-lt"/>
              <a:buAutoNum type="arabicPeriod"/>
            </a:pPr>
            <a:r>
              <a:rPr lang="bn-BD" sz="40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ঈসা আঃ এর পরিচিতি বলতে পারবে । </a:t>
            </a:r>
          </a:p>
          <a:p>
            <a:pPr marL="742950" indent="-742950">
              <a:buSzPct val="80000"/>
              <a:buFont typeface="+mj-lt"/>
              <a:buAutoNum type="arabicPeriod"/>
            </a:pPr>
            <a:r>
              <a:rPr lang="bn-BD" sz="40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ঈসা আঃএর জন্মের অলৌকিকত্ব ও মু’জিজা সমূহ উল্লেখ করতে পারবে  ।</a:t>
            </a:r>
          </a:p>
          <a:p>
            <a:pPr marL="742950" indent="-742950">
              <a:buSzPct val="80000"/>
              <a:buFont typeface="+mj-lt"/>
              <a:buAutoNum type="arabicPeriod"/>
            </a:pPr>
            <a:r>
              <a:rPr lang="bn-BD" sz="40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ঈসা আঃ কে হত্যার ষড়যন্ত্র সমূহ ব্যাখ্যা করতে  পারবে । </a:t>
            </a:r>
          </a:p>
          <a:p>
            <a:pPr marL="742950" indent="-742950">
              <a:buSzPct val="80000"/>
              <a:buFont typeface="+mj-lt"/>
              <a:buAutoNum type="arabicPeriod"/>
            </a:pPr>
            <a:r>
              <a:rPr lang="bn-BD" sz="40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খ্রিষ্টানদের ভ্রান্ত বিশ্বাসের বিষয় বিশ্লেষণ করতে পারবে ।</a:t>
            </a:r>
          </a:p>
        </p:txBody>
      </p:sp>
    </p:spTree>
    <p:extLst>
      <p:ext uri="{BB962C8B-B14F-4D97-AF65-F5344CB8AC3E}">
        <p14:creationId xmlns:p14="http://schemas.microsoft.com/office/powerpoint/2010/main" val="1698579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533400" y="7620"/>
            <a:ext cx="8153400" cy="990600"/>
          </a:xfrm>
          <a:prstGeom prst="cloud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28600"/>
            <a:ext cx="2667000" cy="762000"/>
          </a:xfrm>
        </p:spPr>
        <p:txBody>
          <a:bodyPr>
            <a:noAutofit/>
          </a:bodyPr>
          <a:lstStyle/>
          <a:p>
            <a:pPr algn="ctr"/>
            <a:r>
              <a:rPr lang="bn-BD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067800" cy="5486400"/>
          </a:xfrm>
          <a:noFill/>
          <a:ln>
            <a:noFill/>
          </a:ln>
        </p:spPr>
        <p:txBody>
          <a:bodyPr anchor="ctr">
            <a:noAutofit/>
          </a:bodyPr>
          <a:lstStyle/>
          <a:p>
            <a:pPr lvl="1">
              <a:buSzPct val="80000"/>
              <a:buFont typeface="Wingdings" pitchFamily="2" charset="2"/>
              <a:buChar char="§"/>
            </a:pPr>
            <a:r>
              <a:rPr lang="bn-BD" sz="4000" dirty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ঈসা আঃ এর মাতার নাম </a:t>
            </a:r>
            <a:r>
              <a:rPr lang="bn-BD" sz="4000" dirty="0">
                <a:ln w="1905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মারিয়াম বিনতে হান্না বিনতে ফাখুজ </a:t>
            </a:r>
          </a:p>
          <a:p>
            <a:pPr lvl="1">
              <a:buSzPct val="80000"/>
              <a:buFont typeface="Wingdings" pitchFamily="2" charset="2"/>
              <a:buChar char="§"/>
            </a:pPr>
            <a:r>
              <a:rPr lang="bn-BD" sz="40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ফিলিস্তিনের বেথেলহাম নামক স্থানে জন্ম গ্রহণ করেন</a:t>
            </a:r>
          </a:p>
          <a:p>
            <a:pPr lvl="1">
              <a:buSzPct val="80000"/>
              <a:buFont typeface="Wingdings" pitchFamily="2" charset="2"/>
              <a:buChar char="§"/>
            </a:pPr>
            <a:r>
              <a:rPr lang="bn-BD" sz="4000" dirty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তিনি আল্লাহর হকুমে </a:t>
            </a:r>
            <a:r>
              <a:rPr lang="en-US" sz="4000" dirty="0" err="1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পি</a:t>
            </a:r>
            <a:r>
              <a:rPr lang="bn-BD" sz="4000" dirty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 ছাড়াই জন্ম লাভ ।</a:t>
            </a:r>
            <a:r>
              <a:rPr lang="bn-BD" sz="40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</a:p>
          <a:p>
            <a:pPr lvl="1">
              <a:buSzPct val="80000"/>
              <a:buFont typeface="Wingdings" pitchFamily="2" charset="2"/>
              <a:buChar char="§"/>
            </a:pPr>
            <a:r>
              <a:rPr lang="bn-BD" sz="40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তাঁকে </a:t>
            </a:r>
            <a:r>
              <a:rPr lang="bn-BD" sz="4000" dirty="0">
                <a:ln w="1905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মাসিহ ইবনে মারিয়াম,কালিমাতুল্লাহ, রুহুল্লাহ </a:t>
            </a:r>
            <a:r>
              <a:rPr lang="bn-BD" sz="40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ইত্যাদী নামে অভিহিত করা হয় ।</a:t>
            </a:r>
          </a:p>
          <a:p>
            <a:pPr lvl="1">
              <a:buSzPct val="80000"/>
              <a:buFont typeface="Wingdings" pitchFamily="2" charset="2"/>
              <a:buChar char="§"/>
            </a:pPr>
            <a:r>
              <a:rPr lang="bn-BD" sz="40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তাঁর উপর আসমানী কিতাব </a:t>
            </a:r>
            <a:r>
              <a:rPr lang="bn-BD" sz="4000" dirty="0">
                <a:ln w="1905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ইঞ্জিল </a:t>
            </a:r>
            <a:r>
              <a:rPr lang="bn-BD" sz="40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নাজিল হয় ।	</a:t>
            </a:r>
          </a:p>
        </p:txBody>
      </p:sp>
    </p:spTree>
    <p:extLst>
      <p:ext uri="{BB962C8B-B14F-4D97-AF65-F5344CB8AC3E}">
        <p14:creationId xmlns:p14="http://schemas.microsoft.com/office/powerpoint/2010/main" val="17753325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3"/>
          <p:cNvSpPr/>
          <p:nvPr/>
        </p:nvSpPr>
        <p:spPr>
          <a:xfrm>
            <a:off x="304800" y="304800"/>
            <a:ext cx="8534400" cy="6172200"/>
          </a:xfrm>
          <a:prstGeom prst="downArrow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0800" y="1092637"/>
            <a:ext cx="4114800" cy="36317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115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মু’জিজা সমূহ </a:t>
            </a:r>
            <a:endParaRPr lang="en-US" sz="115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77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762000" y="76200"/>
            <a:ext cx="7772400" cy="1219200"/>
          </a:xfrm>
          <a:prstGeom prst="cloudCallo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>
            <a:normAutofit/>
          </a:bodyPr>
          <a:lstStyle/>
          <a:p>
            <a:pPr algn="ctr"/>
            <a:r>
              <a:rPr lang="bn-BD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IN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মু’জিজা 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67447" y="1488831"/>
            <a:ext cx="7924800" cy="3997569"/>
            <a:chOff x="1762570" y="-136007"/>
            <a:chExt cx="4156287" cy="1229549"/>
          </a:xfrm>
        </p:grpSpPr>
        <p:sp>
          <p:nvSpPr>
            <p:cNvPr id="7" name="Rounded Rectangle 6"/>
            <p:cNvSpPr/>
            <p:nvPr/>
          </p:nvSpPr>
          <p:spPr>
            <a:xfrm>
              <a:off x="1762570" y="-136007"/>
              <a:ext cx="4156287" cy="1229549"/>
            </a:xfrm>
            <a:prstGeom prst="roundRect">
              <a:avLst/>
            </a:prstGeom>
            <a:blipFill rotWithShape="0">
              <a:blip r:embed="rId3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1822592" y="-75985"/>
              <a:ext cx="4036243" cy="11095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bn-IN" sz="3600" b="1" kern="1200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3600" b="1" kern="1200" cap="none" spc="50" dirty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।</a:t>
              </a:r>
              <a:endParaRPr lang="en-US" sz="3600" b="1" kern="1200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6200" y="5715000"/>
            <a:ext cx="8915399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দোলনায় থাকাবস্থায় বাকশক্তি </a:t>
            </a:r>
            <a:r>
              <a:rPr lang="bn-BD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লাভ 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0458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ED3A41-33F5-4415-BF58-AFEBB9CC3F6F}" type="slidenum">
              <a:rPr lang="en-US" smtClean="0">
                <a:latin typeface="NikoshBAN" pitchFamily="2" charset="0"/>
                <a:cs typeface="NikoshBAN" pitchFamily="2" charset="0"/>
              </a:rPr>
              <a:pPr>
                <a:defRPr/>
              </a:pPr>
              <a:t>9</a:t>
            </a:fld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72220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955800">
              <a:spcAft>
                <a:spcPts val="0"/>
              </a:spcAft>
            </a:pPr>
            <a:r>
              <a:rPr lang="bn-IN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আল্লাহর হুকুমে মৃতকে জীবিত করার ক্ষমতা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381000" y="76200"/>
            <a:ext cx="8305800" cy="1219200"/>
          </a:xfrm>
          <a:prstGeom prst="cloudCallo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819400" y="228600"/>
            <a:ext cx="3276600" cy="1066800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9pPr>
          </a:lstStyle>
          <a:p>
            <a:r>
              <a:rPr lang="bn-BD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২,মু’জিজা 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72" r="11485"/>
          <a:stretch/>
        </p:blipFill>
        <p:spPr>
          <a:xfrm>
            <a:off x="838200" y="1524000"/>
            <a:ext cx="7772400" cy="40385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39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598</Words>
  <Application>Microsoft Office PowerPoint</Application>
  <PresentationFormat>On-screen Show (4:3)</PresentationFormat>
  <Paragraphs>119</Paragraphs>
  <Slides>20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শিখন ফল </vt:lpstr>
      <vt:lpstr>পরিচিতি </vt:lpstr>
      <vt:lpstr>PowerPoint Presentation</vt:lpstr>
      <vt:lpstr>১-মু’জিজা </vt:lpstr>
      <vt:lpstr>PowerPoint Presentation</vt:lpstr>
      <vt:lpstr>PowerPoint Presentation</vt:lpstr>
      <vt:lpstr>PowerPoint Presentation</vt:lpstr>
      <vt:lpstr>PowerPoint Presentation</vt:lpstr>
      <vt:lpstr>একক কাজ   </vt:lpstr>
      <vt:lpstr>হত্যার ষড়যন্ত্র  </vt:lpstr>
      <vt:lpstr>পুনরায় পৃথিবীতে আগমন   </vt:lpstr>
      <vt:lpstr>খ্রিষ্টানদের ভ্রান্ত বিশ্বাস   </vt:lpstr>
      <vt:lpstr>PowerPoint Presentation</vt:lpstr>
      <vt:lpstr>মূল্যায়ন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Computer City</dc:creator>
  <cp:lastModifiedBy>Tarek Bin Zubaier</cp:lastModifiedBy>
  <cp:revision>67</cp:revision>
  <dcterms:created xsi:type="dcterms:W3CDTF">2016-06-09T16:30:09Z</dcterms:created>
  <dcterms:modified xsi:type="dcterms:W3CDTF">2022-01-19T01:24:04Z</dcterms:modified>
</cp:coreProperties>
</file>