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Lst>
  <p:notesMasterIdLst>
    <p:notesMasterId r:id="rId35"/>
  </p:notesMasterIdLst>
  <p:sldIdLst>
    <p:sldId id="257" r:id="rId4"/>
    <p:sldId id="283" r:id="rId5"/>
    <p:sldId id="258" r:id="rId6"/>
    <p:sldId id="260" r:id="rId7"/>
    <p:sldId id="261" r:id="rId8"/>
    <p:sldId id="284" r:id="rId9"/>
    <p:sldId id="339" r:id="rId10"/>
    <p:sldId id="349" r:id="rId11"/>
    <p:sldId id="338" r:id="rId12"/>
    <p:sldId id="350" r:id="rId13"/>
    <p:sldId id="269" r:id="rId14"/>
    <p:sldId id="340" r:id="rId15"/>
    <p:sldId id="336" r:id="rId16"/>
    <p:sldId id="341" r:id="rId17"/>
    <p:sldId id="342" r:id="rId18"/>
    <p:sldId id="343" r:id="rId19"/>
    <p:sldId id="347" r:id="rId20"/>
    <p:sldId id="344" r:id="rId21"/>
    <p:sldId id="345" r:id="rId22"/>
    <p:sldId id="348" r:id="rId23"/>
    <p:sldId id="346" r:id="rId24"/>
    <p:sldId id="351" r:id="rId25"/>
    <p:sldId id="352" r:id="rId26"/>
    <p:sldId id="354" r:id="rId27"/>
    <p:sldId id="356" r:id="rId28"/>
    <p:sldId id="357" r:id="rId29"/>
    <p:sldId id="325" r:id="rId30"/>
    <p:sldId id="313" r:id="rId31"/>
    <p:sldId id="276" r:id="rId32"/>
    <p:sldId id="277" r:id="rId33"/>
    <p:sldId id="35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B320"/>
    <a:srgbClr val="F6997C"/>
    <a:srgbClr val="9B4032"/>
    <a:srgbClr val="3C332B"/>
    <a:srgbClr val="C05644"/>
    <a:srgbClr val="121317"/>
    <a:srgbClr val="687679"/>
    <a:srgbClr val="8A939D"/>
    <a:srgbClr val="68A433"/>
    <a:srgbClr val="1919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56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A5A26F-2DE1-4075-81E3-CA8F73431569}" type="datetimeFigureOut">
              <a:rPr lang="en-US" smtClean="0"/>
              <a:t>26-Oct-20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A50C3C-B163-4728-BB31-E128B053A5E4}" type="slidenum">
              <a:rPr lang="en-US" smtClean="0"/>
              <a:t>‹#›</a:t>
            </a:fld>
            <a:endParaRPr lang="en-US"/>
          </a:p>
        </p:txBody>
      </p:sp>
    </p:spTree>
    <p:extLst>
      <p:ext uri="{BB962C8B-B14F-4D97-AF65-F5344CB8AC3E}">
        <p14:creationId xmlns:p14="http://schemas.microsoft.com/office/powerpoint/2010/main" val="1988640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A50C3C-B163-4728-BB31-E128B053A5E4}" type="slidenum">
              <a:rPr lang="en-US" smtClean="0"/>
              <a:t>3</a:t>
            </a:fld>
            <a:endParaRPr lang="en-US"/>
          </a:p>
        </p:txBody>
      </p:sp>
    </p:spTree>
    <p:extLst>
      <p:ext uri="{BB962C8B-B14F-4D97-AF65-F5344CB8AC3E}">
        <p14:creationId xmlns:p14="http://schemas.microsoft.com/office/powerpoint/2010/main" val="439688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A50C3C-B163-4728-BB31-E128B053A5E4}" type="slidenum">
              <a:rPr lang="en-US" smtClean="0"/>
              <a:t>4</a:t>
            </a:fld>
            <a:endParaRPr lang="en-US"/>
          </a:p>
        </p:txBody>
      </p:sp>
    </p:spTree>
    <p:extLst>
      <p:ext uri="{BB962C8B-B14F-4D97-AF65-F5344CB8AC3E}">
        <p14:creationId xmlns:p14="http://schemas.microsoft.com/office/powerpoint/2010/main" val="1103878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শিক্ষার্থীদের</a:t>
            </a:r>
            <a:r>
              <a:rPr lang="bn-BD" baseline="0" dirty="0"/>
              <a:t> দ্বারা তাদের খাতায় বা বোর্ডে স্থাপত্য নিদর্শনের তালিকা তৈরি করাতে পারেন-</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1D592-8FFF-48F3-9AF9-7FB3AA5889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7325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এই</a:t>
            </a:r>
            <a:r>
              <a:rPr lang="bn-BD" baseline="0" dirty="0"/>
              <a:t> নিদর্শনগুলো কোথা থেকে পাওয়া যায়? পরে দলগত কাজ করাতে পারেন-</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bn-BD" dirty="0"/>
              <a:t>শ্রেণিতে</a:t>
            </a:r>
            <a:r>
              <a:rPr lang="bn-BD" baseline="0" dirty="0"/>
              <a:t> প্রয়োজনীয় সংখ্যক দল গঠন করে দলনেতা কর্তৃক উপস্থাপন করে বোর্ডে লেখানো যেতে পারে-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1D592-8FFF-48F3-9AF9-7FB3AA5889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3845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a:t>প্রশ্ন-উত্তর</a:t>
            </a:r>
            <a:r>
              <a:rPr lang="bn-BD" sz="1200" baseline="0" dirty="0"/>
              <a:t> বা লেখার মাধ্যমে মূল্যায়ন করা যেতে পারে-</a:t>
            </a: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1D592-8FFF-48F3-9AF9-7FB3AA5889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798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26-Oct-20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D8BD707-D9CF-40AE-B4C6-C98DA3205C09}" type="datetimeFigureOut">
              <a:rPr lang="en-US" smtClean="0"/>
              <a:pPr/>
              <a:t>26-Oct-20</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B6F15528-21DE-4FAA-801E-634DDDAF4B2B}"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7638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26-Oct-20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7322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049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26-Oct-20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984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26-Oct-20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3774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26-Oct-20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5689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26-Oct-20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0228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7588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4606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24/03/2014</a:t>
            </a:r>
            <a:endParaRPr lang="en-US" dirty="0"/>
          </a:p>
        </p:txBody>
      </p:sp>
      <p:sp>
        <p:nvSpPr>
          <p:cNvPr id="6" name="Footer Placeholder 5"/>
          <p:cNvSpPr>
            <a:spLocks noGrp="1"/>
          </p:cNvSpPr>
          <p:nvPr>
            <p:ph type="ftr" sz="quarter" idx="11"/>
          </p:nvPr>
        </p:nvSpPr>
        <p:spPr/>
        <p:txBody>
          <a:bodyPr/>
          <a:lstStyle/>
          <a:p>
            <a:r>
              <a:rPr lang="en-US"/>
              <a:t>nargisara@gmail.com   Jadukhali school and college  </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01299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24/03/2014</a:t>
            </a:r>
            <a:endParaRPr lang="en-US" dirty="0"/>
          </a:p>
        </p:txBody>
      </p:sp>
      <p:sp>
        <p:nvSpPr>
          <p:cNvPr id="5" name="Footer Placeholder 4"/>
          <p:cNvSpPr>
            <a:spLocks noGrp="1"/>
          </p:cNvSpPr>
          <p:nvPr>
            <p:ph type="ftr" sz="quarter" idx="11"/>
          </p:nvPr>
        </p:nvSpPr>
        <p:spPr/>
        <p:txBody>
          <a:bodyPr/>
          <a:lstStyle/>
          <a:p>
            <a:r>
              <a:rPr lang="en-US"/>
              <a:t>nargisara@gmail.com   Jadukhali school and college  </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9714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24/03/2014</a:t>
            </a:r>
            <a:endParaRPr lang="en-US" dirty="0"/>
          </a:p>
        </p:txBody>
      </p:sp>
      <p:sp>
        <p:nvSpPr>
          <p:cNvPr id="5" name="Footer Placeholder 4"/>
          <p:cNvSpPr>
            <a:spLocks noGrp="1"/>
          </p:cNvSpPr>
          <p:nvPr>
            <p:ph type="ftr" sz="quarter" idx="11"/>
          </p:nvPr>
        </p:nvSpPr>
        <p:spPr/>
        <p:txBody>
          <a:bodyPr/>
          <a:lstStyle/>
          <a:p>
            <a:r>
              <a:rPr lang="en-US"/>
              <a:t>nargisara@gmail.com   Jadukhali school and college  </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0267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24/03/2014</a:t>
            </a:r>
            <a:endParaRPr lang="en-US" dirty="0"/>
          </a:p>
        </p:txBody>
      </p:sp>
      <p:sp>
        <p:nvSpPr>
          <p:cNvPr id="5" name="Footer Placeholder 4"/>
          <p:cNvSpPr>
            <a:spLocks noGrp="1"/>
          </p:cNvSpPr>
          <p:nvPr>
            <p:ph type="ftr" sz="quarter" idx="11"/>
          </p:nvPr>
        </p:nvSpPr>
        <p:spPr/>
        <p:txBody>
          <a:bodyPr/>
          <a:lstStyle/>
          <a:p>
            <a:r>
              <a:rPr lang="en-US"/>
              <a:t>nargisara@gmail.com   Jadukhali school and college  </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665748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24/03/2014</a:t>
            </a:r>
            <a:endParaRPr lang="en-US" dirty="0"/>
          </a:p>
        </p:txBody>
      </p:sp>
      <p:sp>
        <p:nvSpPr>
          <p:cNvPr id="5" name="Footer Placeholder 4"/>
          <p:cNvSpPr>
            <a:spLocks noGrp="1"/>
          </p:cNvSpPr>
          <p:nvPr>
            <p:ph type="ftr" sz="quarter" idx="11"/>
          </p:nvPr>
        </p:nvSpPr>
        <p:spPr/>
        <p:txBody>
          <a:bodyPr/>
          <a:lstStyle/>
          <a:p>
            <a:r>
              <a:rPr lang="en-US"/>
              <a:t>nargisara@gmail.com   Jadukhali school and college  </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66690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24/03/2014</a:t>
            </a:r>
            <a:endParaRPr lang="en-US" dirty="0"/>
          </a:p>
        </p:txBody>
      </p:sp>
      <p:sp>
        <p:nvSpPr>
          <p:cNvPr id="5" name="Footer Placeholder 4"/>
          <p:cNvSpPr>
            <a:spLocks noGrp="1"/>
          </p:cNvSpPr>
          <p:nvPr>
            <p:ph type="ftr" sz="quarter" idx="11"/>
          </p:nvPr>
        </p:nvSpPr>
        <p:spPr/>
        <p:txBody>
          <a:bodyPr/>
          <a:lstStyle/>
          <a:p>
            <a:r>
              <a:rPr lang="en-US"/>
              <a:t>nargisara@gmail.com   Jadukhali school and college  </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2779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26-Oct-20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76715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26-Oct-20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52045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C13E040-D6DE-4572-BE03-19DED10E9208}" type="datetimeFigureOut">
              <a:rPr lang="en-US" smtClean="0"/>
              <a:pPr/>
              <a:t>26-Oct-20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7EFB9-D0CA-4505-BEEA-17BD8158C255}" type="slidenum">
              <a:rPr lang="en-US" smtClean="0"/>
              <a:pPr/>
              <a:t>‹#›</a:t>
            </a:fld>
            <a:endParaRPr lang="en-US"/>
          </a:p>
        </p:txBody>
      </p:sp>
    </p:spTree>
    <p:extLst>
      <p:ext uri="{BB962C8B-B14F-4D97-AF65-F5344CB8AC3E}">
        <p14:creationId xmlns:p14="http://schemas.microsoft.com/office/powerpoint/2010/main" val="795530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13E040-D6DE-4572-BE03-19DED10E9208}" type="datetimeFigureOut">
              <a:rPr lang="en-US" smtClean="0"/>
              <a:pPr/>
              <a:t>26-Oct-20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7EFB9-D0CA-4505-BEEA-17BD8158C255}" type="slidenum">
              <a:rPr lang="en-US" smtClean="0"/>
              <a:pPr/>
              <a:t>‹#›</a:t>
            </a:fld>
            <a:endParaRPr lang="en-US"/>
          </a:p>
        </p:txBody>
      </p:sp>
    </p:spTree>
    <p:extLst>
      <p:ext uri="{BB962C8B-B14F-4D97-AF65-F5344CB8AC3E}">
        <p14:creationId xmlns:p14="http://schemas.microsoft.com/office/powerpoint/2010/main" val="29375562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13E040-D6DE-4572-BE03-19DED10E9208}" type="datetimeFigureOut">
              <a:rPr lang="en-US" smtClean="0"/>
              <a:pPr/>
              <a:t>26-Oct-20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7EFB9-D0CA-4505-BEEA-17BD8158C255}" type="slidenum">
              <a:rPr lang="en-US" smtClean="0"/>
              <a:pPr/>
              <a:t>‹#›</a:t>
            </a:fld>
            <a:endParaRPr lang="en-US"/>
          </a:p>
        </p:txBody>
      </p:sp>
    </p:spTree>
    <p:extLst>
      <p:ext uri="{BB962C8B-B14F-4D97-AF65-F5344CB8AC3E}">
        <p14:creationId xmlns:p14="http://schemas.microsoft.com/office/powerpoint/2010/main" val="3207456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13E040-D6DE-4572-BE03-19DED10E9208}" type="datetimeFigureOut">
              <a:rPr lang="en-US" smtClean="0"/>
              <a:pPr/>
              <a:t>26-Oct-20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C7EFB9-D0CA-4505-BEEA-17BD8158C255}" type="slidenum">
              <a:rPr lang="en-US" smtClean="0"/>
              <a:pPr/>
              <a:t>‹#›</a:t>
            </a:fld>
            <a:endParaRPr lang="en-US"/>
          </a:p>
        </p:txBody>
      </p:sp>
    </p:spTree>
    <p:extLst>
      <p:ext uri="{BB962C8B-B14F-4D97-AF65-F5344CB8AC3E}">
        <p14:creationId xmlns:p14="http://schemas.microsoft.com/office/powerpoint/2010/main" val="33702622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13E040-D6DE-4572-BE03-19DED10E9208}" type="datetimeFigureOut">
              <a:rPr lang="en-US" smtClean="0"/>
              <a:pPr/>
              <a:t>26-Oct-20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C7EFB9-D0CA-4505-BEEA-17BD8158C255}" type="slidenum">
              <a:rPr lang="en-US" smtClean="0"/>
              <a:pPr/>
              <a:t>‹#›</a:t>
            </a:fld>
            <a:endParaRPr lang="en-US"/>
          </a:p>
        </p:txBody>
      </p:sp>
    </p:spTree>
    <p:extLst>
      <p:ext uri="{BB962C8B-B14F-4D97-AF65-F5344CB8AC3E}">
        <p14:creationId xmlns:p14="http://schemas.microsoft.com/office/powerpoint/2010/main" val="30833999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13E040-D6DE-4572-BE03-19DED10E9208}" type="datetimeFigureOut">
              <a:rPr lang="en-US" smtClean="0"/>
              <a:pPr/>
              <a:t>26-Oct-20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C7EFB9-D0CA-4505-BEEA-17BD8158C255}" type="slidenum">
              <a:rPr lang="en-US" smtClean="0"/>
              <a:pPr/>
              <a:t>‹#›</a:t>
            </a:fld>
            <a:endParaRPr lang="en-US"/>
          </a:p>
        </p:txBody>
      </p:sp>
    </p:spTree>
    <p:extLst>
      <p:ext uri="{BB962C8B-B14F-4D97-AF65-F5344CB8AC3E}">
        <p14:creationId xmlns:p14="http://schemas.microsoft.com/office/powerpoint/2010/main" val="9605706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13E040-D6DE-4572-BE03-19DED10E9208}" type="datetimeFigureOut">
              <a:rPr lang="en-US" smtClean="0"/>
              <a:pPr/>
              <a:t>26-Oct-20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C7EFB9-D0CA-4505-BEEA-17BD8158C255}" type="slidenum">
              <a:rPr lang="en-US" smtClean="0"/>
              <a:pPr/>
              <a:t>‹#›</a:t>
            </a:fld>
            <a:endParaRPr lang="en-US"/>
          </a:p>
        </p:txBody>
      </p:sp>
    </p:spTree>
    <p:extLst>
      <p:ext uri="{BB962C8B-B14F-4D97-AF65-F5344CB8AC3E}">
        <p14:creationId xmlns:p14="http://schemas.microsoft.com/office/powerpoint/2010/main" val="21967257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13E040-D6DE-4572-BE03-19DED10E9208}" type="datetimeFigureOut">
              <a:rPr lang="en-US" smtClean="0"/>
              <a:pPr/>
              <a:t>26-Oct-20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C7EFB9-D0CA-4505-BEEA-17BD8158C255}" type="slidenum">
              <a:rPr lang="en-US" smtClean="0"/>
              <a:pPr/>
              <a:t>‹#›</a:t>
            </a:fld>
            <a:endParaRPr lang="en-US"/>
          </a:p>
        </p:txBody>
      </p:sp>
    </p:spTree>
    <p:extLst>
      <p:ext uri="{BB962C8B-B14F-4D97-AF65-F5344CB8AC3E}">
        <p14:creationId xmlns:p14="http://schemas.microsoft.com/office/powerpoint/2010/main" val="8247578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13E040-D6DE-4572-BE03-19DED10E9208}" type="datetimeFigureOut">
              <a:rPr lang="en-US" smtClean="0"/>
              <a:pPr/>
              <a:t>26-Oct-20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C7EFB9-D0CA-4505-BEEA-17BD8158C255}" type="slidenum">
              <a:rPr lang="en-US" smtClean="0"/>
              <a:pPr/>
              <a:t>‹#›</a:t>
            </a:fld>
            <a:endParaRPr lang="en-US"/>
          </a:p>
        </p:txBody>
      </p:sp>
    </p:spTree>
    <p:extLst>
      <p:ext uri="{BB962C8B-B14F-4D97-AF65-F5344CB8AC3E}">
        <p14:creationId xmlns:p14="http://schemas.microsoft.com/office/powerpoint/2010/main" val="12407518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13E040-D6DE-4572-BE03-19DED10E9208}" type="datetimeFigureOut">
              <a:rPr lang="en-US" smtClean="0"/>
              <a:pPr/>
              <a:t>26-Oct-20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7EFB9-D0CA-4505-BEEA-17BD8158C255}" type="slidenum">
              <a:rPr lang="en-US" smtClean="0"/>
              <a:pPr/>
              <a:t>‹#›</a:t>
            </a:fld>
            <a:endParaRPr lang="en-US"/>
          </a:p>
        </p:txBody>
      </p:sp>
    </p:spTree>
    <p:extLst>
      <p:ext uri="{BB962C8B-B14F-4D97-AF65-F5344CB8AC3E}">
        <p14:creationId xmlns:p14="http://schemas.microsoft.com/office/powerpoint/2010/main" val="20443621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13E040-D6DE-4572-BE03-19DED10E9208}" type="datetimeFigureOut">
              <a:rPr lang="en-US" smtClean="0"/>
              <a:pPr/>
              <a:t>26-Oct-20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7EFB9-D0CA-4505-BEEA-17BD8158C255}" type="slidenum">
              <a:rPr lang="en-US" smtClean="0"/>
              <a:pPr/>
              <a:t>‹#›</a:t>
            </a:fld>
            <a:endParaRPr lang="en-US"/>
          </a:p>
        </p:txBody>
      </p:sp>
    </p:spTree>
    <p:extLst>
      <p:ext uri="{BB962C8B-B14F-4D97-AF65-F5344CB8AC3E}">
        <p14:creationId xmlns:p14="http://schemas.microsoft.com/office/powerpoint/2010/main" val="2077478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26-Oct-20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noFill/>
          <a:ln w="152400" cmpd="thickThi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10427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noFill/>
          <a:ln w="152400" cmpd="thickThi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5312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26-Oct-20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26-Oct-20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26-Oct-20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1.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3.jpeg"/><Relationship Id="rId10" Type="http://schemas.openxmlformats.org/officeDocument/2006/relationships/slideLayout" Target="../slideLayouts/slideLayout21.xml"/><Relationship Id="rId19"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274638"/>
            <a:ext cx="6248400" cy="42068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143001"/>
            <a:ext cx="8381998" cy="5181600"/>
          </a:xfrm>
          <a:prstGeom prst="rect">
            <a:avLst/>
          </a:prstGeom>
          <a:ln w="38100" cap="rnd" cmpd="sng">
            <a:solidFill>
              <a:srgbClr val="C00000"/>
            </a:solidFill>
            <a:prstDash val="sysDot"/>
          </a:ln>
        </p:spPr>
        <p:txBody>
          <a:bodyPr vert="horz" lIns="91440" tIns="45720" rIns="91440" bIns="45720" rtlCol="0">
            <a:normAutofit/>
          </a:bodyPr>
          <a:lstStyle/>
          <a:p>
            <a:pPr lvl="0"/>
            <a:r>
              <a:rPr lang="en-US" dirty="0"/>
              <a:t>Click to edit Master text styles</a:t>
            </a:r>
          </a:p>
          <a:p>
            <a:pPr lvl="1"/>
            <a:r>
              <a:rPr lang="en-US" dirty="0"/>
              <a:t>Second </a:t>
            </a:r>
            <a:r>
              <a:rPr lang="en-US" dirty="0" err="1"/>
              <a:t>leve</a:t>
            </a:r>
            <a:endParaRPr lang="en-US" dirty="0"/>
          </a:p>
        </p:txBody>
      </p:sp>
      <p:sp>
        <p:nvSpPr>
          <p:cNvPr id="4" name="Date Placeholder 3"/>
          <p:cNvSpPr>
            <a:spLocks noGrp="1"/>
          </p:cNvSpPr>
          <p:nvPr>
            <p:ph type="dt" sz="half" idx="2"/>
          </p:nvPr>
        </p:nvSpPr>
        <p:spPr>
          <a:xfrm>
            <a:off x="457201" y="6356350"/>
            <a:ext cx="1143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24/03/2014</a:t>
            </a:r>
          </a:p>
        </p:txBody>
      </p:sp>
      <p:sp>
        <p:nvSpPr>
          <p:cNvPr id="5" name="Footer Placeholder 4"/>
          <p:cNvSpPr>
            <a:spLocks noGrp="1"/>
          </p:cNvSpPr>
          <p:nvPr>
            <p:ph type="ftr" sz="quarter" idx="3"/>
          </p:nvPr>
        </p:nvSpPr>
        <p:spPr>
          <a:xfrm>
            <a:off x="1600200" y="6356350"/>
            <a:ext cx="4419600" cy="365125"/>
          </a:xfrm>
          <a:prstGeom prst="rect">
            <a:avLst/>
          </a:prstGeom>
        </p:spPr>
        <p:txBody>
          <a:bodyPr vert="horz" lIns="91440" tIns="45720" rIns="91440" bIns="45720" rtlCol="0" anchor="ctr"/>
          <a:lstStyle>
            <a:lvl1pPr algn="ctr">
              <a:defRPr sz="1200">
                <a:solidFill>
                  <a:schemeClr val="accent2">
                    <a:lumMod val="75000"/>
                  </a:schemeClr>
                </a:solidFill>
              </a:defRPr>
            </a:lvl1pPr>
          </a:lstStyle>
          <a:p>
            <a:r>
              <a:rPr lang="en-US" dirty="0"/>
              <a:t>nargisara@gmail.com   </a:t>
            </a:r>
            <a:r>
              <a:rPr lang="en-US" dirty="0" err="1"/>
              <a:t>Jadukhali</a:t>
            </a:r>
            <a:r>
              <a:rPr lang="en-US" dirty="0"/>
              <a:t> school and college  </a:t>
            </a:r>
          </a:p>
        </p:txBody>
      </p:sp>
      <p:sp>
        <p:nvSpPr>
          <p:cNvPr id="6" name="Slide Number Placeholder 5"/>
          <p:cNvSpPr>
            <a:spLocks noGrp="1"/>
          </p:cNvSpPr>
          <p:nvPr>
            <p:ph type="sldNum" sz="quarter" idx="4"/>
          </p:nvPr>
        </p:nvSpPr>
        <p:spPr>
          <a:xfrm>
            <a:off x="6096000" y="6356350"/>
            <a:ext cx="2590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
        <p:nvSpPr>
          <p:cNvPr id="8" name="Rounded Rectangle 7"/>
          <p:cNvSpPr/>
          <p:nvPr userDrawn="1"/>
        </p:nvSpPr>
        <p:spPr>
          <a:xfrm>
            <a:off x="1343167" y="827746"/>
            <a:ext cx="714233" cy="187655"/>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1200" b="1" dirty="0">
                <a:solidFill>
                  <a:srgbClr val="FFFF00"/>
                </a:solidFill>
                <a:latin typeface="NikoshBAN" panose="02000000000000000000" pitchFamily="2" charset="0"/>
                <a:cs typeface="NikoshBAN" panose="02000000000000000000" pitchFamily="2" charset="0"/>
              </a:rPr>
              <a:t>পরিচিতি</a:t>
            </a:r>
            <a:endParaRPr lang="en-US" sz="1200" b="1" dirty="0">
              <a:solidFill>
                <a:srgbClr val="FFFF00"/>
              </a:solidFill>
              <a:latin typeface="NikoshBAN" panose="02000000000000000000" pitchFamily="2" charset="0"/>
              <a:cs typeface="NikoshBAN" panose="02000000000000000000" pitchFamily="2" charset="0"/>
            </a:endParaRPr>
          </a:p>
        </p:txBody>
      </p:sp>
      <p:sp>
        <p:nvSpPr>
          <p:cNvPr id="9" name="Rounded Rectangle 8"/>
          <p:cNvSpPr/>
          <p:nvPr userDrawn="1"/>
        </p:nvSpPr>
        <p:spPr>
          <a:xfrm>
            <a:off x="2057400" y="831582"/>
            <a:ext cx="721057" cy="183820"/>
          </a:xfrm>
          <a:prstGeom prst="roundRect">
            <a:avLst/>
          </a:prstGeom>
          <a:solidFill>
            <a:schemeClr val="tx2">
              <a:lumMod val="60000"/>
              <a:lumOff val="40000"/>
            </a:schemeClr>
          </a:solidFill>
          <a:ln>
            <a:solidFill>
              <a:schemeClr val="tx2">
                <a:lumMod val="60000"/>
                <a:lumOff val="4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1200" b="1" dirty="0">
                <a:latin typeface="NikoshBAN" panose="02000000000000000000" pitchFamily="2" charset="0"/>
                <a:cs typeface="NikoshBAN" panose="02000000000000000000" pitchFamily="2" charset="0"/>
              </a:rPr>
              <a:t>শিখনফল</a:t>
            </a:r>
            <a:endParaRPr lang="en-US" sz="1200" b="1" dirty="0">
              <a:latin typeface="NikoshBAN" panose="02000000000000000000" pitchFamily="2" charset="0"/>
              <a:cs typeface="NikoshBAN" panose="02000000000000000000" pitchFamily="2" charset="0"/>
            </a:endParaRPr>
          </a:p>
        </p:txBody>
      </p:sp>
      <p:sp>
        <p:nvSpPr>
          <p:cNvPr id="10" name="Rounded Rectangle 9"/>
          <p:cNvSpPr/>
          <p:nvPr userDrawn="1"/>
        </p:nvSpPr>
        <p:spPr>
          <a:xfrm>
            <a:off x="2778457" y="818220"/>
            <a:ext cx="807493" cy="197182"/>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1200" b="1" dirty="0">
                <a:solidFill>
                  <a:srgbClr val="FFFF00"/>
                </a:solidFill>
                <a:latin typeface="NikoshBAN" panose="02000000000000000000" pitchFamily="2" charset="0"/>
                <a:cs typeface="NikoshBAN" panose="02000000000000000000" pitchFamily="2" charset="0"/>
              </a:rPr>
              <a:t>পাঠ</a:t>
            </a:r>
            <a:r>
              <a:rPr lang="bn-BD" sz="1200" b="1" baseline="0" dirty="0">
                <a:solidFill>
                  <a:srgbClr val="FFFF00"/>
                </a:solidFill>
                <a:latin typeface="NikoshBAN" panose="02000000000000000000" pitchFamily="2" charset="0"/>
                <a:cs typeface="NikoshBAN" panose="02000000000000000000" pitchFamily="2" charset="0"/>
              </a:rPr>
              <a:t> ঘোষ্ণা</a:t>
            </a:r>
            <a:endParaRPr lang="en-US" sz="1200" b="1" dirty="0">
              <a:solidFill>
                <a:srgbClr val="FFFF00"/>
              </a:solidFill>
              <a:latin typeface="NikoshBAN" panose="02000000000000000000" pitchFamily="2" charset="0"/>
              <a:cs typeface="NikoshBAN" panose="02000000000000000000" pitchFamily="2" charset="0"/>
            </a:endParaRPr>
          </a:p>
        </p:txBody>
      </p:sp>
      <p:sp>
        <p:nvSpPr>
          <p:cNvPr id="11" name="Rounded Rectangle 10"/>
          <p:cNvSpPr/>
          <p:nvPr userDrawn="1"/>
        </p:nvSpPr>
        <p:spPr>
          <a:xfrm>
            <a:off x="3585950" y="814385"/>
            <a:ext cx="909850" cy="201017"/>
          </a:xfrm>
          <a:prstGeom prst="roundRect">
            <a:avLst/>
          </a:prstGeom>
          <a:solidFill>
            <a:schemeClr val="tx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1200" b="1" dirty="0">
                <a:latin typeface="NikoshBAN" panose="02000000000000000000" pitchFamily="2" charset="0"/>
                <a:cs typeface="NikoshBAN" panose="02000000000000000000" pitchFamily="2" charset="0"/>
              </a:rPr>
              <a:t>মূল আলোচনা</a:t>
            </a:r>
            <a:endParaRPr lang="en-US" sz="1200" b="1" dirty="0">
              <a:latin typeface="NikoshBAN" panose="02000000000000000000" pitchFamily="2" charset="0"/>
              <a:cs typeface="NikoshBAN" panose="02000000000000000000" pitchFamily="2" charset="0"/>
            </a:endParaRPr>
          </a:p>
        </p:txBody>
      </p:sp>
      <p:sp>
        <p:nvSpPr>
          <p:cNvPr id="12" name="Rounded Rectangle 11"/>
          <p:cNvSpPr/>
          <p:nvPr userDrawn="1"/>
        </p:nvSpPr>
        <p:spPr>
          <a:xfrm>
            <a:off x="4495800" y="801090"/>
            <a:ext cx="762000" cy="214312"/>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1200" b="1" dirty="0">
                <a:solidFill>
                  <a:srgbClr val="FFFF00"/>
                </a:solidFill>
                <a:latin typeface="NikoshBAN" panose="02000000000000000000" pitchFamily="2" charset="0"/>
                <a:cs typeface="NikoshBAN" panose="02000000000000000000" pitchFamily="2" charset="0"/>
              </a:rPr>
              <a:t>একক কাজ</a:t>
            </a:r>
            <a:endParaRPr lang="en-US" sz="1200" b="1" dirty="0">
              <a:solidFill>
                <a:srgbClr val="FFFF00"/>
              </a:solidFill>
              <a:latin typeface="NikoshBAN" panose="02000000000000000000" pitchFamily="2" charset="0"/>
              <a:cs typeface="NikoshBAN" panose="02000000000000000000" pitchFamily="2" charset="0"/>
            </a:endParaRPr>
          </a:p>
        </p:txBody>
      </p:sp>
      <p:sp>
        <p:nvSpPr>
          <p:cNvPr id="13" name="Rounded Rectangle 12"/>
          <p:cNvSpPr/>
          <p:nvPr userDrawn="1"/>
        </p:nvSpPr>
        <p:spPr>
          <a:xfrm>
            <a:off x="5257800" y="779260"/>
            <a:ext cx="728666" cy="236142"/>
          </a:xfrm>
          <a:prstGeom prst="roundRect">
            <a:avLst/>
          </a:prstGeom>
          <a:solidFill>
            <a:schemeClr val="tx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1200" b="1" dirty="0">
                <a:latin typeface="NikoshBAN" panose="02000000000000000000" pitchFamily="2" charset="0"/>
                <a:cs typeface="NikoshBAN" panose="02000000000000000000" pitchFamily="2" charset="0"/>
              </a:rPr>
              <a:t>আলোচনা</a:t>
            </a:r>
            <a:endParaRPr lang="en-US" sz="1200" b="1" dirty="0">
              <a:latin typeface="NikoshBAN" panose="02000000000000000000" pitchFamily="2" charset="0"/>
              <a:cs typeface="NikoshBAN" panose="02000000000000000000" pitchFamily="2" charset="0"/>
            </a:endParaRPr>
          </a:p>
        </p:txBody>
      </p:sp>
      <p:sp>
        <p:nvSpPr>
          <p:cNvPr id="14" name="Rounded Rectangle 13"/>
          <p:cNvSpPr/>
          <p:nvPr userDrawn="1"/>
        </p:nvSpPr>
        <p:spPr>
          <a:xfrm>
            <a:off x="5986466" y="801091"/>
            <a:ext cx="736290" cy="214312"/>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1200" b="1" dirty="0">
                <a:solidFill>
                  <a:srgbClr val="FFFF00"/>
                </a:solidFill>
                <a:latin typeface="NikoshBAN" panose="02000000000000000000" pitchFamily="2" charset="0"/>
                <a:cs typeface="NikoshBAN" panose="02000000000000000000" pitchFamily="2" charset="0"/>
              </a:rPr>
              <a:t>দলীয় কাজ</a:t>
            </a:r>
            <a:endParaRPr lang="en-US" sz="1200" b="1" dirty="0">
              <a:solidFill>
                <a:srgbClr val="FFFF00"/>
              </a:solidFill>
              <a:latin typeface="NikoshBAN" panose="02000000000000000000" pitchFamily="2" charset="0"/>
              <a:cs typeface="NikoshBAN" panose="02000000000000000000" pitchFamily="2" charset="0"/>
            </a:endParaRPr>
          </a:p>
        </p:txBody>
      </p:sp>
      <p:sp>
        <p:nvSpPr>
          <p:cNvPr id="15" name="Rounded Rectangle 14"/>
          <p:cNvSpPr/>
          <p:nvPr userDrawn="1"/>
        </p:nvSpPr>
        <p:spPr>
          <a:xfrm>
            <a:off x="7577039" y="801091"/>
            <a:ext cx="801294" cy="197067"/>
          </a:xfrm>
          <a:prstGeom prst="roundRect">
            <a:avLst/>
          </a:prstGeom>
          <a:solidFill>
            <a:schemeClr val="tx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1200" b="1" dirty="0">
                <a:latin typeface="NikoshBAN" panose="02000000000000000000" pitchFamily="2" charset="0"/>
                <a:cs typeface="NikoshBAN" panose="02000000000000000000" pitchFamily="2" charset="0"/>
              </a:rPr>
              <a:t>মূল্যয়ন</a:t>
            </a:r>
            <a:endParaRPr lang="en-US" sz="1200" b="1" dirty="0">
              <a:latin typeface="NikoshBAN" panose="02000000000000000000" pitchFamily="2" charset="0"/>
              <a:cs typeface="NikoshBAN" panose="02000000000000000000" pitchFamily="2" charset="0"/>
            </a:endParaRPr>
          </a:p>
        </p:txBody>
      </p:sp>
      <p:sp>
        <p:nvSpPr>
          <p:cNvPr id="16" name="Rounded Rectangle 15"/>
          <p:cNvSpPr/>
          <p:nvPr userDrawn="1"/>
        </p:nvSpPr>
        <p:spPr>
          <a:xfrm>
            <a:off x="609600" y="823913"/>
            <a:ext cx="762000" cy="191488"/>
          </a:xfrm>
          <a:prstGeom prst="roundRect">
            <a:avLst/>
          </a:prstGeom>
          <a:solidFill>
            <a:schemeClr val="tx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1200" dirty="0">
                <a:latin typeface="NikoshBAN" panose="02000000000000000000" pitchFamily="2" charset="0"/>
                <a:cs typeface="NikoshBAN" panose="02000000000000000000" pitchFamily="2" charset="0"/>
              </a:rPr>
              <a:t>প্রেষণা সৃষ্টি</a:t>
            </a:r>
            <a:endParaRPr lang="en-US" sz="1200" dirty="0">
              <a:latin typeface="NikoshBAN" panose="02000000000000000000" pitchFamily="2" charset="0"/>
              <a:cs typeface="NikoshBAN" panose="02000000000000000000" pitchFamily="2" charset="0"/>
            </a:endParaRPr>
          </a:p>
        </p:txBody>
      </p:sp>
      <p:sp>
        <p:nvSpPr>
          <p:cNvPr id="17" name="Rounded Rectangle 16"/>
          <p:cNvSpPr/>
          <p:nvPr userDrawn="1"/>
        </p:nvSpPr>
        <p:spPr>
          <a:xfrm>
            <a:off x="0" y="823913"/>
            <a:ext cx="685724" cy="191487"/>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1200" b="1" dirty="0">
                <a:solidFill>
                  <a:srgbClr val="FFFF00"/>
                </a:solidFill>
                <a:latin typeface="NikoshBAN" panose="02000000000000000000" pitchFamily="2" charset="0"/>
                <a:cs typeface="NikoshBAN" panose="02000000000000000000" pitchFamily="2" charset="0"/>
              </a:rPr>
              <a:t>স্বাগতম</a:t>
            </a:r>
            <a:endParaRPr lang="en-US" sz="1200" b="1" dirty="0">
              <a:solidFill>
                <a:srgbClr val="FFFF00"/>
              </a:solidFill>
              <a:latin typeface="NikoshBAN" panose="02000000000000000000" pitchFamily="2" charset="0"/>
              <a:cs typeface="NikoshBAN" panose="02000000000000000000" pitchFamily="2" charset="0"/>
            </a:endParaRPr>
          </a:p>
        </p:txBody>
      </p:sp>
      <p:sp>
        <p:nvSpPr>
          <p:cNvPr id="18" name="Action Button: End 17">
            <a:hlinkClick r:id="" action="ppaction://hlinkshowjump?jump=lastslide" highlightClick="1"/>
          </p:cNvPr>
          <p:cNvSpPr/>
          <p:nvPr userDrawn="1"/>
        </p:nvSpPr>
        <p:spPr>
          <a:xfrm>
            <a:off x="8162924" y="6419850"/>
            <a:ext cx="521208" cy="304800"/>
          </a:xfrm>
          <a:prstGeom prst="actionButtonEn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ction Button: Beginning 18">
            <a:hlinkClick r:id="" action="ppaction://hlinkshowjump?jump=firstslide" highlightClick="1"/>
          </p:cNvPr>
          <p:cNvSpPr/>
          <p:nvPr userDrawn="1"/>
        </p:nvSpPr>
        <p:spPr>
          <a:xfrm>
            <a:off x="7641716" y="6419850"/>
            <a:ext cx="521208" cy="304800"/>
          </a:xfrm>
          <a:prstGeom prst="actionButtonBeginning">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ction Button: Forward or Next 19">
            <a:hlinkClick r:id="" action="ppaction://hlinkshowjump?jump=nextslide" highlightClick="1"/>
          </p:cNvPr>
          <p:cNvSpPr/>
          <p:nvPr userDrawn="1"/>
        </p:nvSpPr>
        <p:spPr>
          <a:xfrm>
            <a:off x="7154416" y="6419850"/>
            <a:ext cx="487300" cy="304800"/>
          </a:xfrm>
          <a:prstGeom prst="actionButtonForwardNex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ction Button: Back or Previous 20">
            <a:hlinkClick r:id="" action="ppaction://hlinkshowjump?jump=previousslide" highlightClick="1"/>
          </p:cNvPr>
          <p:cNvSpPr/>
          <p:nvPr userDrawn="1"/>
        </p:nvSpPr>
        <p:spPr>
          <a:xfrm>
            <a:off x="6633208" y="6419850"/>
            <a:ext cx="521208" cy="304800"/>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Home 21">
            <a:hlinkClick r:id="" action="ppaction://hlinkshowjump?jump=firstslide" highlightClick="1"/>
          </p:cNvPr>
          <p:cNvSpPr/>
          <p:nvPr userDrawn="1"/>
        </p:nvSpPr>
        <p:spPr>
          <a:xfrm>
            <a:off x="8546590" y="35719"/>
            <a:ext cx="585216" cy="538161"/>
          </a:xfrm>
          <a:prstGeom prst="actionButtonHome">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pic>
        <p:nvPicPr>
          <p:cNvPr id="23" name="Picture 22">
            <a:hlinkClick r:id="" action="ppaction://hlinkshowjump?jump=endshow"/>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846" y="80641"/>
            <a:ext cx="531754" cy="531754"/>
          </a:xfrm>
          <a:prstGeom prst="rect">
            <a:avLst/>
          </a:prstGeom>
          <a:ln>
            <a:noFill/>
          </a:ln>
          <a:effectLst>
            <a:outerShdw blurRad="190500" algn="tl" rotWithShape="0">
              <a:srgbClr val="000000">
                <a:alpha val="70000"/>
              </a:srgbClr>
            </a:outerShdw>
          </a:effectLst>
        </p:spPr>
      </p:pic>
      <p:pic>
        <p:nvPicPr>
          <p:cNvPr id="24" name="Picture 2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85724" y="80641"/>
            <a:ext cx="531861" cy="452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Picture 2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739059" y="72259"/>
            <a:ext cx="766765" cy="610815"/>
          </a:xfrm>
          <a:prstGeom prst="rect">
            <a:avLst/>
          </a:prstGeom>
          <a:ln>
            <a:noFill/>
          </a:ln>
          <a:effectLst>
            <a:softEdge rad="112500"/>
          </a:effectLst>
        </p:spPr>
      </p:pic>
      <p:sp>
        <p:nvSpPr>
          <p:cNvPr id="28" name="Rounded Rectangle 27"/>
          <p:cNvSpPr/>
          <p:nvPr userDrawn="1"/>
        </p:nvSpPr>
        <p:spPr>
          <a:xfrm>
            <a:off x="6731792" y="779260"/>
            <a:ext cx="845247" cy="23614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1200" b="1" dirty="0">
                <a:solidFill>
                  <a:schemeClr val="accent6">
                    <a:lumMod val="60000"/>
                    <a:lumOff val="40000"/>
                  </a:schemeClr>
                </a:solidFill>
                <a:latin typeface="NikoshBAN" panose="02000000000000000000" pitchFamily="2" charset="0"/>
                <a:cs typeface="NikoshBAN" panose="02000000000000000000" pitchFamily="2" charset="0"/>
              </a:rPr>
              <a:t>বাড়ির কাজ</a:t>
            </a:r>
            <a:endParaRPr lang="en-US" sz="1200" b="1" dirty="0">
              <a:solidFill>
                <a:schemeClr val="accent6">
                  <a:lumMod val="60000"/>
                  <a:lumOff val="40000"/>
                </a:schemeClr>
              </a:solidFill>
              <a:latin typeface="NikoshBAN" panose="02000000000000000000" pitchFamily="2" charset="0"/>
              <a:cs typeface="NikoshBAN" panose="02000000000000000000" pitchFamily="2" charset="0"/>
            </a:endParaRPr>
          </a:p>
        </p:txBody>
      </p:sp>
      <p:sp>
        <p:nvSpPr>
          <p:cNvPr id="29" name="Rounded Rectangle 28"/>
          <p:cNvSpPr/>
          <p:nvPr userDrawn="1"/>
        </p:nvSpPr>
        <p:spPr>
          <a:xfrm>
            <a:off x="8375037" y="814385"/>
            <a:ext cx="717311" cy="201018"/>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1400" b="1" dirty="0">
                <a:solidFill>
                  <a:srgbClr val="FFFF00"/>
                </a:solidFill>
                <a:latin typeface="NikoshBAN" panose="02000000000000000000" pitchFamily="2" charset="0"/>
                <a:cs typeface="NikoshBAN" panose="02000000000000000000" pitchFamily="2" charset="0"/>
              </a:rPr>
              <a:t>সমাপ্ত</a:t>
            </a:r>
            <a:endParaRPr lang="en-US" sz="1400" b="1" dirty="0">
              <a:solidFill>
                <a:srgbClr val="FFFF00"/>
              </a:solidFill>
              <a:latin typeface="NikoshBAN" panose="02000000000000000000" pitchFamily="2" charset="0"/>
              <a:cs typeface="NikoshBAN" panose="02000000000000000000" pitchFamily="2"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r>
              <a:rPr lang="en-US"/>
              <a:t>24/03/2014</a:t>
            </a:r>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nargisara@gmail.com   Jadukhali school and college  </a:t>
            </a:r>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dirty="0"/>
          </a:p>
        </p:txBody>
      </p:sp>
      <p:sp>
        <p:nvSpPr>
          <p:cNvPr id="12" name="Rounded Rectangle 7">
            <a:extLst>
              <a:ext uri="{FF2B5EF4-FFF2-40B4-BE49-F238E27FC236}">
                <a16:creationId xmlns:a16="http://schemas.microsoft.com/office/drawing/2014/main" id="{15751E29-27C1-4272-9827-848838591EC8}"/>
              </a:ext>
            </a:extLst>
          </p:cNvPr>
          <p:cNvSpPr/>
          <p:nvPr userDrawn="1"/>
        </p:nvSpPr>
        <p:spPr>
          <a:xfrm>
            <a:off x="1343167" y="827746"/>
            <a:ext cx="714233" cy="187655"/>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1200" b="1" dirty="0">
                <a:solidFill>
                  <a:srgbClr val="FFFF00"/>
                </a:solidFill>
                <a:latin typeface="NikoshBAN" panose="02000000000000000000" pitchFamily="2" charset="0"/>
                <a:cs typeface="NikoshBAN" panose="02000000000000000000" pitchFamily="2" charset="0"/>
              </a:rPr>
              <a:t>পরিচিতি</a:t>
            </a:r>
            <a:endParaRPr lang="en-US" sz="1200" b="1" dirty="0">
              <a:solidFill>
                <a:srgbClr val="FFFF00"/>
              </a:solidFill>
              <a:latin typeface="NikoshBAN" panose="02000000000000000000" pitchFamily="2" charset="0"/>
              <a:cs typeface="NikoshBAN" panose="02000000000000000000" pitchFamily="2" charset="0"/>
            </a:endParaRPr>
          </a:p>
        </p:txBody>
      </p:sp>
      <p:sp>
        <p:nvSpPr>
          <p:cNvPr id="13" name="Rounded Rectangle 8">
            <a:extLst>
              <a:ext uri="{FF2B5EF4-FFF2-40B4-BE49-F238E27FC236}">
                <a16:creationId xmlns:a16="http://schemas.microsoft.com/office/drawing/2014/main" id="{16BE475C-DDB6-44C5-88EB-1385019B4819}"/>
              </a:ext>
            </a:extLst>
          </p:cNvPr>
          <p:cNvSpPr/>
          <p:nvPr userDrawn="1"/>
        </p:nvSpPr>
        <p:spPr>
          <a:xfrm>
            <a:off x="2057400" y="831582"/>
            <a:ext cx="721057" cy="183820"/>
          </a:xfrm>
          <a:prstGeom prst="roundRect">
            <a:avLst/>
          </a:prstGeom>
          <a:solidFill>
            <a:schemeClr val="tx2">
              <a:lumMod val="60000"/>
              <a:lumOff val="40000"/>
            </a:schemeClr>
          </a:solidFill>
          <a:ln>
            <a:solidFill>
              <a:schemeClr val="tx2">
                <a:lumMod val="60000"/>
                <a:lumOff val="4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1200" b="1" dirty="0">
                <a:latin typeface="NikoshBAN" panose="02000000000000000000" pitchFamily="2" charset="0"/>
                <a:cs typeface="NikoshBAN" panose="02000000000000000000" pitchFamily="2" charset="0"/>
              </a:rPr>
              <a:t>শিখনফল</a:t>
            </a:r>
            <a:endParaRPr lang="en-US" sz="1200" b="1" dirty="0">
              <a:latin typeface="NikoshBAN" panose="02000000000000000000" pitchFamily="2" charset="0"/>
              <a:cs typeface="NikoshBAN" panose="02000000000000000000" pitchFamily="2" charset="0"/>
            </a:endParaRPr>
          </a:p>
        </p:txBody>
      </p:sp>
      <p:sp>
        <p:nvSpPr>
          <p:cNvPr id="14" name="Rounded Rectangle 9">
            <a:extLst>
              <a:ext uri="{FF2B5EF4-FFF2-40B4-BE49-F238E27FC236}">
                <a16:creationId xmlns:a16="http://schemas.microsoft.com/office/drawing/2014/main" id="{82C0D5BD-8755-46BF-B376-D2598CCCCAFB}"/>
              </a:ext>
            </a:extLst>
          </p:cNvPr>
          <p:cNvSpPr/>
          <p:nvPr userDrawn="1"/>
        </p:nvSpPr>
        <p:spPr>
          <a:xfrm>
            <a:off x="2778457" y="818220"/>
            <a:ext cx="807493" cy="197182"/>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1200" b="1" dirty="0">
                <a:solidFill>
                  <a:srgbClr val="FFFF00"/>
                </a:solidFill>
                <a:latin typeface="NikoshBAN" panose="02000000000000000000" pitchFamily="2" charset="0"/>
                <a:cs typeface="NikoshBAN" panose="02000000000000000000" pitchFamily="2" charset="0"/>
              </a:rPr>
              <a:t>পাঠ</a:t>
            </a:r>
            <a:r>
              <a:rPr lang="bn-BD" sz="1200" b="1" baseline="0" dirty="0">
                <a:solidFill>
                  <a:srgbClr val="FFFF00"/>
                </a:solidFill>
                <a:latin typeface="NikoshBAN" panose="02000000000000000000" pitchFamily="2" charset="0"/>
                <a:cs typeface="NikoshBAN" panose="02000000000000000000" pitchFamily="2" charset="0"/>
              </a:rPr>
              <a:t> ঘোষ্ণা</a:t>
            </a:r>
            <a:endParaRPr lang="en-US" sz="1200" b="1" dirty="0">
              <a:solidFill>
                <a:srgbClr val="FFFF00"/>
              </a:solidFill>
              <a:latin typeface="NikoshBAN" panose="02000000000000000000" pitchFamily="2" charset="0"/>
              <a:cs typeface="NikoshBAN" panose="02000000000000000000" pitchFamily="2" charset="0"/>
            </a:endParaRPr>
          </a:p>
        </p:txBody>
      </p:sp>
      <p:sp>
        <p:nvSpPr>
          <p:cNvPr id="15" name="Rounded Rectangle 10">
            <a:extLst>
              <a:ext uri="{FF2B5EF4-FFF2-40B4-BE49-F238E27FC236}">
                <a16:creationId xmlns:a16="http://schemas.microsoft.com/office/drawing/2014/main" id="{DB474E3B-C5D2-4261-8A26-F39B6BE58D17}"/>
              </a:ext>
            </a:extLst>
          </p:cNvPr>
          <p:cNvSpPr/>
          <p:nvPr userDrawn="1"/>
        </p:nvSpPr>
        <p:spPr>
          <a:xfrm>
            <a:off x="3585950" y="814385"/>
            <a:ext cx="909850" cy="201017"/>
          </a:xfrm>
          <a:prstGeom prst="roundRect">
            <a:avLst/>
          </a:prstGeom>
          <a:solidFill>
            <a:schemeClr val="tx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1200" b="1" dirty="0">
                <a:latin typeface="NikoshBAN" panose="02000000000000000000" pitchFamily="2" charset="0"/>
                <a:cs typeface="NikoshBAN" panose="02000000000000000000" pitchFamily="2" charset="0"/>
              </a:rPr>
              <a:t>মূল আলোচনা</a:t>
            </a:r>
            <a:endParaRPr lang="en-US" sz="1200" b="1" dirty="0">
              <a:latin typeface="NikoshBAN" panose="02000000000000000000" pitchFamily="2" charset="0"/>
              <a:cs typeface="NikoshBAN" panose="02000000000000000000" pitchFamily="2" charset="0"/>
            </a:endParaRPr>
          </a:p>
        </p:txBody>
      </p:sp>
      <p:sp>
        <p:nvSpPr>
          <p:cNvPr id="16" name="Rounded Rectangle 11">
            <a:extLst>
              <a:ext uri="{FF2B5EF4-FFF2-40B4-BE49-F238E27FC236}">
                <a16:creationId xmlns:a16="http://schemas.microsoft.com/office/drawing/2014/main" id="{4034C4F8-CBA6-4235-91B2-68562E2821EE}"/>
              </a:ext>
            </a:extLst>
          </p:cNvPr>
          <p:cNvSpPr/>
          <p:nvPr userDrawn="1"/>
        </p:nvSpPr>
        <p:spPr>
          <a:xfrm>
            <a:off x="4495800" y="801090"/>
            <a:ext cx="762000" cy="214312"/>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1200" b="1" dirty="0">
                <a:solidFill>
                  <a:srgbClr val="FFFF00"/>
                </a:solidFill>
                <a:latin typeface="NikoshBAN" panose="02000000000000000000" pitchFamily="2" charset="0"/>
                <a:cs typeface="NikoshBAN" panose="02000000000000000000" pitchFamily="2" charset="0"/>
              </a:rPr>
              <a:t>একক কাজ</a:t>
            </a:r>
            <a:endParaRPr lang="en-US" sz="1200" b="1" dirty="0">
              <a:solidFill>
                <a:srgbClr val="FFFF00"/>
              </a:solidFill>
              <a:latin typeface="NikoshBAN" panose="02000000000000000000" pitchFamily="2" charset="0"/>
              <a:cs typeface="NikoshBAN" panose="02000000000000000000" pitchFamily="2" charset="0"/>
            </a:endParaRPr>
          </a:p>
        </p:txBody>
      </p:sp>
      <p:sp>
        <p:nvSpPr>
          <p:cNvPr id="17" name="Rounded Rectangle 12">
            <a:extLst>
              <a:ext uri="{FF2B5EF4-FFF2-40B4-BE49-F238E27FC236}">
                <a16:creationId xmlns:a16="http://schemas.microsoft.com/office/drawing/2014/main" id="{C1B9BE78-B7DE-4FED-9D99-7699A193C46E}"/>
              </a:ext>
            </a:extLst>
          </p:cNvPr>
          <p:cNvSpPr/>
          <p:nvPr userDrawn="1"/>
        </p:nvSpPr>
        <p:spPr>
          <a:xfrm>
            <a:off x="5257800" y="779260"/>
            <a:ext cx="728666" cy="236142"/>
          </a:xfrm>
          <a:prstGeom prst="roundRect">
            <a:avLst/>
          </a:prstGeom>
          <a:solidFill>
            <a:schemeClr val="tx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1200" b="1" dirty="0">
                <a:latin typeface="NikoshBAN" panose="02000000000000000000" pitchFamily="2" charset="0"/>
                <a:cs typeface="NikoshBAN" panose="02000000000000000000" pitchFamily="2" charset="0"/>
              </a:rPr>
              <a:t>আলোচনা</a:t>
            </a:r>
            <a:endParaRPr lang="en-US" sz="1200" b="1" dirty="0">
              <a:latin typeface="NikoshBAN" panose="02000000000000000000" pitchFamily="2" charset="0"/>
              <a:cs typeface="NikoshBAN" panose="02000000000000000000" pitchFamily="2" charset="0"/>
            </a:endParaRPr>
          </a:p>
        </p:txBody>
      </p:sp>
      <p:sp>
        <p:nvSpPr>
          <p:cNvPr id="18" name="Rounded Rectangle 13">
            <a:extLst>
              <a:ext uri="{FF2B5EF4-FFF2-40B4-BE49-F238E27FC236}">
                <a16:creationId xmlns:a16="http://schemas.microsoft.com/office/drawing/2014/main" id="{83736B98-43FC-4E48-B681-DAB84625F18B}"/>
              </a:ext>
            </a:extLst>
          </p:cNvPr>
          <p:cNvSpPr/>
          <p:nvPr userDrawn="1"/>
        </p:nvSpPr>
        <p:spPr>
          <a:xfrm>
            <a:off x="5986466" y="801091"/>
            <a:ext cx="736290" cy="214312"/>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1200" b="1" dirty="0">
                <a:solidFill>
                  <a:srgbClr val="FFFF00"/>
                </a:solidFill>
                <a:latin typeface="NikoshBAN" panose="02000000000000000000" pitchFamily="2" charset="0"/>
                <a:cs typeface="NikoshBAN" panose="02000000000000000000" pitchFamily="2" charset="0"/>
              </a:rPr>
              <a:t>দলীয় কাজ</a:t>
            </a:r>
            <a:endParaRPr lang="en-US" sz="1200" b="1" dirty="0">
              <a:solidFill>
                <a:srgbClr val="FFFF00"/>
              </a:solidFill>
              <a:latin typeface="NikoshBAN" panose="02000000000000000000" pitchFamily="2" charset="0"/>
              <a:cs typeface="NikoshBAN" panose="02000000000000000000" pitchFamily="2" charset="0"/>
            </a:endParaRPr>
          </a:p>
        </p:txBody>
      </p:sp>
      <p:sp>
        <p:nvSpPr>
          <p:cNvPr id="19" name="Rounded Rectangle 14">
            <a:extLst>
              <a:ext uri="{FF2B5EF4-FFF2-40B4-BE49-F238E27FC236}">
                <a16:creationId xmlns:a16="http://schemas.microsoft.com/office/drawing/2014/main" id="{77284A93-3847-42C8-B59B-371E2E92DFA8}"/>
              </a:ext>
            </a:extLst>
          </p:cNvPr>
          <p:cNvSpPr/>
          <p:nvPr userDrawn="1"/>
        </p:nvSpPr>
        <p:spPr>
          <a:xfrm>
            <a:off x="7577039" y="801091"/>
            <a:ext cx="801294" cy="197067"/>
          </a:xfrm>
          <a:prstGeom prst="roundRect">
            <a:avLst/>
          </a:prstGeom>
          <a:solidFill>
            <a:schemeClr val="tx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1200" b="1" dirty="0">
                <a:latin typeface="NikoshBAN" panose="02000000000000000000" pitchFamily="2" charset="0"/>
                <a:cs typeface="NikoshBAN" panose="02000000000000000000" pitchFamily="2" charset="0"/>
              </a:rPr>
              <a:t>মূল্যয়ন</a:t>
            </a:r>
            <a:endParaRPr lang="en-US" sz="1200" b="1" dirty="0">
              <a:latin typeface="NikoshBAN" panose="02000000000000000000" pitchFamily="2" charset="0"/>
              <a:cs typeface="NikoshBAN" panose="02000000000000000000" pitchFamily="2" charset="0"/>
            </a:endParaRPr>
          </a:p>
        </p:txBody>
      </p:sp>
      <p:sp>
        <p:nvSpPr>
          <p:cNvPr id="20" name="Rounded Rectangle 15">
            <a:extLst>
              <a:ext uri="{FF2B5EF4-FFF2-40B4-BE49-F238E27FC236}">
                <a16:creationId xmlns:a16="http://schemas.microsoft.com/office/drawing/2014/main" id="{E5AC3E78-C176-4069-877C-ABFE2D7F1B54}"/>
              </a:ext>
            </a:extLst>
          </p:cNvPr>
          <p:cNvSpPr/>
          <p:nvPr userDrawn="1"/>
        </p:nvSpPr>
        <p:spPr>
          <a:xfrm>
            <a:off x="609600" y="823913"/>
            <a:ext cx="762000" cy="191488"/>
          </a:xfrm>
          <a:prstGeom prst="roundRect">
            <a:avLst/>
          </a:prstGeom>
          <a:solidFill>
            <a:schemeClr val="tx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1200" dirty="0">
                <a:latin typeface="NikoshBAN" panose="02000000000000000000" pitchFamily="2" charset="0"/>
                <a:cs typeface="NikoshBAN" panose="02000000000000000000" pitchFamily="2" charset="0"/>
              </a:rPr>
              <a:t>প্রেষণা সৃষ্টি</a:t>
            </a:r>
            <a:endParaRPr lang="en-US" sz="1200" dirty="0">
              <a:latin typeface="NikoshBAN" panose="02000000000000000000" pitchFamily="2" charset="0"/>
              <a:cs typeface="NikoshBAN" panose="02000000000000000000" pitchFamily="2" charset="0"/>
            </a:endParaRPr>
          </a:p>
        </p:txBody>
      </p:sp>
      <p:sp>
        <p:nvSpPr>
          <p:cNvPr id="21" name="Rounded Rectangle 16">
            <a:extLst>
              <a:ext uri="{FF2B5EF4-FFF2-40B4-BE49-F238E27FC236}">
                <a16:creationId xmlns:a16="http://schemas.microsoft.com/office/drawing/2014/main" id="{E2AD2E49-69FC-46E6-8C90-066694D8001F}"/>
              </a:ext>
            </a:extLst>
          </p:cNvPr>
          <p:cNvSpPr/>
          <p:nvPr userDrawn="1"/>
        </p:nvSpPr>
        <p:spPr>
          <a:xfrm>
            <a:off x="0" y="823913"/>
            <a:ext cx="685724" cy="191487"/>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1200" b="1" dirty="0">
                <a:solidFill>
                  <a:srgbClr val="FFFF00"/>
                </a:solidFill>
                <a:latin typeface="NikoshBAN" panose="02000000000000000000" pitchFamily="2" charset="0"/>
                <a:cs typeface="NikoshBAN" panose="02000000000000000000" pitchFamily="2" charset="0"/>
              </a:rPr>
              <a:t>স্বাগতম</a:t>
            </a:r>
            <a:endParaRPr lang="en-US" sz="1200" b="1" dirty="0">
              <a:solidFill>
                <a:srgbClr val="FFFF00"/>
              </a:solidFill>
              <a:latin typeface="NikoshBAN" panose="02000000000000000000" pitchFamily="2" charset="0"/>
              <a:cs typeface="NikoshBAN" panose="02000000000000000000" pitchFamily="2" charset="0"/>
            </a:endParaRPr>
          </a:p>
        </p:txBody>
      </p:sp>
      <p:sp>
        <p:nvSpPr>
          <p:cNvPr id="22" name="Action Button: End 17">
            <a:hlinkClick r:id="" action="ppaction://hlinkshowjump?jump=lastslide" highlightClick="1"/>
            <a:extLst>
              <a:ext uri="{FF2B5EF4-FFF2-40B4-BE49-F238E27FC236}">
                <a16:creationId xmlns:a16="http://schemas.microsoft.com/office/drawing/2014/main" id="{9E723CD3-9451-42DE-8FAD-E5EBCDBD6033}"/>
              </a:ext>
            </a:extLst>
          </p:cNvPr>
          <p:cNvSpPr/>
          <p:nvPr userDrawn="1"/>
        </p:nvSpPr>
        <p:spPr>
          <a:xfrm>
            <a:off x="8162924" y="6419850"/>
            <a:ext cx="521208" cy="304800"/>
          </a:xfrm>
          <a:prstGeom prst="actionButtonEn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ction Button: Beginning 18">
            <a:hlinkClick r:id="" action="ppaction://hlinkshowjump?jump=firstslide" highlightClick="1"/>
            <a:extLst>
              <a:ext uri="{FF2B5EF4-FFF2-40B4-BE49-F238E27FC236}">
                <a16:creationId xmlns:a16="http://schemas.microsoft.com/office/drawing/2014/main" id="{C7CC57FD-F1A8-4356-AF89-676708A59CA6}"/>
              </a:ext>
            </a:extLst>
          </p:cNvPr>
          <p:cNvSpPr/>
          <p:nvPr userDrawn="1"/>
        </p:nvSpPr>
        <p:spPr>
          <a:xfrm>
            <a:off x="7641716" y="6419850"/>
            <a:ext cx="521208" cy="304800"/>
          </a:xfrm>
          <a:prstGeom prst="actionButtonBeginning">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ction Button: Forward or Next 19">
            <a:hlinkClick r:id="" action="ppaction://hlinkshowjump?jump=nextslide" highlightClick="1"/>
            <a:extLst>
              <a:ext uri="{FF2B5EF4-FFF2-40B4-BE49-F238E27FC236}">
                <a16:creationId xmlns:a16="http://schemas.microsoft.com/office/drawing/2014/main" id="{80753B17-4C16-4A62-AE30-8286CFF13017}"/>
              </a:ext>
            </a:extLst>
          </p:cNvPr>
          <p:cNvSpPr/>
          <p:nvPr userDrawn="1"/>
        </p:nvSpPr>
        <p:spPr>
          <a:xfrm>
            <a:off x="7154416" y="6419850"/>
            <a:ext cx="487300" cy="304800"/>
          </a:xfrm>
          <a:prstGeom prst="actionButtonForwardNex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ction Button: Back or Previous 20">
            <a:hlinkClick r:id="" action="ppaction://hlinkshowjump?jump=previousslide" highlightClick="1"/>
            <a:extLst>
              <a:ext uri="{FF2B5EF4-FFF2-40B4-BE49-F238E27FC236}">
                <a16:creationId xmlns:a16="http://schemas.microsoft.com/office/drawing/2014/main" id="{23016937-8E53-4856-BAAF-77AC3AEE97CB}"/>
              </a:ext>
            </a:extLst>
          </p:cNvPr>
          <p:cNvSpPr/>
          <p:nvPr userDrawn="1"/>
        </p:nvSpPr>
        <p:spPr>
          <a:xfrm>
            <a:off x="6633208" y="6419850"/>
            <a:ext cx="521208" cy="304800"/>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ction Button: Home 21">
            <a:hlinkClick r:id="" action="ppaction://hlinkshowjump?jump=firstslide" highlightClick="1"/>
            <a:extLst>
              <a:ext uri="{FF2B5EF4-FFF2-40B4-BE49-F238E27FC236}">
                <a16:creationId xmlns:a16="http://schemas.microsoft.com/office/drawing/2014/main" id="{459499DC-520E-43F2-B4EC-F2142EEF1FB9}"/>
              </a:ext>
            </a:extLst>
          </p:cNvPr>
          <p:cNvSpPr/>
          <p:nvPr userDrawn="1"/>
        </p:nvSpPr>
        <p:spPr>
          <a:xfrm>
            <a:off x="8546590" y="35719"/>
            <a:ext cx="585216" cy="538161"/>
          </a:xfrm>
          <a:prstGeom prst="actionButtonHome">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pic>
        <p:nvPicPr>
          <p:cNvPr id="27" name="Picture 26">
            <a:hlinkClick r:id="" action="ppaction://hlinkshowjump?jump=endshow"/>
            <a:extLst>
              <a:ext uri="{FF2B5EF4-FFF2-40B4-BE49-F238E27FC236}">
                <a16:creationId xmlns:a16="http://schemas.microsoft.com/office/drawing/2014/main" id="{8CA8EBB3-86DC-41F2-A0D5-F0DEB4462661}"/>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7846" y="80641"/>
            <a:ext cx="531754" cy="531754"/>
          </a:xfrm>
          <a:prstGeom prst="rect">
            <a:avLst/>
          </a:prstGeom>
          <a:ln>
            <a:noFill/>
          </a:ln>
          <a:effectLst>
            <a:outerShdw blurRad="190500" algn="tl" rotWithShape="0">
              <a:srgbClr val="000000">
                <a:alpha val="70000"/>
              </a:srgbClr>
            </a:outerShdw>
          </a:effectLst>
        </p:spPr>
      </p:pic>
      <p:pic>
        <p:nvPicPr>
          <p:cNvPr id="28" name="Picture 27">
            <a:extLst>
              <a:ext uri="{FF2B5EF4-FFF2-40B4-BE49-F238E27FC236}">
                <a16:creationId xmlns:a16="http://schemas.microsoft.com/office/drawing/2014/main" id="{8D7EF575-9BFB-4B92-9AC0-5C3B894D56D4}"/>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685724" y="80641"/>
            <a:ext cx="531861" cy="452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 name="Picture 28">
            <a:extLst>
              <a:ext uri="{FF2B5EF4-FFF2-40B4-BE49-F238E27FC236}">
                <a16:creationId xmlns:a16="http://schemas.microsoft.com/office/drawing/2014/main" id="{30ABE183-9486-4CB4-80E4-9E6C102C69C3}"/>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739059" y="72259"/>
            <a:ext cx="766765" cy="610815"/>
          </a:xfrm>
          <a:prstGeom prst="rect">
            <a:avLst/>
          </a:prstGeom>
          <a:ln>
            <a:noFill/>
          </a:ln>
          <a:effectLst>
            <a:softEdge rad="112500"/>
          </a:effectLst>
        </p:spPr>
      </p:pic>
      <p:sp>
        <p:nvSpPr>
          <p:cNvPr id="30" name="Rounded Rectangle 27">
            <a:extLst>
              <a:ext uri="{FF2B5EF4-FFF2-40B4-BE49-F238E27FC236}">
                <a16:creationId xmlns:a16="http://schemas.microsoft.com/office/drawing/2014/main" id="{4EABD8DE-AF41-4935-8C3F-1C0800EBEFBE}"/>
              </a:ext>
            </a:extLst>
          </p:cNvPr>
          <p:cNvSpPr/>
          <p:nvPr userDrawn="1"/>
        </p:nvSpPr>
        <p:spPr>
          <a:xfrm>
            <a:off x="6731792" y="779260"/>
            <a:ext cx="845247" cy="23614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1200" b="1" dirty="0">
                <a:solidFill>
                  <a:schemeClr val="accent6">
                    <a:lumMod val="60000"/>
                    <a:lumOff val="40000"/>
                  </a:schemeClr>
                </a:solidFill>
                <a:latin typeface="NikoshBAN" panose="02000000000000000000" pitchFamily="2" charset="0"/>
                <a:cs typeface="NikoshBAN" panose="02000000000000000000" pitchFamily="2" charset="0"/>
              </a:rPr>
              <a:t>বাড়ির কাজ</a:t>
            </a:r>
            <a:endParaRPr lang="en-US" sz="1200" b="1" dirty="0">
              <a:solidFill>
                <a:schemeClr val="accent6">
                  <a:lumMod val="60000"/>
                  <a:lumOff val="40000"/>
                </a:schemeClr>
              </a:solidFill>
              <a:latin typeface="NikoshBAN" panose="02000000000000000000" pitchFamily="2" charset="0"/>
              <a:cs typeface="NikoshBAN" panose="02000000000000000000" pitchFamily="2" charset="0"/>
            </a:endParaRPr>
          </a:p>
        </p:txBody>
      </p:sp>
      <p:sp>
        <p:nvSpPr>
          <p:cNvPr id="31" name="Rounded Rectangle 28">
            <a:extLst>
              <a:ext uri="{FF2B5EF4-FFF2-40B4-BE49-F238E27FC236}">
                <a16:creationId xmlns:a16="http://schemas.microsoft.com/office/drawing/2014/main" id="{3F8B26CF-5875-465C-9D93-FBDFDFF8D66C}"/>
              </a:ext>
            </a:extLst>
          </p:cNvPr>
          <p:cNvSpPr/>
          <p:nvPr userDrawn="1"/>
        </p:nvSpPr>
        <p:spPr>
          <a:xfrm>
            <a:off x="8375037" y="814385"/>
            <a:ext cx="717311" cy="201018"/>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1400" b="1" dirty="0">
                <a:solidFill>
                  <a:srgbClr val="FFFF00"/>
                </a:solidFill>
                <a:latin typeface="NikoshBAN" panose="02000000000000000000" pitchFamily="2" charset="0"/>
                <a:cs typeface="NikoshBAN" panose="02000000000000000000" pitchFamily="2" charset="0"/>
              </a:rPr>
              <a:t>সমাপ্ত</a:t>
            </a:r>
            <a:endParaRPr lang="en-US" sz="1400" b="1"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7275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13E040-D6DE-4572-BE03-19DED10E9208}" type="datetimeFigureOut">
              <a:rPr lang="en-US" smtClean="0"/>
              <a:pPr/>
              <a:t>26-Oct-20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C7EFB9-D0CA-4505-BEEA-17BD8158C255}" type="slidenum">
              <a:rPr lang="en-US" smtClean="0"/>
              <a:pPr/>
              <a:t>‹#›</a:t>
            </a:fld>
            <a:endParaRPr lang="en-US"/>
          </a:p>
        </p:txBody>
      </p:sp>
    </p:spTree>
    <p:extLst>
      <p:ext uri="{BB962C8B-B14F-4D97-AF65-F5344CB8AC3E}">
        <p14:creationId xmlns:p14="http://schemas.microsoft.com/office/powerpoint/2010/main" val="259495990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eg"/><Relationship Id="rId1" Type="http://schemas.openxmlformats.org/officeDocument/2006/relationships/slideLayout" Target="../slideLayouts/slideLayout18.xml"/><Relationship Id="rId6" Type="http://schemas.openxmlformats.org/officeDocument/2006/relationships/image" Target="../media/image44.jpeg"/><Relationship Id="rId5" Type="http://schemas.openxmlformats.org/officeDocument/2006/relationships/hyperlink" Target="https://bn.wikipedia.org/wiki/%E0%A6%AC%E0%A6%BE%E0%A6%B2%E0%A6%BF%E0%A6%AF%E0%A6%BC%E0%A6%BE%E0%A6%9F%E0%A6%BF_%E0%A6%87%E0%A6%89%E0%A6%A8%E0%A6%BF%E0%A6%AF%E0%A6%BC%E0%A6%A8" TargetMode="External"/><Relationship Id="rId4" Type="http://schemas.openxmlformats.org/officeDocument/2006/relationships/hyperlink" Target="https://bn.wikipedia.org/wiki/%E0%A6%B8%E0%A6%BE%E0%A6%9F%E0%A7%81%E0%A6%B0%E0%A6%BF%E0%A6%AF%E0%A6%BC%E0%A6%BE_%E0%A6%89%E0%A6%AA%E0%A6%9C%E0%A7%87%E0%A6%B2%E0%A6%B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eg"/><Relationship Id="rId1" Type="http://schemas.openxmlformats.org/officeDocument/2006/relationships/slideLayout" Target="../slideLayouts/slideLayout18.xml"/><Relationship Id="rId5" Type="http://schemas.openxmlformats.org/officeDocument/2006/relationships/hyperlink" Target="https://bn.wikipedia.org/w/index.php?title=%E0%A6%B8%E0%A7%8D%E0%A6%AC%E0%A6%B0%E0%A7%8D%E0%A6%A3%E0%A6%95%E0%A6%BE%E0%A6%B0&amp;action=edit&amp;redlink=1" TargetMode="External"/><Relationship Id="rId4" Type="http://schemas.openxmlformats.org/officeDocument/2006/relationships/hyperlink" Target="https://bn.wikipedia.org/wiki/%E0%A6%B9%E0%A6%BF%E0%A6%A8%E0%A7%8D%E0%A6%A6%E0%A7%81"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8.xml"/><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bn.banglapedia.org/index.php?title=%E0%A6%95%E0%A6%BE%E0%A6%A8%E0%A6%BF%E0%A6%82%E0%A6%B9%E0%A6%BE%E0%A6%AE,_%E0%A6%B8%E0%A7%8D%E0%A6%AF%E0%A6%BE%E0%A6%B0_%E0%A6%86%E0%A6%B2%E0%A7%87%E0%A6%95%E0%A6%9C%E0%A6%BE%E0%A6%A8%E0%A7%8D%E0%A6%A1%E0%A6%BE%E0%A6%B0" TargetMode="External"/><Relationship Id="rId2" Type="http://schemas.openxmlformats.org/officeDocument/2006/relationships/image" Target="../media/image5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openxmlformats.org/officeDocument/2006/relationships/hyperlink" Target="https://bn.wikipedia.org/wiki/%E0%A6%A8%E0%A7%83%E0%A6%A4%E0%A6%A4%E0%A7%8D%E0%A6%A4%E0%A7%8D%E0%A6%AC" TargetMode="External"/><Relationship Id="rId13" Type="http://schemas.openxmlformats.org/officeDocument/2006/relationships/hyperlink" Target="https://bn.wikipedia.org/wiki/%E0%A6%86%E0%A6%97%E0%A6%B8%E0%A7%8D%E0%A6%9F_%E0%A7%AD" TargetMode="External"/><Relationship Id="rId3" Type="http://schemas.openxmlformats.org/officeDocument/2006/relationships/hyperlink" Target="https://bn.wikipedia.org/wiki/%E0%A6%A8%E0%A6%AD%E0%A7%87%E0%A6%AE%E0%A7%8D%E0%A6%AC%E0%A6%B0_%E0%A7%A7%E0%A7%AD" TargetMode="External"/><Relationship Id="rId7" Type="http://schemas.openxmlformats.org/officeDocument/2006/relationships/hyperlink" Target="https://bn.wikipedia.org/wiki/%E0%A6%9A%E0%A6%BE%E0%A6%B0%E0%A7%81%E0%A6%95%E0%A6%B2%E0%A6%BE_%E0%A6%87%E0%A6%A8%E0%A7%8D%E0%A6%B8%E0%A6%9F%E0%A6%BF%E0%A6%9F%E0%A6%BF%E0%A6%89%E0%A6%9F,_%E0%A6%A2%E0%A6%BE%E0%A6%95%E0%A6%BE_%E0%A6%AC%E0%A6%BF%E0%A6%B6%E0%A7%8D%E0%A6%AC%E0%A6%AC%E0%A6%BF%E0%A6%A6%E0%A7%8D%E0%A6%AF%E0%A6%BE%E0%A6%B2%E0%A6%AF%E0%A6%BC" TargetMode="External"/><Relationship Id="rId12" Type="http://schemas.openxmlformats.org/officeDocument/2006/relationships/hyperlink" Target="https://bn.wikipedia.org/wiki/%E0%A6%AE%E0%A6%BE%E0%A6%B0%E0%A7%8D%E0%A6%9A_%E0%A7%A8%E0%A7%A6" TargetMode="External"/><Relationship Id="rId2" Type="http://schemas.openxmlformats.org/officeDocument/2006/relationships/image" Target="../media/image54.jpeg"/><Relationship Id="rId1" Type="http://schemas.openxmlformats.org/officeDocument/2006/relationships/slideLayout" Target="../slideLayouts/slideLayout18.xml"/><Relationship Id="rId6" Type="http://schemas.openxmlformats.org/officeDocument/2006/relationships/hyperlink" Target="https://bn.wikipedia.org/wiki/%E0%A6%B0%E0%A6%AE%E0%A6%A8%E0%A6%BE_%E0%A6%AA%E0%A6%BE%E0%A6%B0%E0%A7%8D%E0%A6%95" TargetMode="External"/><Relationship Id="rId11" Type="http://schemas.openxmlformats.org/officeDocument/2006/relationships/hyperlink" Target="https://bn.wikipedia.org/wiki/%E0%A6%A2%E0%A6%BE%E0%A6%95%E0%A6%BE" TargetMode="External"/><Relationship Id="rId5" Type="http://schemas.openxmlformats.org/officeDocument/2006/relationships/hyperlink" Target="https://bn.wikipedia.org/wiki/%E0%A6%AC%E0%A6%99%E0%A7%8D%E0%A6%97%E0%A6%AC%E0%A6%A8%E0%A7%8D%E0%A6%A7%E0%A7%81_%E0%A6%B6%E0%A7%87%E0%A6%96_%E0%A6%AE%E0%A7%81%E0%A6%9C%E0%A6%BF%E0%A6%AC_%E0%A6%AE%E0%A7%87%E0%A6%A1%E0%A6%BF%E0%A6%95%E0%A7%87%E0%A6%B2_%E0%A6%AC%E0%A6%BF%E0%A6%B6%E0%A7%8D%E0%A6%AC%E0%A6%AC%E0%A6%BF%E0%A6%A6%E0%A7%8D%E0%A6%AF%E0%A6%BE%E0%A6%B2%E0%A6%AF%E0%A6%BC" TargetMode="External"/><Relationship Id="rId10" Type="http://schemas.openxmlformats.org/officeDocument/2006/relationships/hyperlink" Target="https://bn.wikipedia.org/wiki/%E0%A6%AC%E0%A6%BE%E0%A6%82%E0%A6%B2%E0%A6%BE%E0%A6%A6%E0%A7%87%E0%A6%B6" TargetMode="External"/><Relationship Id="rId4" Type="http://schemas.openxmlformats.org/officeDocument/2006/relationships/hyperlink" Target="https://bn.wikipedia.org/wiki/%E0%A6%B6%E0%A6%BE%E0%A6%B9%E0%A6%AC%E0%A6%BE%E0%A6%97" TargetMode="External"/><Relationship Id="rId9" Type="http://schemas.openxmlformats.org/officeDocument/2006/relationships/hyperlink" Target="https://bn.wikipedia.org/wiki/%E0%A6%9A%E0%A6%BE%E0%A6%B0%E0%A7%81%E0%A6%95%E0%A6%B2%E0%A6%B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42.jpeg"/><Relationship Id="rId1" Type="http://schemas.openxmlformats.org/officeDocument/2006/relationships/slideLayout" Target="../slideLayouts/slideLayout18.xml"/><Relationship Id="rId4" Type="http://schemas.openxmlformats.org/officeDocument/2006/relationships/image" Target="../media/image56.jpeg"/></Relationships>
</file>

<file path=ppt/slides/_rels/slide2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notesSlide" Target="../notesSlides/notesSlide4.xml"/><Relationship Id="rId1" Type="http://schemas.openxmlformats.org/officeDocument/2006/relationships/slideLayout" Target="../slideLayouts/slideLayout40.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0.jpe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jpg"/></Relationships>
</file>

<file path=ppt/slides/_rels/slide3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jpeg"/><Relationship Id="rId1" Type="http://schemas.openxmlformats.org/officeDocument/2006/relationships/slideLayout" Target="../slideLayouts/slideLayout2.xml"/><Relationship Id="rId5" Type="http://schemas.openxmlformats.org/officeDocument/2006/relationships/image" Target="../media/image71.jpeg"/><Relationship Id="rId4" Type="http://schemas.openxmlformats.org/officeDocument/2006/relationships/image" Target="../media/image70.jpeg"/></Relationships>
</file>

<file path=ppt/slides/_rels/slide31.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0.jpeg"/><Relationship Id="rId7"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eg"/><Relationship Id="rId9"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26.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8.xml"/><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blip>
          <a:srcRect/>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160867" y="5715000"/>
            <a:ext cx="6134100" cy="1015663"/>
          </a:xfrm>
          <a:prstGeom prst="rect">
            <a:avLst/>
          </a:prstGeom>
          <a:ln>
            <a:solidFill>
              <a:srgbClr val="FF0000"/>
            </a:solidFill>
          </a:ln>
        </p:spPr>
        <p:txBody>
          <a:bodyPr wrap="square">
            <a:spAutoFit/>
          </a:bodyPr>
          <a:lstStyle/>
          <a:p>
            <a:pPr lvl="0" algn="ctr"/>
            <a:r>
              <a:rPr lang="bn-BD" sz="6000" b="1" kern="10" dirty="0">
                <a:ln w="9525">
                  <a:solidFill>
                    <a:srgbClr val="FF0000"/>
                  </a:solidFill>
                  <a:round/>
                  <a:headEnd/>
                  <a:tailEnd/>
                </a:ln>
                <a:solidFill>
                  <a:srgbClr val="00B0F0"/>
                </a:solidFill>
                <a:latin typeface="NikoshBAN" panose="02000000000000000000" pitchFamily="2" charset="0"/>
                <a:cs typeface="NikoshBAN" panose="02000000000000000000" pitchFamily="2" charset="0"/>
              </a:rPr>
              <a:t>স</a:t>
            </a:r>
            <a:r>
              <a:rPr lang="en-US" sz="6000" b="1" kern="10" dirty="0" err="1">
                <a:ln w="9525">
                  <a:solidFill>
                    <a:srgbClr val="FF0000"/>
                  </a:solidFill>
                  <a:round/>
                  <a:headEnd/>
                  <a:tailEnd/>
                </a:ln>
                <a:solidFill>
                  <a:srgbClr val="00B0F0"/>
                </a:solidFill>
                <a:latin typeface="NikoshBAN" panose="02000000000000000000" pitchFamily="2" charset="0"/>
                <a:cs typeface="NikoshBAN" panose="02000000000000000000" pitchFamily="2" charset="0"/>
              </a:rPr>
              <a:t>কল</a:t>
            </a:r>
            <a:r>
              <a:rPr lang="bn-BD" sz="6000" b="1" kern="10" dirty="0">
                <a:ln w="9525">
                  <a:solidFill>
                    <a:srgbClr val="FF0000"/>
                  </a:solidFill>
                  <a:round/>
                  <a:headEnd/>
                  <a:tailEnd/>
                </a:ln>
                <a:solidFill>
                  <a:srgbClr val="00B0F0"/>
                </a:solidFill>
                <a:latin typeface="NikoshBAN" panose="02000000000000000000" pitchFamily="2" charset="0"/>
                <a:cs typeface="NikoshBAN" panose="02000000000000000000" pitchFamily="2" charset="0"/>
              </a:rPr>
              <a:t>কে </a:t>
            </a:r>
            <a:r>
              <a:rPr lang="en-US" sz="6000" b="1" kern="10" dirty="0" err="1">
                <a:ln w="9525">
                  <a:solidFill>
                    <a:srgbClr val="FF0000"/>
                  </a:solidFill>
                  <a:round/>
                  <a:headEnd/>
                  <a:tailEnd/>
                </a:ln>
                <a:solidFill>
                  <a:srgbClr val="00B0F0"/>
                </a:solidFill>
                <a:latin typeface="NikoshBAN" panose="02000000000000000000" pitchFamily="2" charset="0"/>
                <a:cs typeface="NikoshBAN" panose="02000000000000000000" pitchFamily="2" charset="0"/>
              </a:rPr>
              <a:t>ফুলেল</a:t>
            </a:r>
            <a:r>
              <a:rPr lang="en-US" sz="6000" b="1" kern="10" dirty="0">
                <a:ln w="9525">
                  <a:solidFill>
                    <a:srgbClr val="FF0000"/>
                  </a:solidFill>
                  <a:round/>
                  <a:headEnd/>
                  <a:tailEnd/>
                </a:ln>
                <a:solidFill>
                  <a:srgbClr val="00B0F0"/>
                </a:solidFill>
                <a:latin typeface="NikoshBAN" panose="02000000000000000000" pitchFamily="2" charset="0"/>
                <a:cs typeface="NikoshBAN" panose="02000000000000000000" pitchFamily="2" charset="0"/>
              </a:rPr>
              <a:t> </a:t>
            </a:r>
            <a:r>
              <a:rPr lang="bn-BD" sz="6000" b="1" kern="10" dirty="0">
                <a:ln w="9525">
                  <a:solidFill>
                    <a:srgbClr val="FF0000"/>
                  </a:solidFill>
                  <a:round/>
                  <a:headEnd/>
                  <a:tailEnd/>
                </a:ln>
                <a:solidFill>
                  <a:srgbClr val="00B0F0"/>
                </a:solidFill>
                <a:latin typeface="NikoshBAN" panose="02000000000000000000" pitchFamily="2" charset="0"/>
                <a:cs typeface="NikoshBAN" panose="02000000000000000000" pitchFamily="2" charset="0"/>
              </a:rPr>
              <a:t>শুভেচ্ছা </a:t>
            </a:r>
            <a:endParaRPr lang="en-US" sz="6000" b="1" kern="10" dirty="0">
              <a:ln w="9525">
                <a:solidFill>
                  <a:srgbClr val="FF0000"/>
                </a:solidFill>
                <a:round/>
                <a:headEnd/>
                <a:tailEnd/>
              </a:ln>
              <a:solidFill>
                <a:srgbClr val="00B0F0"/>
              </a:solidFill>
              <a:latin typeface="NikoshBAN" panose="02000000000000000000" pitchFamily="2" charset="0"/>
              <a:cs typeface="NikoshBAN" panose="02000000000000000000" pitchFamily="2" charset="0"/>
            </a:endParaRPr>
          </a:p>
        </p:txBody>
      </p:sp>
      <p:sp>
        <p:nvSpPr>
          <p:cNvPr id="2" name="TextBox 1">
            <a:extLst>
              <a:ext uri="{FF2B5EF4-FFF2-40B4-BE49-F238E27FC236}">
                <a16:creationId xmlns:a16="http://schemas.microsoft.com/office/drawing/2014/main" id="{E772FEB9-F5BD-4ADE-A8DF-BB9D327B168B}"/>
              </a:ext>
            </a:extLst>
          </p:cNvPr>
          <p:cNvSpPr txBox="1"/>
          <p:nvPr/>
        </p:nvSpPr>
        <p:spPr>
          <a:xfrm>
            <a:off x="1219200" y="76200"/>
            <a:ext cx="6553200" cy="707886"/>
          </a:xfrm>
          <a:prstGeom prst="rect">
            <a:avLst/>
          </a:prstGeom>
          <a:noFill/>
        </p:spPr>
        <p:txBody>
          <a:bodyPr wrap="square" rtlCol="0">
            <a:spAutoFit/>
          </a:bodyPr>
          <a:lstStyle/>
          <a:p>
            <a:r>
              <a:rPr lang="en-US" sz="4000" dirty="0" err="1">
                <a:ln w="0"/>
                <a:solidFill>
                  <a:srgbClr val="FF0000"/>
                </a:solidFill>
                <a:effectLst>
                  <a:outerShdw blurRad="50800" dist="38100" algn="l" rotWithShape="0">
                    <a:prstClr val="black">
                      <a:alpha val="40000"/>
                    </a:prstClr>
                  </a:outerShdw>
                </a:effectLst>
                <a:latin typeface="NikoshBAN" panose="02000000000000000000" pitchFamily="2" charset="0"/>
                <a:cs typeface="NikoshBAN" panose="02000000000000000000" pitchFamily="2" charset="0"/>
              </a:rPr>
              <a:t>সেরুয়া</a:t>
            </a:r>
            <a:r>
              <a:rPr lang="en-US" sz="4000" dirty="0">
                <a:ln w="0"/>
                <a:solidFill>
                  <a:srgbClr val="FF0000"/>
                </a:solidFill>
                <a:effectLst>
                  <a:outerShdw blurRad="50800" dist="38100" algn="l" rotWithShape="0">
                    <a:prstClr val="black">
                      <a:alpha val="40000"/>
                    </a:prstClr>
                  </a:outerShdw>
                </a:effectLst>
                <a:latin typeface="NikoshBAN" panose="02000000000000000000" pitchFamily="2" charset="0"/>
                <a:cs typeface="NikoshBAN" panose="02000000000000000000" pitchFamily="2" charset="0"/>
              </a:rPr>
              <a:t> </a:t>
            </a:r>
            <a:r>
              <a:rPr lang="en-US" sz="4000" dirty="0" err="1">
                <a:ln w="0"/>
                <a:solidFill>
                  <a:srgbClr val="FF0000"/>
                </a:solidFill>
                <a:effectLst>
                  <a:outerShdw blurRad="50800" dist="38100" algn="l" rotWithShape="0">
                    <a:prstClr val="black">
                      <a:alpha val="40000"/>
                    </a:prstClr>
                  </a:outerShdw>
                </a:effectLst>
                <a:latin typeface="NikoshBAN" panose="02000000000000000000" pitchFamily="2" charset="0"/>
                <a:cs typeface="NikoshBAN" panose="02000000000000000000" pitchFamily="2" charset="0"/>
              </a:rPr>
              <a:t>আদর্শ</a:t>
            </a:r>
            <a:r>
              <a:rPr lang="en-US" sz="4000" dirty="0">
                <a:ln w="0"/>
                <a:solidFill>
                  <a:srgbClr val="FF0000"/>
                </a:solidFill>
                <a:effectLst>
                  <a:outerShdw blurRad="50800" dist="38100" algn="l" rotWithShape="0">
                    <a:prstClr val="black">
                      <a:alpha val="40000"/>
                    </a:prstClr>
                  </a:outerShdw>
                </a:effectLst>
                <a:latin typeface="NikoshBAN" panose="02000000000000000000" pitchFamily="2" charset="0"/>
                <a:cs typeface="NikoshBAN" panose="02000000000000000000" pitchFamily="2" charset="0"/>
              </a:rPr>
              <a:t> </a:t>
            </a:r>
            <a:r>
              <a:rPr lang="en-US" sz="4000" dirty="0" err="1">
                <a:ln w="0"/>
                <a:solidFill>
                  <a:srgbClr val="FF0000"/>
                </a:solidFill>
                <a:effectLst>
                  <a:outerShdw blurRad="50800" dist="38100" algn="l" rotWithShape="0">
                    <a:prstClr val="black">
                      <a:alpha val="40000"/>
                    </a:prstClr>
                  </a:outerShdw>
                </a:effectLst>
                <a:latin typeface="NikoshBAN" panose="02000000000000000000" pitchFamily="2" charset="0"/>
                <a:cs typeface="NikoshBAN" panose="02000000000000000000" pitchFamily="2" charset="0"/>
              </a:rPr>
              <a:t>উচ্চ</a:t>
            </a:r>
            <a:r>
              <a:rPr lang="en-US" sz="4000" dirty="0">
                <a:ln w="0"/>
                <a:solidFill>
                  <a:srgbClr val="FF0000"/>
                </a:solidFill>
                <a:effectLst>
                  <a:outerShdw blurRad="50800" dist="38100" algn="l" rotWithShape="0">
                    <a:prstClr val="black">
                      <a:alpha val="40000"/>
                    </a:prstClr>
                  </a:outerShdw>
                </a:effectLst>
                <a:latin typeface="NikoshBAN" panose="02000000000000000000" pitchFamily="2" charset="0"/>
                <a:cs typeface="NikoshBAN" panose="02000000000000000000" pitchFamily="2" charset="0"/>
              </a:rPr>
              <a:t> </a:t>
            </a:r>
            <a:r>
              <a:rPr lang="en-US" sz="4000" dirty="0" err="1">
                <a:ln w="0"/>
                <a:solidFill>
                  <a:srgbClr val="FF0000"/>
                </a:solidFill>
                <a:effectLst>
                  <a:outerShdw blurRad="50800" dist="38100" algn="l" rotWithShape="0">
                    <a:prstClr val="black">
                      <a:alpha val="40000"/>
                    </a:prstClr>
                  </a:outerShdw>
                </a:effectLst>
                <a:latin typeface="NikoshBAN" panose="02000000000000000000" pitchFamily="2" charset="0"/>
                <a:cs typeface="NikoshBAN" panose="02000000000000000000" pitchFamily="2" charset="0"/>
              </a:rPr>
              <a:t>বিদ্যালয়</a:t>
            </a:r>
            <a:r>
              <a:rPr lang="en-US" sz="4000" dirty="0">
                <a:ln w="0"/>
                <a:solidFill>
                  <a:srgbClr val="FF0000"/>
                </a:solidFill>
                <a:effectLst>
                  <a:outerShdw blurRad="50800" dist="38100" algn="l" rotWithShape="0">
                    <a:prstClr val="black">
                      <a:alpha val="40000"/>
                    </a:prstClr>
                  </a:outerShdw>
                </a:effectLst>
                <a:latin typeface="NikoshBAN" panose="02000000000000000000" pitchFamily="2" charset="0"/>
                <a:cs typeface="NikoshBAN" panose="02000000000000000000" pitchFamily="2" charset="0"/>
              </a:rPr>
              <a:t>, </a:t>
            </a:r>
            <a:r>
              <a:rPr lang="en-US" sz="3200" dirty="0" err="1">
                <a:ln w="0"/>
                <a:solidFill>
                  <a:srgbClr val="FF0000"/>
                </a:solidFill>
                <a:effectLst>
                  <a:outerShdw blurRad="50800" dist="38100" algn="l" rotWithShape="0">
                    <a:prstClr val="black">
                      <a:alpha val="40000"/>
                    </a:prstClr>
                  </a:outerShdw>
                </a:effectLst>
                <a:latin typeface="NikoshBAN" panose="02000000000000000000" pitchFamily="2" charset="0"/>
                <a:cs typeface="NikoshBAN" panose="02000000000000000000" pitchFamily="2" charset="0"/>
              </a:rPr>
              <a:t>শেরপুর</a:t>
            </a:r>
            <a:r>
              <a:rPr lang="en-US" sz="3200" dirty="0">
                <a:ln w="0"/>
                <a:solidFill>
                  <a:srgbClr val="FF0000"/>
                </a:solidFill>
                <a:effectLst>
                  <a:outerShdw blurRad="50800" dist="38100" algn="l" rotWithShape="0">
                    <a:prstClr val="black">
                      <a:alpha val="40000"/>
                    </a:prstClr>
                  </a:outerShdw>
                </a:effectLst>
                <a:latin typeface="NikoshBAN" panose="02000000000000000000" pitchFamily="2" charset="0"/>
                <a:cs typeface="NikoshBAN" panose="02000000000000000000" pitchFamily="2" charset="0"/>
              </a:rPr>
              <a:t>, </a:t>
            </a:r>
            <a:r>
              <a:rPr lang="en-US" sz="3200" dirty="0" err="1">
                <a:ln w="0"/>
                <a:solidFill>
                  <a:srgbClr val="FF0000"/>
                </a:solidFill>
                <a:effectLst>
                  <a:outerShdw blurRad="50800" dist="38100" algn="l" rotWithShape="0">
                    <a:prstClr val="black">
                      <a:alpha val="40000"/>
                    </a:prstClr>
                  </a:outerShdw>
                </a:effectLst>
                <a:latin typeface="NikoshBAN" panose="02000000000000000000" pitchFamily="2" charset="0"/>
                <a:cs typeface="NikoshBAN" panose="02000000000000000000" pitchFamily="2" charset="0"/>
              </a:rPr>
              <a:t>বগুড়া</a:t>
            </a:r>
            <a:r>
              <a:rPr lang="en-US" sz="3200" dirty="0">
                <a:ln w="0"/>
                <a:solidFill>
                  <a:srgbClr val="FF0000"/>
                </a:solidFill>
                <a:effectLst>
                  <a:outerShdw blurRad="50800" dist="38100" algn="l" rotWithShape="0">
                    <a:prstClr val="black">
                      <a:alpha val="40000"/>
                    </a:prstClr>
                  </a:outerShdw>
                </a:effectLst>
                <a:latin typeface="NikoshBAN" panose="02000000000000000000" pitchFamily="2" charset="0"/>
                <a:cs typeface="NikoshBAN" panose="02000000000000000000" pitchFamily="2" charset="0"/>
              </a:rPr>
              <a:t> </a:t>
            </a:r>
            <a:r>
              <a:rPr lang="en-US" sz="4000" dirty="0">
                <a:ln w="0"/>
                <a:solidFill>
                  <a:srgbClr val="FF0000"/>
                </a:solidFill>
                <a:effectLst>
                  <a:outerShdw blurRad="50800" dist="38100" algn="l" rotWithShape="0">
                    <a:prstClr val="black">
                      <a:alpha val="40000"/>
                    </a:prstClr>
                  </a:outerShdw>
                </a:effectLst>
                <a:latin typeface="NikoshBAN" panose="02000000000000000000" pitchFamily="2" charset="0"/>
                <a:cs typeface="NikoshBAN" panose="02000000000000000000" pitchFamily="2" charset="0"/>
              </a:rPr>
              <a:t>। </a:t>
            </a:r>
          </a:p>
        </p:txBody>
      </p:sp>
      <p:pic>
        <p:nvPicPr>
          <p:cNvPr id="9" name="Picture 8">
            <a:extLst>
              <a:ext uri="{FF2B5EF4-FFF2-40B4-BE49-F238E27FC236}">
                <a16:creationId xmlns:a16="http://schemas.microsoft.com/office/drawing/2014/main" id="{98E29870-98D5-4B10-A3DD-9585CD772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5000"/>
            <a:ext cx="9144000" cy="4052888"/>
          </a:xfrm>
          <a:prstGeom prst="rect">
            <a:avLst/>
          </a:prstGeom>
        </p:spPr>
      </p:pic>
      <p:sp>
        <p:nvSpPr>
          <p:cNvPr id="10" name="TextBox 9">
            <a:extLst>
              <a:ext uri="{FF2B5EF4-FFF2-40B4-BE49-F238E27FC236}">
                <a16:creationId xmlns:a16="http://schemas.microsoft.com/office/drawing/2014/main" id="{49B8AD99-7612-4593-B4C8-C65792AD2BA9}"/>
              </a:ext>
            </a:extLst>
          </p:cNvPr>
          <p:cNvSpPr txBox="1"/>
          <p:nvPr/>
        </p:nvSpPr>
        <p:spPr>
          <a:xfrm>
            <a:off x="2743200" y="1114961"/>
            <a:ext cx="6134100" cy="1323439"/>
          </a:xfrm>
          <a:prstGeom prst="rect">
            <a:avLst/>
          </a:prstGeom>
          <a:noFill/>
          <a:ln>
            <a:solidFill>
              <a:srgbClr val="7030A0"/>
            </a:solidFill>
          </a:ln>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8000" b="1" dirty="0" err="1">
                <a:ln/>
                <a:solidFill>
                  <a:srgbClr val="47662B"/>
                </a:solidFill>
                <a:latin typeface="NikoshBAN" panose="02000000000000000000" pitchFamily="2" charset="0"/>
                <a:cs typeface="NikoshBAN" panose="02000000000000000000" pitchFamily="2" charset="0"/>
              </a:rPr>
              <a:t>মাল্টিমিডিয়া</a:t>
            </a:r>
            <a:r>
              <a:rPr lang="en-US" sz="8000" b="1" dirty="0">
                <a:ln/>
                <a:solidFill>
                  <a:srgbClr val="47662B"/>
                </a:solidFill>
                <a:latin typeface="NikoshBAN" panose="02000000000000000000" pitchFamily="2" charset="0"/>
                <a:cs typeface="NikoshBAN" panose="02000000000000000000" pitchFamily="2" charset="0"/>
              </a:rPr>
              <a:t> </a:t>
            </a:r>
            <a:r>
              <a:rPr lang="en-US" sz="8000" b="1" dirty="0" err="1">
                <a:ln/>
                <a:solidFill>
                  <a:srgbClr val="47662B"/>
                </a:solidFill>
                <a:latin typeface="NikoshBAN" panose="02000000000000000000" pitchFamily="2" charset="0"/>
                <a:cs typeface="NikoshBAN" panose="02000000000000000000" pitchFamily="2" charset="0"/>
              </a:rPr>
              <a:t>ক্লাসে</a:t>
            </a:r>
            <a:r>
              <a:rPr lang="en-US" sz="8000" b="1" dirty="0">
                <a:ln/>
                <a:solidFill>
                  <a:srgbClr val="47662B"/>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99732075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1" presetClass="entr" presetSubtype="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par>
                                <p:cTn id="13" presetID="22"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0A5C6D-AEA6-43DA-99C9-50F57C13E8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371600"/>
            <a:ext cx="7696200" cy="3417810"/>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68BC46D4-D649-4B4D-8321-ED4BF02C8023}"/>
              </a:ext>
            </a:extLst>
          </p:cNvPr>
          <p:cNvSpPr/>
          <p:nvPr/>
        </p:nvSpPr>
        <p:spPr>
          <a:xfrm>
            <a:off x="685800" y="4953000"/>
            <a:ext cx="7696200" cy="1384995"/>
          </a:xfrm>
          <a:prstGeom prst="rect">
            <a:avLst/>
          </a:prstGeom>
          <a:noFill/>
          <a:ln w="25400" cap="flat" cmpd="sng" algn="ctr">
            <a:noFill/>
            <a:prstDash val="solid"/>
          </a:ln>
          <a:effectLst/>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উনিশ</a:t>
            </a:r>
            <a:r>
              <a:rPr kumimoji="0" lang="en-US" sz="28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8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শতকে</a:t>
            </a:r>
            <a:r>
              <a:rPr kumimoji="0" lang="en-US" sz="28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8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ধনী</a:t>
            </a:r>
            <a:r>
              <a:rPr kumimoji="0" lang="en-US" sz="28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8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ব্যবসায়িদের</a:t>
            </a:r>
            <a:r>
              <a:rPr kumimoji="0" lang="en-US" sz="28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8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অনেকে</a:t>
            </a:r>
            <a:r>
              <a:rPr kumimoji="0" lang="en-US" sz="28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8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বসবাসের</a:t>
            </a:r>
            <a:r>
              <a:rPr kumimoji="0" lang="en-US" sz="28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8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জন্য</a:t>
            </a:r>
            <a:r>
              <a:rPr kumimoji="0" lang="en-US" sz="28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8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সোনারগাঁ</a:t>
            </a:r>
            <a:r>
              <a:rPr kumimoji="0" lang="en-US" sz="28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8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এর</a:t>
            </a:r>
            <a:r>
              <a:rPr kumimoji="0" lang="en-US" sz="28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8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পানাম</a:t>
            </a:r>
            <a:r>
              <a:rPr kumimoji="0" lang="en-US" sz="28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8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এলাকাটি</a:t>
            </a:r>
            <a:r>
              <a:rPr kumimoji="0" lang="en-US" sz="28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8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বেছে</a:t>
            </a:r>
            <a:r>
              <a:rPr kumimoji="0" lang="en-US" sz="28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8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নেয়</a:t>
            </a:r>
            <a:r>
              <a:rPr kumimoji="0" lang="en-US" sz="28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bn-BD" sz="28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এ</a:t>
            </a:r>
            <a:r>
              <a:rPr kumimoji="0" lang="en-US" sz="2800" b="0" i="0" u="none" strike="noStrike" kern="0" cap="none" spc="0" normalizeH="0" baseline="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রা</a:t>
            </a:r>
            <a:r>
              <a:rPr kumimoji="0" lang="bn-BD" sz="28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পানাম </a:t>
            </a:r>
            <a:r>
              <a:rPr kumimoji="0" lang="en-US" sz="2800" b="0" i="0" u="none" strike="noStrike" kern="0" cap="none" spc="0" normalizeH="0" baseline="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এর</a:t>
            </a:r>
            <a:r>
              <a:rPr kumimoji="0" lang="en-US" sz="28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8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মুল</a:t>
            </a:r>
            <a:r>
              <a:rPr kumimoji="0" lang="en-US" sz="28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8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সড়কের</a:t>
            </a:r>
            <a:r>
              <a:rPr kumimoji="0" lang="en-US" sz="28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8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দুই</a:t>
            </a:r>
            <a:r>
              <a:rPr kumimoji="0" lang="en-US" sz="28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8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পাশে</a:t>
            </a:r>
            <a:r>
              <a:rPr kumimoji="0" lang="en-US" sz="28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8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সারিবদ্ধভাবে</a:t>
            </a:r>
            <a:r>
              <a:rPr kumimoji="0" lang="en-US" sz="28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8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অনেক</a:t>
            </a:r>
            <a:r>
              <a:rPr kumimoji="0" lang="en-US" sz="28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8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ঘড়বাড়ি</a:t>
            </a:r>
            <a:r>
              <a:rPr kumimoji="0" lang="en-US" sz="28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8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নির্মান</a:t>
            </a:r>
            <a:r>
              <a:rPr kumimoji="0" lang="en-US" sz="28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8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করেণ</a:t>
            </a:r>
            <a:r>
              <a:rPr kumimoji="0" lang="en-US" sz="28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 </a:t>
            </a:r>
            <a:endParaRPr kumimoji="0" lang="en-US" sz="28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endParaRPr>
          </a:p>
        </p:txBody>
      </p:sp>
    </p:spTree>
    <p:extLst>
      <p:ext uri="{BB962C8B-B14F-4D97-AF65-F5344CB8AC3E}">
        <p14:creationId xmlns:p14="http://schemas.microsoft.com/office/powerpoint/2010/main" val="82868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ppt_x"/>
                                          </p:val>
                                        </p:tav>
                                        <p:tav tm="100000">
                                          <p:val>
                                            <p:strVal val="#ppt_x"/>
                                          </p:val>
                                        </p:tav>
                                      </p:tavLst>
                                    </p:anim>
                                    <p:anim calcmode="lin" valueType="num">
                                      <p:cBhvr additive="base">
                                        <p:cTn id="12"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1" y="224416"/>
            <a:ext cx="6934199" cy="868362"/>
          </a:xfrm>
        </p:spPr>
        <p:txBody>
          <a:bodyPr>
            <a:noAutofit/>
          </a:bodyPr>
          <a:lstStyle/>
          <a:p>
            <a:r>
              <a:rPr lang="bn-BD" sz="3600" b="1" u="sng" dirty="0">
                <a:ln w="10541" cmpd="sng">
                  <a:solidFill>
                    <a:srgbClr val="C00000"/>
                  </a:solidFill>
                  <a:prstDash val="solid"/>
                </a:ln>
                <a:solidFill>
                  <a:srgbClr val="002060"/>
                </a:solidFill>
                <a:latin typeface="NikoshLightBAN" panose="02000000000000000000" pitchFamily="2" charset="0"/>
                <a:cs typeface="NikoshLightBAN" panose="02000000000000000000" pitchFamily="2" charset="0"/>
              </a:rPr>
              <a:t>ঢাকার বাইরের স্থাপত্য নিদর্শন</a:t>
            </a:r>
            <a:br>
              <a:rPr lang="en-US" sz="3600" b="1" u="sng" dirty="0">
                <a:ln w="10541" cmpd="sng">
                  <a:solidFill>
                    <a:srgbClr val="C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LightBAN" panose="02000000000000000000" pitchFamily="2" charset="0"/>
                <a:cs typeface="NikoshLightBAN" panose="02000000000000000000" pitchFamily="2" charset="0"/>
              </a:rPr>
            </a:br>
            <a:endParaRPr lang="en-US" sz="3600" b="1" dirty="0">
              <a:ln w="10541" cmpd="sng">
                <a:solidFill>
                  <a:srgbClr val="C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TextBox 5"/>
          <p:cNvSpPr txBox="1"/>
          <p:nvPr/>
        </p:nvSpPr>
        <p:spPr>
          <a:xfrm>
            <a:off x="381001" y="4724400"/>
            <a:ext cx="8458200" cy="1754326"/>
          </a:xfrm>
          <a:prstGeom prst="rect">
            <a:avLst/>
          </a:prstGeom>
          <a:noFill/>
        </p:spPr>
        <p:txBody>
          <a:bodyPr wrap="square" rtlCol="0">
            <a:spAutoFit/>
          </a:bodyPr>
          <a:lstStyle/>
          <a:p>
            <a:pPr marL="571500" indent="-571500">
              <a:buBlip>
                <a:blip r:embed="rId3"/>
              </a:buBlip>
            </a:pPr>
            <a:r>
              <a:rPr lang="bn-BD" sz="36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NikoshBAN" panose="02000000000000000000" pitchFamily="2" charset="0"/>
                <a:cs typeface="NikoshBAN" panose="02000000000000000000" pitchFamily="2" charset="0"/>
              </a:rPr>
              <a:t>পানাম নগ</a:t>
            </a:r>
            <a:r>
              <a:rPr lang="en-US" sz="3600" b="1" cap="all" dirty="0" err="1">
                <a:ln w="9000" cmpd="sng">
                  <a:solidFill>
                    <a:schemeClr val="accent4">
                      <a:shade val="50000"/>
                      <a:satMod val="120000"/>
                    </a:schemeClr>
                  </a:solidFill>
                  <a:prstDash val="solid"/>
                </a:ln>
                <a:effectLst>
                  <a:reflection blurRad="12700" stA="28000" endPos="45000" dist="1000" dir="5400000" sy="-100000" algn="bl" rotWithShape="0"/>
                </a:effectLst>
                <a:latin typeface="NikoshBAN" panose="02000000000000000000" pitchFamily="2" charset="0"/>
                <a:cs typeface="NikoshBAN" panose="02000000000000000000" pitchFamily="2" charset="0"/>
              </a:rPr>
              <a:t>রে</a:t>
            </a:r>
            <a:r>
              <a:rPr lang="bn-BD" sz="36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NikoshBAN" panose="02000000000000000000" pitchFamily="2" charset="0"/>
                <a:cs typeface="NikoshBAN" panose="02000000000000000000" pitchFamily="2" charset="0"/>
              </a:rPr>
              <a:t> এখনো এ রকম ৫২টি ইমারত টিকে আছে।</a:t>
            </a:r>
            <a:r>
              <a:rPr lang="en-US" sz="36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NikoshBAN" panose="02000000000000000000" pitchFamily="2" charset="0"/>
                <a:cs typeface="NikoshBAN" panose="02000000000000000000" pitchFamily="2" charset="0"/>
              </a:rPr>
              <a:t> </a:t>
            </a:r>
            <a:r>
              <a:rPr lang="bn-BD" sz="36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NikoshBAN" panose="02000000000000000000" pitchFamily="2" charset="0"/>
                <a:cs typeface="NikoshBAN" panose="02000000000000000000" pitchFamily="2" charset="0"/>
              </a:rPr>
              <a:t>পথের উত্তর পাশে ৩১</a:t>
            </a:r>
            <a:r>
              <a:rPr lang="en-US" sz="3600" b="1" cap="all" dirty="0" err="1">
                <a:ln w="9000" cmpd="sng">
                  <a:solidFill>
                    <a:schemeClr val="accent4">
                      <a:shade val="50000"/>
                      <a:satMod val="120000"/>
                    </a:schemeClr>
                  </a:solidFill>
                  <a:prstDash val="solid"/>
                </a:ln>
                <a:effectLst>
                  <a:reflection blurRad="12700" stA="28000" endPos="45000" dist="1000" dir="5400000" sy="-100000" algn="bl" rotWithShape="0"/>
                </a:effectLst>
                <a:latin typeface="NikoshBAN" panose="02000000000000000000" pitchFamily="2" charset="0"/>
                <a:cs typeface="NikoshBAN" panose="02000000000000000000" pitchFamily="2" charset="0"/>
              </a:rPr>
              <a:t>টি</a:t>
            </a:r>
            <a:r>
              <a:rPr lang="bn-BD" sz="36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NikoshBAN" panose="02000000000000000000" pitchFamily="2" charset="0"/>
                <a:cs typeface="NikoshBAN" panose="02000000000000000000" pitchFamily="2" charset="0"/>
              </a:rPr>
              <a:t> এবং দক্ষিন পাশে রয়েছে ২১ টি ইমারত।</a:t>
            </a:r>
            <a:r>
              <a:rPr lang="en-US" sz="36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NikoshBAN" panose="02000000000000000000" pitchFamily="2" charset="0"/>
                <a:cs typeface="NikoshBAN" panose="02000000000000000000" pitchFamily="2" charset="0"/>
              </a:rPr>
              <a:t> </a:t>
            </a:r>
            <a:r>
              <a:rPr lang="en-US" sz="3600" b="1" cap="all" dirty="0" err="1">
                <a:ln w="9000" cmpd="sng">
                  <a:solidFill>
                    <a:schemeClr val="accent4">
                      <a:shade val="50000"/>
                      <a:satMod val="120000"/>
                    </a:schemeClr>
                  </a:solidFill>
                  <a:prstDash val="solid"/>
                </a:ln>
                <a:effectLst>
                  <a:reflection blurRad="12700" stA="28000" endPos="45000" dist="1000" dir="5400000" sy="-100000" algn="bl" rotWithShape="0"/>
                </a:effectLst>
                <a:latin typeface="NikoshBAN" panose="02000000000000000000" pitchFamily="2" charset="0"/>
                <a:cs typeface="NikoshBAN" panose="02000000000000000000" pitchFamily="2" charset="0"/>
              </a:rPr>
              <a:t>এর</a:t>
            </a:r>
            <a:r>
              <a:rPr lang="en-US" sz="36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NikoshBAN" panose="02000000000000000000" pitchFamily="2" charset="0"/>
                <a:cs typeface="NikoshBAN" panose="02000000000000000000" pitchFamily="2" charset="0"/>
              </a:rPr>
              <a:t> </a:t>
            </a:r>
            <a:r>
              <a:rPr lang="en-US" sz="3600" b="1" cap="all" dirty="0" err="1">
                <a:ln w="9000" cmpd="sng">
                  <a:solidFill>
                    <a:schemeClr val="accent4">
                      <a:shade val="50000"/>
                      <a:satMod val="120000"/>
                    </a:schemeClr>
                  </a:solidFill>
                  <a:prstDash val="solid"/>
                </a:ln>
                <a:effectLst>
                  <a:reflection blurRad="12700" stA="28000" endPos="45000" dist="1000" dir="5400000" sy="-100000" algn="bl" rotWithShape="0"/>
                </a:effectLst>
                <a:latin typeface="NikoshBAN" panose="02000000000000000000" pitchFamily="2" charset="0"/>
                <a:cs typeface="NikoshBAN" panose="02000000000000000000" pitchFamily="2" charset="0"/>
              </a:rPr>
              <a:t>মধ্যে</a:t>
            </a:r>
            <a:r>
              <a:rPr lang="en-US" sz="36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NikoshBAN" panose="02000000000000000000" pitchFamily="2" charset="0"/>
                <a:cs typeface="NikoshBAN" panose="02000000000000000000" pitchFamily="2" charset="0"/>
              </a:rPr>
              <a:t> </a:t>
            </a:r>
            <a:r>
              <a:rPr lang="en-US" sz="3600" b="1" cap="all" dirty="0" err="1">
                <a:ln w="9000" cmpd="sng">
                  <a:solidFill>
                    <a:schemeClr val="accent4">
                      <a:shade val="50000"/>
                      <a:satMod val="120000"/>
                    </a:schemeClr>
                  </a:solidFill>
                  <a:prstDash val="solid"/>
                </a:ln>
                <a:effectLst>
                  <a:reflection blurRad="12700" stA="28000" endPos="45000" dist="1000" dir="5400000" sy="-100000" algn="bl" rotWithShape="0"/>
                </a:effectLst>
                <a:latin typeface="NikoshBAN" panose="02000000000000000000" pitchFamily="2" charset="0"/>
                <a:cs typeface="NikoshBAN" panose="02000000000000000000" pitchFamily="2" charset="0"/>
              </a:rPr>
              <a:t>কয়েকটি</a:t>
            </a:r>
            <a:r>
              <a:rPr lang="en-US" sz="36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NikoshBAN" panose="02000000000000000000" pitchFamily="2" charset="0"/>
                <a:cs typeface="NikoshBAN" panose="02000000000000000000" pitchFamily="2" charset="0"/>
              </a:rPr>
              <a:t> </a:t>
            </a:r>
            <a:r>
              <a:rPr lang="en-US" sz="3600" b="1" cap="all" dirty="0" err="1">
                <a:ln w="9000" cmpd="sng">
                  <a:solidFill>
                    <a:schemeClr val="accent4">
                      <a:shade val="50000"/>
                      <a:satMod val="120000"/>
                    </a:schemeClr>
                  </a:solidFill>
                  <a:prstDash val="solid"/>
                </a:ln>
                <a:effectLst>
                  <a:reflection blurRad="12700" stA="28000" endPos="45000" dist="1000" dir="5400000" sy="-100000" algn="bl" rotWithShape="0"/>
                </a:effectLst>
                <a:latin typeface="NikoshBAN" panose="02000000000000000000" pitchFamily="2" charset="0"/>
                <a:cs typeface="NikoshBAN" panose="02000000000000000000" pitchFamily="2" charset="0"/>
              </a:rPr>
              <a:t>প্রায়</a:t>
            </a:r>
            <a:r>
              <a:rPr lang="en-US" sz="36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NikoshBAN" panose="02000000000000000000" pitchFamily="2" charset="0"/>
                <a:cs typeface="NikoshBAN" panose="02000000000000000000" pitchFamily="2" charset="0"/>
              </a:rPr>
              <a:t> </a:t>
            </a:r>
            <a:r>
              <a:rPr lang="en-US" sz="3600" b="1" cap="all" dirty="0" err="1">
                <a:ln w="9000" cmpd="sng">
                  <a:solidFill>
                    <a:schemeClr val="accent4">
                      <a:shade val="50000"/>
                      <a:satMod val="120000"/>
                    </a:schemeClr>
                  </a:solidFill>
                  <a:prstDash val="solid"/>
                </a:ln>
                <a:effectLst>
                  <a:reflection blurRad="12700" stA="28000" endPos="45000" dist="1000" dir="5400000" sy="-100000" algn="bl" rotWithShape="0"/>
                </a:effectLst>
                <a:latin typeface="NikoshBAN" panose="02000000000000000000" pitchFamily="2" charset="0"/>
                <a:cs typeface="NikoshBAN" panose="02000000000000000000" pitchFamily="2" charset="0"/>
              </a:rPr>
              <a:t>ধ্বংসপ্রাপ্ত</a:t>
            </a:r>
            <a:r>
              <a:rPr lang="en-US" sz="36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NikoshBAN" panose="02000000000000000000" pitchFamily="2" charset="0"/>
                <a:cs typeface="NikoshBAN" panose="02000000000000000000" pitchFamily="2" charset="0"/>
              </a:rPr>
              <a:t> । </a:t>
            </a:r>
          </a:p>
        </p:txBody>
      </p:sp>
      <p:pic>
        <p:nvPicPr>
          <p:cNvPr id="10" name="Content Placeholder 4">
            <a:extLst>
              <a:ext uri="{FF2B5EF4-FFF2-40B4-BE49-F238E27FC236}">
                <a16:creationId xmlns:a16="http://schemas.microsoft.com/office/drawing/2014/main" id="{F4A06AA8-B4A9-41D2-B68C-D45EF6C7BD6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28600" y="1242219"/>
            <a:ext cx="4327955" cy="3429000"/>
          </a:xfrm>
          <a:prstGeom prst="rect">
            <a:avLst/>
          </a:prstGeom>
          <a:ln>
            <a:noFill/>
          </a:ln>
          <a:effectLst>
            <a:softEdge rad="112500"/>
          </a:effectLst>
        </p:spPr>
      </p:pic>
      <p:pic>
        <p:nvPicPr>
          <p:cNvPr id="11" name="Picture 10">
            <a:extLst>
              <a:ext uri="{FF2B5EF4-FFF2-40B4-BE49-F238E27FC236}">
                <a16:creationId xmlns:a16="http://schemas.microsoft.com/office/drawing/2014/main" id="{711A2F72-8656-4124-A337-A83AC88372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0648" y="1142999"/>
            <a:ext cx="4188553" cy="3528219"/>
          </a:xfrm>
          <a:prstGeom prst="rect">
            <a:avLst/>
          </a:prstGeom>
          <a:ln>
            <a:noFill/>
          </a:ln>
          <a:effectLst>
            <a:softEdge rad="112500"/>
          </a:effectLst>
        </p:spPr>
      </p:pic>
    </p:spTree>
    <p:extLst>
      <p:ext uri="{BB962C8B-B14F-4D97-AF65-F5344CB8AC3E}">
        <p14:creationId xmlns:p14="http://schemas.microsoft.com/office/powerpoint/2010/main" val="26292461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EBA9A7"/>
            </a:gs>
            <a:gs pos="35000">
              <a:schemeClr val="accent1">
                <a:lumMod val="45000"/>
                <a:lumOff val="55000"/>
              </a:schemeClr>
            </a:gs>
            <a:gs pos="68000">
              <a:srgbClr val="00B050"/>
            </a:gs>
            <a:gs pos="100000">
              <a:srgbClr val="D6956D"/>
            </a:gs>
          </a:gsLst>
          <a:lin ang="5400000" scaled="1"/>
        </a:gra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7472277-A239-4AA5-866A-C64D1A5C4F2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8200" y="1219200"/>
            <a:ext cx="4030134" cy="2590800"/>
          </a:xfrm>
          <a:prstGeom prst="rect">
            <a:avLst/>
          </a:prstGeom>
          <a:solidFill>
            <a:srgbClr val="FFFFFF">
              <a:shade val="85000"/>
            </a:srgbClr>
          </a:solidFill>
          <a:ln w="28575" cap="rnd">
            <a:solidFill>
              <a:sysClr val="windowText" lastClr="000000"/>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3" name="Rectangle 2">
            <a:extLst>
              <a:ext uri="{FF2B5EF4-FFF2-40B4-BE49-F238E27FC236}">
                <a16:creationId xmlns:a16="http://schemas.microsoft.com/office/drawing/2014/main" id="{12937981-A0A5-43A0-AFB1-C21E628FE2A6}"/>
              </a:ext>
            </a:extLst>
          </p:cNvPr>
          <p:cNvSpPr/>
          <p:nvPr/>
        </p:nvSpPr>
        <p:spPr>
          <a:xfrm>
            <a:off x="683342" y="3886200"/>
            <a:ext cx="7772400" cy="2465290"/>
          </a:xfrm>
          <a:prstGeom prst="rect">
            <a:avLst/>
          </a:prstGeom>
          <a:noFill/>
          <a:ln w="25400" cap="flat" cmpd="sng" algn="ctr">
            <a:noFill/>
            <a:prstDash val="solid"/>
          </a:ln>
          <a:effectLst/>
        </p:spPr>
        <p:txBody>
          <a:bodyPr wrap="square">
            <a:spAutoFit/>
          </a:bodyPr>
          <a:lstStyle/>
          <a:p>
            <a:pPr marL="0" marR="0" lvl="0" indent="0" algn="just" defTabSz="914400" eaLnBrk="1" fontAlgn="auto" latinLnBrk="0" hangingPunct="1">
              <a:lnSpc>
                <a:spcPct val="130000"/>
              </a:lnSpc>
              <a:spcBef>
                <a:spcPts val="0"/>
              </a:spcBef>
              <a:spcAft>
                <a:spcPts val="0"/>
              </a:spcAft>
              <a:buClrTx/>
              <a:buSzTx/>
              <a:buFontTx/>
              <a:buNone/>
              <a:tabLst/>
              <a:defRPr/>
            </a:pPr>
            <a:r>
              <a:rPr kumimoji="0" lang="bn-BD" sz="24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১৯০১ সালে নির্মিত সরদার বাড়ি ও আনন্দমোহন পোদ্দারের বাড়ি</a:t>
            </a:r>
            <a:r>
              <a:rPr kumimoji="0" lang="en-US" sz="2400" b="0" i="0" u="none" strike="noStrike" kern="0" cap="none" spc="0" normalizeH="0" baseline="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তে</a:t>
            </a:r>
            <a:r>
              <a:rPr kumimoji="0" lang="en-US" sz="24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400" b="0" i="0" u="none" strike="noStrike" kern="0" cap="none" spc="0" normalizeH="0" baseline="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এখন</a:t>
            </a:r>
            <a:r>
              <a:rPr kumimoji="0" lang="en-US" sz="24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4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স্থাপিত</a:t>
            </a:r>
            <a:r>
              <a:rPr kumimoji="0" lang="en-US" sz="24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4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হয়েছে</a:t>
            </a:r>
            <a:r>
              <a:rPr kumimoji="0" lang="en-US" sz="24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4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লোক</a:t>
            </a:r>
            <a:r>
              <a:rPr kumimoji="0" lang="en-US" sz="24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4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শিল্প</a:t>
            </a:r>
            <a:r>
              <a:rPr kumimoji="0" lang="en-US" sz="24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4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জাদুঘর</a:t>
            </a:r>
            <a:r>
              <a:rPr kumimoji="0" lang="en-US" sz="24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 </a:t>
            </a:r>
            <a:r>
              <a:rPr kumimoji="0" lang="en-US" sz="24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এটি</a:t>
            </a:r>
            <a:r>
              <a:rPr kumimoji="0" lang="en-US" sz="24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4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তৈরি</a:t>
            </a:r>
            <a:r>
              <a:rPr kumimoji="0" lang="en-US" sz="24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4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হয়েছে</a:t>
            </a:r>
            <a:r>
              <a:rPr kumimoji="0" lang="en-US" sz="24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4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দুইটি</a:t>
            </a:r>
            <a:r>
              <a:rPr kumimoji="0" lang="en-US" sz="24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4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বড়</a:t>
            </a:r>
            <a:r>
              <a:rPr kumimoji="0" lang="en-US" sz="24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4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প্রাসাদকে</a:t>
            </a:r>
            <a:r>
              <a:rPr kumimoji="0" lang="en-US" sz="24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4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নিয়ে</a:t>
            </a:r>
            <a:r>
              <a:rPr kumimoji="0" lang="en-US" sz="24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 </a:t>
            </a:r>
            <a:r>
              <a:rPr kumimoji="0" lang="en-US" sz="24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একটি</a:t>
            </a:r>
            <a:r>
              <a:rPr kumimoji="0" lang="en-US" sz="24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4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করিডোর</a:t>
            </a:r>
            <a:r>
              <a:rPr kumimoji="0" lang="en-US" sz="24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4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দিয়ে</a:t>
            </a:r>
            <a:r>
              <a:rPr kumimoji="0" lang="en-US" sz="24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4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প্রাসাদ</a:t>
            </a:r>
            <a:r>
              <a:rPr kumimoji="0" lang="en-US" sz="24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4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দুইটি</a:t>
            </a:r>
            <a:r>
              <a:rPr kumimoji="0" lang="en-US" sz="24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4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একে</a:t>
            </a:r>
            <a:r>
              <a:rPr kumimoji="0" lang="en-US" sz="24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4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অপরের</a:t>
            </a:r>
            <a:r>
              <a:rPr kumimoji="0" lang="en-US" sz="24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4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সংগে</a:t>
            </a:r>
            <a:r>
              <a:rPr kumimoji="0" lang="en-US" sz="24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4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যুক্ত</a:t>
            </a:r>
            <a:r>
              <a:rPr kumimoji="0" lang="en-US" sz="24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4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হয়েছে</a:t>
            </a:r>
            <a:r>
              <a:rPr kumimoji="0" lang="en-US" sz="24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 </a:t>
            </a:r>
            <a:r>
              <a:rPr kumimoji="0" lang="en-US" sz="24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দোতালা</a:t>
            </a:r>
            <a:r>
              <a:rPr kumimoji="0" lang="en-US" sz="24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4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এই</a:t>
            </a:r>
            <a:r>
              <a:rPr kumimoji="0" lang="en-US" sz="24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4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বাড়িতে</a:t>
            </a:r>
            <a:r>
              <a:rPr kumimoji="0" lang="en-US" sz="24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4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রয়েছে</a:t>
            </a:r>
            <a:r>
              <a:rPr kumimoji="0" lang="en-US" sz="24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৭০টি </a:t>
            </a:r>
            <a:r>
              <a:rPr kumimoji="0" lang="en-US" sz="24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কক্ষ</a:t>
            </a:r>
            <a:r>
              <a:rPr kumimoji="0" lang="en-US" sz="24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 </a:t>
            </a:r>
            <a:r>
              <a:rPr kumimoji="0" lang="en-US" sz="24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রঙিন</a:t>
            </a:r>
            <a:r>
              <a:rPr kumimoji="0" lang="en-US" sz="24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4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মোজাইকের</a:t>
            </a:r>
            <a:r>
              <a:rPr kumimoji="0" lang="en-US" sz="24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4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নানা</a:t>
            </a:r>
            <a:r>
              <a:rPr kumimoji="0" lang="en-US" sz="24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4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কারুকাজে</a:t>
            </a:r>
            <a:r>
              <a:rPr kumimoji="0" lang="en-US" sz="24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4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শোভিত</a:t>
            </a:r>
            <a:r>
              <a:rPr kumimoji="0" lang="en-US" sz="24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4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হয়েছে</a:t>
            </a:r>
            <a:r>
              <a:rPr kumimoji="0" lang="en-US" sz="24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4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সরদার</a:t>
            </a:r>
            <a:r>
              <a:rPr kumimoji="0" lang="en-US" sz="24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24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বাড়ি</a:t>
            </a:r>
            <a:r>
              <a:rPr kumimoji="0" lang="en-US" sz="24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 </a:t>
            </a:r>
            <a:endParaRPr kumimoji="0" lang="en-US" sz="24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endParaRPr>
          </a:p>
        </p:txBody>
      </p:sp>
      <p:pic>
        <p:nvPicPr>
          <p:cNvPr id="4" name="Picture 2" descr="http://1.bp.blogspot.com/-xheeUOViQaA/TpE70nEZtlI/AAAAAAAAABw/qIBr1Qr-_W8/s1600/Sonargon.JPG">
            <a:extLst>
              <a:ext uri="{FF2B5EF4-FFF2-40B4-BE49-F238E27FC236}">
                <a16:creationId xmlns:a16="http://schemas.microsoft.com/office/drawing/2014/main" id="{E45C8049-2132-4614-86AA-7C93E5B50F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43000"/>
            <a:ext cx="4343400" cy="2667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3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2000"/>
                                        <p:tgtEl>
                                          <p:spTgt spid="4"/>
                                        </p:tgtEl>
                                      </p:cBhvr>
                                    </p:animEffect>
                                  </p:childTnLst>
                                </p:cTn>
                              </p:par>
                              <p:par>
                                <p:cTn id="8" presetID="53" presetClass="entr" presetSubtype="52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2000" fill="hold"/>
                                        <p:tgtEl>
                                          <p:spTgt spid="2"/>
                                        </p:tgtEl>
                                        <p:attrNameLst>
                                          <p:attrName>ppt_w</p:attrName>
                                        </p:attrNameLst>
                                      </p:cBhvr>
                                      <p:tavLst>
                                        <p:tav tm="0">
                                          <p:val>
                                            <p:fltVal val="0"/>
                                          </p:val>
                                        </p:tav>
                                        <p:tav tm="100000">
                                          <p:val>
                                            <p:strVal val="#ppt_w"/>
                                          </p:val>
                                        </p:tav>
                                      </p:tavLst>
                                    </p:anim>
                                    <p:anim calcmode="lin" valueType="num">
                                      <p:cBhvr>
                                        <p:cTn id="11" dur="2000" fill="hold"/>
                                        <p:tgtEl>
                                          <p:spTgt spid="2"/>
                                        </p:tgtEl>
                                        <p:attrNameLst>
                                          <p:attrName>ppt_h</p:attrName>
                                        </p:attrNameLst>
                                      </p:cBhvr>
                                      <p:tavLst>
                                        <p:tav tm="0">
                                          <p:val>
                                            <p:fltVal val="0"/>
                                          </p:val>
                                        </p:tav>
                                        <p:tav tm="100000">
                                          <p:val>
                                            <p:strVal val="#ppt_h"/>
                                          </p:val>
                                        </p:tav>
                                      </p:tavLst>
                                    </p:anim>
                                    <p:animEffect transition="in" filter="fade">
                                      <p:cBhvr>
                                        <p:cTn id="12" dur="2000"/>
                                        <p:tgtEl>
                                          <p:spTgt spid="2"/>
                                        </p:tgtEl>
                                      </p:cBhvr>
                                    </p:animEffect>
                                    <p:anim calcmode="lin" valueType="num">
                                      <p:cBhvr>
                                        <p:cTn id="13" dur="2000" fill="hold"/>
                                        <p:tgtEl>
                                          <p:spTgt spid="2"/>
                                        </p:tgtEl>
                                        <p:attrNameLst>
                                          <p:attrName>ppt_x</p:attrName>
                                        </p:attrNameLst>
                                      </p:cBhvr>
                                      <p:tavLst>
                                        <p:tav tm="0">
                                          <p:val>
                                            <p:fltVal val="0.5"/>
                                          </p:val>
                                        </p:tav>
                                        <p:tav tm="100000">
                                          <p:val>
                                            <p:strVal val="#ppt_x"/>
                                          </p:val>
                                        </p:tav>
                                      </p:tavLst>
                                    </p:anim>
                                    <p:anim calcmode="lin" valueType="num">
                                      <p:cBhvr>
                                        <p:cTn id="14" dur="2000" fill="hold"/>
                                        <p:tgtEl>
                                          <p:spTgt spid="2"/>
                                        </p:tgtEl>
                                        <p:attrNameLst>
                                          <p:attrName>ppt_y</p:attrName>
                                        </p:attrNameLst>
                                      </p:cBhvr>
                                      <p:tavLst>
                                        <p:tav tm="0">
                                          <p:val>
                                            <p:fltVal val="0.5"/>
                                          </p:val>
                                        </p:tav>
                                        <p:tav tm="100000">
                                          <p:val>
                                            <p:strVal val="#ppt_y"/>
                                          </p:val>
                                        </p:tav>
                                      </p:tavLst>
                                    </p:anim>
                                  </p:childTnLst>
                                </p:cTn>
                              </p:par>
                            </p:childTnLst>
                          </p:cTn>
                        </p:par>
                        <p:par>
                          <p:cTn id="15" fill="hold">
                            <p:stCondLst>
                              <p:cond delay="2000"/>
                            </p:stCondLst>
                            <p:childTnLst>
                              <p:par>
                                <p:cTn id="16" presetID="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2000" fill="hold"/>
                                        <p:tgtEl>
                                          <p:spTgt spid="3"/>
                                        </p:tgtEl>
                                        <p:attrNameLst>
                                          <p:attrName>ppt_x</p:attrName>
                                        </p:attrNameLst>
                                      </p:cBhvr>
                                      <p:tavLst>
                                        <p:tav tm="0">
                                          <p:val>
                                            <p:strVal val="#ppt_x"/>
                                          </p:val>
                                        </p:tav>
                                        <p:tav tm="100000">
                                          <p:val>
                                            <p:strVal val="#ppt_x"/>
                                          </p:val>
                                        </p:tav>
                                      </p:tavLst>
                                    </p:anim>
                                    <p:anim calcmode="lin" valueType="num">
                                      <p:cBhvr additive="base">
                                        <p:cTn id="19"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174" y="2412815"/>
            <a:ext cx="3527537" cy="2585323"/>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bn-BD"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NikoshBAN" pitchFamily="2" charset="0"/>
                <a:ea typeface="+mn-ea"/>
                <a:cs typeface="NikoshBAN" pitchFamily="2" charset="0"/>
              </a:rPr>
              <a:t>ঢাকার বাইরে প্রাচীন স্থাপত্য শিল্পের একটি তালিকা তৈরি কর।</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 name="Group 2"/>
          <p:cNvGrpSpPr/>
          <p:nvPr/>
        </p:nvGrpSpPr>
        <p:grpSpPr>
          <a:xfrm>
            <a:off x="4681701" y="1681843"/>
            <a:ext cx="3476298" cy="4718957"/>
            <a:chOff x="2619702" y="1404257"/>
            <a:chExt cx="2866698" cy="4718957"/>
          </a:xfrm>
        </p:grpSpPr>
        <p:pic>
          <p:nvPicPr>
            <p:cNvPr id="4" name="Picture 2" descr="http://thumbs.dreamstime.com/z/note-pad-white-pages-pen-114459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728" t="5574" r="17644" b="6585"/>
            <a:stretch/>
          </p:blipFill>
          <p:spPr bwMode="auto">
            <a:xfrm>
              <a:off x="2619702" y="1404257"/>
              <a:ext cx="2866698" cy="47189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67000" y="1828800"/>
              <a:ext cx="533400" cy="64633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n-BD" sz="3600" b="0" i="0" u="none" strike="noStrike" kern="1200" cap="none" spc="0" normalizeH="0" baseline="0" noProof="0" dirty="0">
                  <a:ln>
                    <a:noFill/>
                  </a:ln>
                  <a:solidFill>
                    <a:prstClr val="black"/>
                  </a:solidFill>
                  <a:effectLst/>
                  <a:uLnTx/>
                  <a:uFillTx/>
                  <a:latin typeface="NikoshBAN" pitchFamily="2" charset="0"/>
                  <a:ea typeface="+mn-ea"/>
                  <a:cs typeface="NikoshBAN" pitchFamily="2" charset="0"/>
                </a:rPr>
                <a:t>১.</a:t>
              </a:r>
              <a:endParaRPr kumimoji="0" lang="en-US" sz="3600" b="0" i="0" u="none" strike="noStrike" kern="1200" cap="none" spc="0" normalizeH="0" baseline="0" noProof="0" dirty="0">
                <a:ln>
                  <a:noFill/>
                </a:ln>
                <a:solidFill>
                  <a:prstClr val="black"/>
                </a:solidFill>
                <a:effectLst/>
                <a:uLnTx/>
                <a:uFillTx/>
                <a:latin typeface="NikoshBAN" pitchFamily="2" charset="0"/>
                <a:ea typeface="+mn-ea"/>
                <a:cs typeface="NikoshBAN" pitchFamily="2" charset="0"/>
              </a:endParaRPr>
            </a:p>
          </p:txBody>
        </p:sp>
        <p:sp>
          <p:nvSpPr>
            <p:cNvPr id="6" name="TextBox 5"/>
            <p:cNvSpPr txBox="1"/>
            <p:nvPr/>
          </p:nvSpPr>
          <p:spPr>
            <a:xfrm>
              <a:off x="2667000" y="2590800"/>
              <a:ext cx="533400" cy="64633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n-BD" sz="3600" b="0" i="0" u="none" strike="noStrike" kern="1200" cap="none" spc="0" normalizeH="0" baseline="0" noProof="0" dirty="0">
                  <a:ln>
                    <a:noFill/>
                  </a:ln>
                  <a:solidFill>
                    <a:prstClr val="black"/>
                  </a:solidFill>
                  <a:effectLst/>
                  <a:uLnTx/>
                  <a:uFillTx/>
                  <a:latin typeface="NikoshBAN" pitchFamily="2" charset="0"/>
                  <a:ea typeface="+mn-ea"/>
                  <a:cs typeface="NikoshBAN" pitchFamily="2" charset="0"/>
                </a:rPr>
                <a:t>২.</a:t>
              </a:r>
              <a:endParaRPr kumimoji="0" lang="en-US" sz="3600" b="0" i="0" u="none" strike="noStrike" kern="1200" cap="none" spc="0" normalizeH="0" baseline="0" noProof="0" dirty="0">
                <a:ln>
                  <a:noFill/>
                </a:ln>
                <a:solidFill>
                  <a:prstClr val="black"/>
                </a:solidFill>
                <a:effectLst/>
                <a:uLnTx/>
                <a:uFillTx/>
                <a:latin typeface="NikoshBAN" pitchFamily="2" charset="0"/>
                <a:ea typeface="+mn-ea"/>
                <a:cs typeface="NikoshBAN" pitchFamily="2" charset="0"/>
              </a:endParaRPr>
            </a:p>
          </p:txBody>
        </p:sp>
        <p:sp>
          <p:nvSpPr>
            <p:cNvPr id="7" name="TextBox 6"/>
            <p:cNvSpPr txBox="1"/>
            <p:nvPr/>
          </p:nvSpPr>
          <p:spPr>
            <a:xfrm>
              <a:off x="2619702" y="3467785"/>
              <a:ext cx="685800" cy="64633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n-BD" sz="3600" b="0" i="0" u="none" strike="noStrike" kern="1200" cap="none" spc="0" normalizeH="0" baseline="0" noProof="0" dirty="0">
                  <a:ln>
                    <a:noFill/>
                  </a:ln>
                  <a:solidFill>
                    <a:prstClr val="black"/>
                  </a:solidFill>
                  <a:effectLst/>
                  <a:uLnTx/>
                  <a:uFillTx/>
                  <a:latin typeface="NikoshBAN" pitchFamily="2" charset="0"/>
                  <a:ea typeface="+mn-ea"/>
                  <a:cs typeface="NikoshBAN" pitchFamily="2" charset="0"/>
                </a:rPr>
                <a:t>৩.</a:t>
              </a:r>
              <a:endParaRPr kumimoji="0" lang="en-US" sz="3600" b="0" i="0" u="none" strike="noStrike" kern="1200" cap="none" spc="0" normalizeH="0" baseline="0" noProof="0" dirty="0">
                <a:ln>
                  <a:noFill/>
                </a:ln>
                <a:solidFill>
                  <a:prstClr val="black"/>
                </a:solidFill>
                <a:effectLst/>
                <a:uLnTx/>
                <a:uFillTx/>
                <a:latin typeface="NikoshBAN" pitchFamily="2" charset="0"/>
                <a:ea typeface="+mn-ea"/>
                <a:cs typeface="NikoshBAN" pitchFamily="2" charset="0"/>
              </a:endParaRPr>
            </a:p>
          </p:txBody>
        </p:sp>
        <p:sp>
          <p:nvSpPr>
            <p:cNvPr id="8" name="TextBox 7"/>
            <p:cNvSpPr txBox="1"/>
            <p:nvPr/>
          </p:nvSpPr>
          <p:spPr>
            <a:xfrm>
              <a:off x="2619702" y="4267200"/>
              <a:ext cx="685800" cy="64633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n-BD" sz="3600" b="0" i="0" u="none" strike="noStrike" kern="1200" cap="none" spc="0" normalizeH="0" baseline="0" noProof="0" dirty="0">
                  <a:ln>
                    <a:noFill/>
                  </a:ln>
                  <a:solidFill>
                    <a:prstClr val="black"/>
                  </a:solidFill>
                  <a:effectLst/>
                  <a:uLnTx/>
                  <a:uFillTx/>
                  <a:latin typeface="NikoshBAN" pitchFamily="2" charset="0"/>
                  <a:ea typeface="+mn-ea"/>
                  <a:cs typeface="NikoshBAN" pitchFamily="2" charset="0"/>
                </a:rPr>
                <a:t>৪.</a:t>
              </a:r>
              <a:endParaRPr kumimoji="0" lang="en-US" sz="3600" b="0" i="0" u="none" strike="noStrike" kern="1200" cap="none" spc="0" normalizeH="0" baseline="0" noProof="0" dirty="0">
                <a:ln>
                  <a:noFill/>
                </a:ln>
                <a:solidFill>
                  <a:prstClr val="black"/>
                </a:solidFill>
                <a:effectLst/>
                <a:uLnTx/>
                <a:uFillTx/>
                <a:latin typeface="NikoshBAN" pitchFamily="2" charset="0"/>
                <a:ea typeface="+mn-ea"/>
                <a:cs typeface="NikoshBAN" pitchFamily="2" charset="0"/>
              </a:endParaRPr>
            </a:p>
          </p:txBody>
        </p:sp>
        <p:sp>
          <p:nvSpPr>
            <p:cNvPr id="9" name="TextBox 8"/>
            <p:cNvSpPr txBox="1"/>
            <p:nvPr/>
          </p:nvSpPr>
          <p:spPr>
            <a:xfrm>
              <a:off x="2619702" y="5105400"/>
              <a:ext cx="685800" cy="64633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n-BD" sz="3600" b="0" i="0" u="none" strike="noStrike" kern="1200" cap="none" spc="0" normalizeH="0" baseline="0" noProof="0" dirty="0">
                  <a:ln>
                    <a:noFill/>
                  </a:ln>
                  <a:solidFill>
                    <a:prstClr val="black"/>
                  </a:solidFill>
                  <a:effectLst/>
                  <a:uLnTx/>
                  <a:uFillTx/>
                  <a:latin typeface="NikoshBAN" pitchFamily="2" charset="0"/>
                  <a:ea typeface="+mn-ea"/>
                  <a:cs typeface="NikoshBAN" pitchFamily="2" charset="0"/>
                </a:rPr>
                <a:t>৫.</a:t>
              </a:r>
              <a:endParaRPr kumimoji="0" lang="en-US" sz="3600" b="0" i="0" u="none" strike="noStrike" kern="1200" cap="none" spc="0" normalizeH="0" baseline="0" noProof="0" dirty="0">
                <a:ln>
                  <a:noFill/>
                </a:ln>
                <a:solidFill>
                  <a:prstClr val="black"/>
                </a:solidFill>
                <a:effectLst/>
                <a:uLnTx/>
                <a:uFillTx/>
                <a:latin typeface="NikoshBAN" pitchFamily="2" charset="0"/>
                <a:ea typeface="+mn-ea"/>
                <a:cs typeface="NikoshBAN" pitchFamily="2" charset="0"/>
              </a:endParaRPr>
            </a:p>
          </p:txBody>
        </p:sp>
      </p:grpSp>
      <p:sp>
        <p:nvSpPr>
          <p:cNvPr id="10" name="TextBox 9"/>
          <p:cNvSpPr txBox="1"/>
          <p:nvPr/>
        </p:nvSpPr>
        <p:spPr>
          <a:xfrm>
            <a:off x="7086600" y="594852"/>
            <a:ext cx="1708824" cy="461665"/>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n-BD" sz="2400" b="0" i="0" u="none" strike="noStrike" kern="1200" cap="none" spc="0" normalizeH="0" baseline="0" noProof="0" dirty="0">
                <a:ln>
                  <a:noFill/>
                </a:ln>
                <a:solidFill>
                  <a:prstClr val="black"/>
                </a:solidFill>
                <a:effectLst/>
                <a:uLnTx/>
                <a:uFillTx/>
                <a:latin typeface="NikoshBAN" pitchFamily="2" charset="0"/>
                <a:ea typeface="+mn-ea"/>
                <a:cs typeface="NikoshBAN" pitchFamily="2" charset="0"/>
              </a:rPr>
              <a:t>সময়: ৫ মিনিট</a:t>
            </a:r>
            <a:endParaRPr kumimoji="0" lang="en-US" sz="2400" b="0" i="0" u="none" strike="noStrike" kern="1200" cap="none" spc="0" normalizeH="0" baseline="0" noProof="0" dirty="0">
              <a:ln>
                <a:noFill/>
              </a:ln>
              <a:solidFill>
                <a:prstClr val="black"/>
              </a:solidFill>
              <a:effectLst/>
              <a:uLnTx/>
              <a:uFillTx/>
              <a:latin typeface="NikoshBAN" pitchFamily="2" charset="0"/>
              <a:ea typeface="+mn-ea"/>
              <a:cs typeface="NikoshBAN" pitchFamily="2" charset="0"/>
            </a:endParaRPr>
          </a:p>
        </p:txBody>
      </p:sp>
      <p:grpSp>
        <p:nvGrpSpPr>
          <p:cNvPr id="11" name="Group 10"/>
          <p:cNvGrpSpPr/>
          <p:nvPr/>
        </p:nvGrpSpPr>
        <p:grpSpPr>
          <a:xfrm>
            <a:off x="337224" y="230647"/>
            <a:ext cx="8458200" cy="836154"/>
            <a:chOff x="337224" y="230647"/>
            <a:chExt cx="8458200" cy="836154"/>
          </a:xfrm>
        </p:grpSpPr>
        <p:sp>
          <p:nvSpPr>
            <p:cNvPr id="12" name="Rounded Rectangle 11"/>
            <p:cNvSpPr/>
            <p:nvPr/>
          </p:nvSpPr>
          <p:spPr>
            <a:xfrm>
              <a:off x="337224" y="230647"/>
              <a:ext cx="8458200" cy="836154"/>
            </a:xfrm>
            <a:prstGeom prst="roundRect">
              <a:avLst>
                <a:gd name="adj" fmla="val 0"/>
              </a:avLst>
            </a:prstGeom>
            <a:gradFill>
              <a:gsLst>
                <a:gs pos="0">
                  <a:srgbClr val="DDEBCF"/>
                </a:gs>
                <a:gs pos="50000">
                  <a:srgbClr val="9CB86E"/>
                </a:gs>
                <a:gs pos="100000">
                  <a:srgbClr val="156B13"/>
                </a:gs>
              </a:gsLst>
              <a:lin ang="16200000" scaled="0"/>
            </a:gra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BD" sz="54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NikoshBAN" pitchFamily="2" charset="0"/>
                  <a:ea typeface="+mn-ea"/>
                  <a:cs typeface="NikoshBAN" pitchFamily="2" charset="0"/>
                </a:rPr>
                <a:t>একক কাজ</a:t>
              </a:r>
            </a:p>
          </p:txBody>
        </p:sp>
        <p:sp>
          <p:nvSpPr>
            <p:cNvPr id="13" name="TextBox 12"/>
            <p:cNvSpPr txBox="1"/>
            <p:nvPr/>
          </p:nvSpPr>
          <p:spPr>
            <a:xfrm>
              <a:off x="7086600" y="594852"/>
              <a:ext cx="1708824" cy="461665"/>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n-BD" sz="2400" b="0" i="0" u="none" strike="noStrike" kern="1200" cap="none" spc="0" normalizeH="0" baseline="0" noProof="0" dirty="0">
                  <a:ln>
                    <a:noFill/>
                  </a:ln>
                  <a:solidFill>
                    <a:prstClr val="black"/>
                  </a:solidFill>
                  <a:effectLst/>
                  <a:uLnTx/>
                  <a:uFillTx/>
                  <a:latin typeface="NikoshBAN" pitchFamily="2" charset="0"/>
                  <a:ea typeface="+mn-ea"/>
                  <a:cs typeface="NikoshBAN" pitchFamily="2" charset="0"/>
                </a:rPr>
                <a:t>সময়: ৫ মিনিট</a:t>
              </a:r>
              <a:endParaRPr kumimoji="0" lang="en-US" sz="2400" b="0" i="0" u="none" strike="noStrike" kern="1200" cap="none" spc="0" normalizeH="0" baseline="0" noProof="0" dirty="0">
                <a:ln>
                  <a:noFill/>
                </a:ln>
                <a:solidFill>
                  <a:prstClr val="black"/>
                </a:solidFill>
                <a:effectLst/>
                <a:uLnTx/>
                <a:uFillTx/>
                <a:latin typeface="NikoshBAN" pitchFamily="2" charset="0"/>
                <a:ea typeface="+mn-ea"/>
                <a:cs typeface="NikoshBAN" pitchFamily="2" charset="0"/>
              </a:endParaRPr>
            </a:p>
          </p:txBody>
        </p:sp>
      </p:grpSp>
    </p:spTree>
    <p:extLst>
      <p:ext uri="{BB962C8B-B14F-4D97-AF65-F5344CB8AC3E}">
        <p14:creationId xmlns:p14="http://schemas.microsoft.com/office/powerpoint/2010/main" val="395423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102B14"/>
            </a:gs>
            <a:gs pos="35000">
              <a:schemeClr val="accent1">
                <a:lumMod val="45000"/>
                <a:lumOff val="55000"/>
              </a:schemeClr>
            </a:gs>
            <a:gs pos="68000">
              <a:srgbClr val="EBA9A7"/>
            </a:gs>
            <a:gs pos="100000">
              <a:srgbClr val="7F524D"/>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0EE152-31DE-47F0-8617-A18EFEC4A9E1}"/>
              </a:ext>
            </a:extLst>
          </p:cNvPr>
          <p:cNvSpPr/>
          <p:nvPr/>
        </p:nvSpPr>
        <p:spPr>
          <a:xfrm>
            <a:off x="663772" y="4572000"/>
            <a:ext cx="7816456" cy="1815882"/>
          </a:xfrm>
          <a:prstGeom prst="rect">
            <a:avLst/>
          </a:prstGeom>
          <a:noFill/>
          <a:ln w="25400" cap="flat" cmpd="sng" algn="ctr">
            <a:solidFill>
              <a:sysClr val="windowText" lastClr="000000"/>
            </a:solidFill>
            <a:prstDash val="solid"/>
          </a:ln>
          <a:effectLst/>
        </p:spPr>
        <p:txBody>
          <a:bodyPr wrap="square">
            <a:spAutoFit/>
          </a:bodyPr>
          <a:lstStyle/>
          <a:p>
            <a:pPr lvl="0" algn="just"/>
            <a:r>
              <a:rPr kumimoji="0" lang="bn-BD" sz="2800" b="0" i="0" u="none" strike="noStrike" kern="0" cap="none" spc="0" normalizeH="0" baseline="0" noProof="0" dirty="0">
                <a:ln>
                  <a:noFill/>
                </a:ln>
                <a:solidFill>
                  <a:prstClr val="black"/>
                </a:solidFill>
                <a:effectLst/>
                <a:uLnTx/>
                <a:uFillTx/>
                <a:latin typeface="NikoshBAN" pitchFamily="2" charset="0"/>
                <a:ea typeface="+mn-ea"/>
                <a:cs typeface="NikoshBAN" pitchFamily="2" charset="0"/>
              </a:rPr>
              <a:t>মুক্তাগাছার জমিদারদের তৈরি ময়মনসিংহের শশীলজ</a:t>
            </a:r>
            <a:r>
              <a:rPr kumimoji="0" lang="en-US" sz="2800" b="0" i="0" u="none" strike="noStrike" kern="0" cap="none" spc="0" normalizeH="0" baseline="0" noProof="0" dirty="0">
                <a:ln>
                  <a:noFill/>
                </a:ln>
                <a:solidFill>
                  <a:prstClr val="black"/>
                </a:solidFill>
                <a:effectLst/>
                <a:uLnTx/>
                <a:uFillTx/>
                <a:latin typeface="NikoshBAN" pitchFamily="2" charset="0"/>
                <a:ea typeface="+mn-ea"/>
                <a:cs typeface="NikoshBAN" pitchFamily="2" charset="0"/>
              </a:rPr>
              <a:t> । </a:t>
            </a:r>
            <a:r>
              <a:rPr lang="as-IN" sz="2800" dirty="0">
                <a:latin typeface="NikoshBAN" panose="02000000000000000000" pitchFamily="2" charset="0"/>
                <a:cs typeface="NikoshBAN" panose="02000000000000000000" pitchFamily="2" charset="0"/>
              </a:rPr>
              <a:t>মহারাজা শশীকান্ত আচার্যের বাড়ী</a:t>
            </a:r>
            <a:r>
              <a:rPr lang="as-IN" dirty="0"/>
              <a:t> </a:t>
            </a:r>
            <a:r>
              <a:rPr kumimoji="0" lang="en-US" sz="2800" b="0" i="0" u="none" strike="noStrike" kern="0" cap="none" spc="0" normalizeH="0" noProof="0" dirty="0">
                <a:ln>
                  <a:noFill/>
                </a:ln>
                <a:solidFill>
                  <a:prstClr val="black"/>
                </a:solidFill>
                <a:effectLst/>
                <a:uLnTx/>
                <a:uFillTx/>
                <a:latin typeface="NikoshBAN" pitchFamily="2" charset="0"/>
                <a:ea typeface="+mn-ea"/>
                <a:cs typeface="NikoshBAN" pitchFamily="2" charset="0"/>
              </a:rPr>
              <a:t>। </a:t>
            </a:r>
            <a:r>
              <a:rPr kumimoji="0" lang="en-US" sz="2800" b="0" i="0" u="none" strike="noStrike" kern="0" cap="none" spc="0" normalizeH="0" noProof="0" dirty="0" err="1">
                <a:ln>
                  <a:noFill/>
                </a:ln>
                <a:solidFill>
                  <a:prstClr val="black"/>
                </a:solidFill>
                <a:effectLst/>
                <a:uLnTx/>
                <a:uFillTx/>
                <a:latin typeface="NikoshBAN" pitchFamily="2" charset="0"/>
                <a:ea typeface="+mn-ea"/>
                <a:cs typeface="NikoshBAN" pitchFamily="2" charset="0"/>
              </a:rPr>
              <a:t>শহরের</a:t>
            </a:r>
            <a:r>
              <a:rPr kumimoji="0" lang="en-US" sz="2800" b="0" i="0" u="none" strike="noStrike" kern="0" cap="none" spc="0" normalizeH="0" noProof="0" dirty="0">
                <a:ln>
                  <a:noFill/>
                </a:ln>
                <a:solidFill>
                  <a:prstClr val="black"/>
                </a:solidFill>
                <a:effectLst/>
                <a:uLnTx/>
                <a:uFillTx/>
                <a:latin typeface="NikoshBAN" pitchFamily="2" charset="0"/>
                <a:ea typeface="+mn-ea"/>
                <a:cs typeface="NikoshBAN" pitchFamily="2" charset="0"/>
              </a:rPr>
              <a:t> </a:t>
            </a:r>
            <a:r>
              <a:rPr kumimoji="0" lang="en-US" sz="2800" b="0" i="0" u="none" strike="noStrike" kern="0" cap="none" spc="0" normalizeH="0" noProof="0" dirty="0" err="1">
                <a:ln>
                  <a:noFill/>
                </a:ln>
                <a:solidFill>
                  <a:prstClr val="black"/>
                </a:solidFill>
                <a:effectLst/>
                <a:uLnTx/>
                <a:uFillTx/>
                <a:latin typeface="NikoshBAN" pitchFamily="2" charset="0"/>
                <a:ea typeface="+mn-ea"/>
                <a:cs typeface="NikoshBAN" pitchFamily="2" charset="0"/>
              </a:rPr>
              <a:t>অদুরে</a:t>
            </a:r>
            <a:r>
              <a:rPr kumimoji="0" lang="en-US" sz="2800" b="0" i="0" u="none" strike="noStrike" kern="0" cap="none" spc="0" normalizeH="0" noProof="0" dirty="0">
                <a:ln>
                  <a:noFill/>
                </a:ln>
                <a:solidFill>
                  <a:prstClr val="black"/>
                </a:solidFill>
                <a:effectLst/>
                <a:uLnTx/>
                <a:uFillTx/>
                <a:latin typeface="NikoshBAN" pitchFamily="2" charset="0"/>
                <a:ea typeface="+mn-ea"/>
                <a:cs typeface="NikoshBAN" pitchFamily="2" charset="0"/>
              </a:rPr>
              <a:t> </a:t>
            </a:r>
            <a:r>
              <a:rPr kumimoji="0" lang="en-US" sz="2800" b="0" i="0" u="none" strike="noStrike" kern="0" cap="none" spc="0" normalizeH="0" noProof="0" dirty="0" err="1">
                <a:ln>
                  <a:noFill/>
                </a:ln>
                <a:solidFill>
                  <a:prstClr val="black"/>
                </a:solidFill>
                <a:effectLst/>
                <a:uLnTx/>
                <a:uFillTx/>
                <a:latin typeface="NikoshBAN" pitchFamily="2" charset="0"/>
                <a:ea typeface="+mn-ea"/>
                <a:cs typeface="NikoshBAN" pitchFamily="2" charset="0"/>
              </a:rPr>
              <a:t>ব্রহ্মপুত্র</a:t>
            </a:r>
            <a:r>
              <a:rPr kumimoji="0" lang="en-US" sz="2800" b="0" i="0" u="none" strike="noStrike" kern="0" cap="none" spc="0" normalizeH="0" noProof="0" dirty="0">
                <a:ln>
                  <a:noFill/>
                </a:ln>
                <a:solidFill>
                  <a:prstClr val="black"/>
                </a:solidFill>
                <a:effectLst/>
                <a:uLnTx/>
                <a:uFillTx/>
                <a:latin typeface="NikoshBAN" pitchFamily="2" charset="0"/>
                <a:ea typeface="+mn-ea"/>
                <a:cs typeface="NikoshBAN" pitchFamily="2" charset="0"/>
              </a:rPr>
              <a:t> </a:t>
            </a:r>
            <a:r>
              <a:rPr kumimoji="0" lang="en-US" sz="2800" b="0" i="0" u="none" strike="noStrike" kern="0" cap="none" spc="0" normalizeH="0" noProof="0" dirty="0" err="1">
                <a:ln>
                  <a:noFill/>
                </a:ln>
                <a:solidFill>
                  <a:prstClr val="black"/>
                </a:solidFill>
                <a:effectLst/>
                <a:uLnTx/>
                <a:uFillTx/>
                <a:latin typeface="NikoshBAN" pitchFamily="2" charset="0"/>
                <a:ea typeface="+mn-ea"/>
                <a:cs typeface="NikoshBAN" pitchFamily="2" charset="0"/>
              </a:rPr>
              <a:t>নদীর</a:t>
            </a:r>
            <a:r>
              <a:rPr kumimoji="0" lang="en-US" sz="2800" b="0" i="0" u="none" strike="noStrike" kern="0" cap="none" spc="0" normalizeH="0" noProof="0" dirty="0">
                <a:ln>
                  <a:noFill/>
                </a:ln>
                <a:solidFill>
                  <a:prstClr val="black"/>
                </a:solidFill>
                <a:effectLst/>
                <a:uLnTx/>
                <a:uFillTx/>
                <a:latin typeface="NikoshBAN" pitchFamily="2" charset="0"/>
                <a:ea typeface="+mn-ea"/>
                <a:cs typeface="NikoshBAN" pitchFamily="2" charset="0"/>
              </a:rPr>
              <a:t> </a:t>
            </a:r>
            <a:r>
              <a:rPr lang="en-US" sz="2800" kern="0" dirty="0" err="1">
                <a:solidFill>
                  <a:prstClr val="black"/>
                </a:solidFill>
                <a:latin typeface="NikoshBAN" pitchFamily="2" charset="0"/>
                <a:cs typeface="NikoshBAN" pitchFamily="2" charset="0"/>
              </a:rPr>
              <a:t>তী</a:t>
            </a:r>
            <a:r>
              <a:rPr kumimoji="0" lang="en-US" sz="2800" b="0" i="0" u="none" strike="noStrike" kern="0" cap="none" spc="0" normalizeH="0" noProof="0" dirty="0" err="1">
                <a:ln>
                  <a:noFill/>
                </a:ln>
                <a:solidFill>
                  <a:prstClr val="black"/>
                </a:solidFill>
                <a:effectLst/>
                <a:uLnTx/>
                <a:uFillTx/>
                <a:latin typeface="NikoshBAN" pitchFamily="2" charset="0"/>
                <a:ea typeface="+mn-ea"/>
                <a:cs typeface="NikoshBAN" pitchFamily="2" charset="0"/>
              </a:rPr>
              <a:t>রে</a:t>
            </a:r>
            <a:r>
              <a:rPr kumimoji="0" lang="en-US" sz="2800" b="0" i="0" u="none" strike="noStrike" kern="0" cap="none" spc="0" normalizeH="0" noProof="0" dirty="0">
                <a:ln>
                  <a:noFill/>
                </a:ln>
                <a:solidFill>
                  <a:prstClr val="black"/>
                </a:solidFill>
                <a:effectLst/>
                <a:uLnTx/>
                <a:uFillTx/>
                <a:latin typeface="NikoshBAN" pitchFamily="2" charset="0"/>
                <a:ea typeface="+mn-ea"/>
                <a:cs typeface="NikoshBAN" pitchFamily="2" charset="0"/>
              </a:rPr>
              <a:t> </a:t>
            </a:r>
            <a:r>
              <a:rPr kumimoji="0" lang="en-US" sz="2800" b="0" i="0" u="none" strike="noStrike" kern="0" cap="none" spc="0" normalizeH="0" noProof="0" dirty="0" err="1">
                <a:ln>
                  <a:noFill/>
                </a:ln>
                <a:solidFill>
                  <a:prstClr val="black"/>
                </a:solidFill>
                <a:effectLst/>
                <a:uLnTx/>
                <a:uFillTx/>
                <a:latin typeface="NikoshBAN" pitchFamily="2" charset="0"/>
                <a:ea typeface="+mn-ea"/>
                <a:cs typeface="NikoshBAN" pitchFamily="2" charset="0"/>
              </a:rPr>
              <a:t>এটি</a:t>
            </a:r>
            <a:r>
              <a:rPr kumimoji="0" lang="en-US" sz="2800" b="0" i="0" u="none" strike="noStrike" kern="0" cap="none" spc="0" normalizeH="0" noProof="0" dirty="0">
                <a:ln>
                  <a:noFill/>
                </a:ln>
                <a:solidFill>
                  <a:prstClr val="black"/>
                </a:solidFill>
                <a:effectLst/>
                <a:uLnTx/>
                <a:uFillTx/>
                <a:latin typeface="NikoshBAN" pitchFamily="2" charset="0"/>
                <a:ea typeface="+mn-ea"/>
                <a:cs typeface="NikoshBAN" pitchFamily="2" charset="0"/>
              </a:rPr>
              <a:t> </a:t>
            </a:r>
            <a:r>
              <a:rPr kumimoji="0" lang="en-US" sz="2800" b="0" i="0" u="none" strike="noStrike" kern="0" cap="none" spc="0" normalizeH="0" noProof="0" dirty="0" err="1">
                <a:ln>
                  <a:noFill/>
                </a:ln>
                <a:solidFill>
                  <a:prstClr val="black"/>
                </a:solidFill>
                <a:effectLst/>
                <a:uLnTx/>
                <a:uFillTx/>
                <a:latin typeface="NikoshBAN" pitchFamily="2" charset="0"/>
                <a:ea typeface="+mn-ea"/>
                <a:cs typeface="NikoshBAN" pitchFamily="2" charset="0"/>
              </a:rPr>
              <a:t>স্থাপিত</a:t>
            </a:r>
            <a:r>
              <a:rPr kumimoji="0" lang="en-US" sz="2800" b="0" i="0" u="none" strike="noStrike" kern="0" cap="none" spc="0" normalizeH="0" noProof="0" dirty="0">
                <a:ln>
                  <a:noFill/>
                </a:ln>
                <a:solidFill>
                  <a:prstClr val="black"/>
                </a:solidFill>
                <a:effectLst/>
                <a:uLnTx/>
                <a:uFillTx/>
                <a:latin typeface="NikoshBAN" pitchFamily="2" charset="0"/>
                <a:ea typeface="+mn-ea"/>
                <a:cs typeface="NikoshBAN" pitchFamily="2" charset="0"/>
              </a:rPr>
              <a:t> । </a:t>
            </a:r>
            <a:r>
              <a:rPr lang="as-IN" sz="2800" dirty="0">
                <a:latin typeface="NikoshBAN" panose="02000000000000000000" pitchFamily="2" charset="0"/>
                <a:cs typeface="NikoshBAN" panose="02000000000000000000" pitchFamily="2" charset="0"/>
              </a:rPr>
              <a:t>২০১৫ সালে ৪ এপ্রিল জাদুঘর স্থাপনের জন্য বাংলাদেশ সরকারের প্রত্নতত্ত্ব অধিদপ্তর শশী লজটি অধিগ্রহণ করে।</a:t>
            </a:r>
            <a:endParaRPr kumimoji="0" lang="en-US" sz="2800" b="0" i="0" u="none" strike="noStrike" kern="0" cap="none" spc="0" normalizeH="0" baseline="0" noProof="0" dirty="0">
              <a:ln>
                <a:noFill/>
              </a:ln>
              <a:solidFill>
                <a:prstClr val="black"/>
              </a:solidFill>
              <a:effectLst/>
              <a:uLnTx/>
              <a:uFillTx/>
              <a:latin typeface="NikoshBAN" pitchFamily="2" charset="0"/>
              <a:cs typeface="NikoshBAN" pitchFamily="2" charset="0"/>
            </a:endParaRPr>
          </a:p>
        </p:txBody>
      </p:sp>
      <p:pic>
        <p:nvPicPr>
          <p:cNvPr id="3" name="Picture 2">
            <a:extLst>
              <a:ext uri="{FF2B5EF4-FFF2-40B4-BE49-F238E27FC236}">
                <a16:creationId xmlns:a16="http://schemas.microsoft.com/office/drawing/2014/main" id="{08A9AF7D-9EA7-494A-8E82-EA14317E593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3772" y="1190506"/>
            <a:ext cx="3070028" cy="34576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5091CBE2-05FA-4F3A-84E8-A41B400A01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088"/>
          <a:stretch/>
        </p:blipFill>
        <p:spPr bwMode="auto">
          <a:xfrm>
            <a:off x="4114800" y="1190506"/>
            <a:ext cx="4365428" cy="34576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23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2000"/>
                                        <p:tgtEl>
                                          <p:spTgt spid="3"/>
                                        </p:tgtEl>
                                      </p:cBhvr>
                                    </p:animEffect>
                                  </p:childTnLst>
                                </p:cTn>
                              </p:par>
                            </p:childTnLst>
                          </p:cTn>
                        </p:par>
                        <p:par>
                          <p:cTn id="11" fill="hold">
                            <p:stCondLst>
                              <p:cond delay="2000"/>
                            </p:stCondLst>
                            <p:childTnLst>
                              <p:par>
                                <p:cTn id="12" presetID="2" presetClass="entr" presetSubtype="4"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2000" fill="hold"/>
                                        <p:tgtEl>
                                          <p:spTgt spid="2"/>
                                        </p:tgtEl>
                                        <p:attrNameLst>
                                          <p:attrName>ppt_x</p:attrName>
                                        </p:attrNameLst>
                                      </p:cBhvr>
                                      <p:tavLst>
                                        <p:tav tm="0">
                                          <p:val>
                                            <p:strVal val="#ppt_x"/>
                                          </p:val>
                                        </p:tav>
                                        <p:tav tm="100000">
                                          <p:val>
                                            <p:strVal val="#ppt_x"/>
                                          </p:val>
                                        </p:tav>
                                      </p:tavLst>
                                    </p:anim>
                                    <p:anim calcmode="lin" valueType="num">
                                      <p:cBhvr additive="base">
                                        <p:cTn id="15"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B7354FF-78DD-4B18-B880-8F113B52B1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80" r="6426"/>
          <a:stretch/>
        </p:blipFill>
        <p:spPr bwMode="auto">
          <a:xfrm>
            <a:off x="4572000" y="1219200"/>
            <a:ext cx="3953757" cy="28974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C35BBC9-0309-42B9-8FAB-9E72FA1DD6C4}"/>
              </a:ext>
            </a:extLst>
          </p:cNvPr>
          <p:cNvSpPr txBox="1"/>
          <p:nvPr/>
        </p:nvSpPr>
        <p:spPr>
          <a:xfrm>
            <a:off x="609600" y="4191000"/>
            <a:ext cx="7907515" cy="2246769"/>
          </a:xfrm>
          <a:prstGeom prst="rect">
            <a:avLst/>
          </a:prstGeom>
          <a:noFill/>
        </p:spPr>
        <p:txBody>
          <a:bodyPr wrap="square">
            <a:spAutoFit/>
          </a:bodyPr>
          <a:lstStyle/>
          <a:p>
            <a:pPr algn="just"/>
            <a:r>
              <a:rPr lang="as-IN" sz="2800" b="1" i="0" dirty="0">
                <a:solidFill>
                  <a:srgbClr val="202122"/>
                </a:solidFill>
                <a:effectLst/>
                <a:latin typeface="NikoshBAN" panose="02000000000000000000" pitchFamily="2" charset="0"/>
                <a:cs typeface="NikoshBAN" panose="02000000000000000000" pitchFamily="2" charset="0"/>
              </a:rPr>
              <a:t>বালিয়াটি প্রাসাদ</a:t>
            </a:r>
            <a:r>
              <a:rPr lang="as-IN" sz="2800" b="0" i="0" dirty="0">
                <a:solidFill>
                  <a:srgbClr val="202122"/>
                </a:solidFill>
                <a:effectLst/>
                <a:latin typeface="NikoshBAN" panose="02000000000000000000" pitchFamily="2" charset="0"/>
                <a:cs typeface="NikoshBAN" panose="02000000000000000000" pitchFamily="2" charset="0"/>
              </a:rPr>
              <a:t> </a:t>
            </a:r>
            <a:r>
              <a:rPr lang="as-IN" sz="2800" b="0" i="0" u="none" strike="noStrike" dirty="0">
                <a:effectLst/>
                <a:latin typeface="NikoshBAN" panose="02000000000000000000" pitchFamily="2" charset="0"/>
                <a:cs typeface="NikoshBAN" panose="02000000000000000000" pitchFamily="2" charset="0"/>
                <a:hlinkClick r:id="rId4" tooltip="সাটুরিয়া উপজেলা">
                  <a:extLst>
                    <a:ext uri="{A12FA001-AC4F-418D-AE19-62706E023703}">
                      <ahyp:hlinkClr xmlns:ahyp="http://schemas.microsoft.com/office/drawing/2018/hyperlinkcolor" val="tx"/>
                    </a:ext>
                  </a:extLst>
                </a:hlinkClick>
              </a:rPr>
              <a:t>সাটুরিয়া</a:t>
            </a:r>
            <a:r>
              <a:rPr lang="as-IN" sz="2800" b="0" i="0" u="none" strike="noStrike" dirty="0">
                <a:solidFill>
                  <a:srgbClr val="A8BF4D"/>
                </a:solidFill>
                <a:effectLst/>
                <a:latin typeface="NikoshBAN" panose="02000000000000000000" pitchFamily="2" charset="0"/>
                <a:cs typeface="NikoshBAN" panose="02000000000000000000" pitchFamily="2" charset="0"/>
                <a:hlinkClick r:id="rId4" tooltip="সাটুরিয়া উপজেলা">
                  <a:extLst>
                    <a:ext uri="{A12FA001-AC4F-418D-AE19-62706E023703}">
                      <ahyp:hlinkClr xmlns:ahyp="http://schemas.microsoft.com/office/drawing/2018/hyperlinkcolor" val="tx"/>
                    </a:ext>
                  </a:extLst>
                </a:hlinkClick>
              </a:rPr>
              <a:t> </a:t>
            </a:r>
            <a:r>
              <a:rPr lang="as-IN" sz="2800" b="0" i="0" u="none" strike="noStrike" dirty="0">
                <a:effectLst/>
                <a:latin typeface="NikoshBAN" panose="02000000000000000000" pitchFamily="2" charset="0"/>
                <a:cs typeface="NikoshBAN" panose="02000000000000000000" pitchFamily="2" charset="0"/>
                <a:hlinkClick r:id="rId4" tooltip="সাটুরিয়া উপজেলা">
                  <a:extLst>
                    <a:ext uri="{A12FA001-AC4F-418D-AE19-62706E023703}">
                      <ahyp:hlinkClr xmlns:ahyp="http://schemas.microsoft.com/office/drawing/2018/hyperlinkcolor" val="tx"/>
                    </a:ext>
                  </a:extLst>
                </a:hlinkClick>
              </a:rPr>
              <a:t>উপজেলার</a:t>
            </a:r>
            <a:r>
              <a:rPr lang="as-IN" sz="2800" b="0" i="0" dirty="0">
                <a:effectLst/>
                <a:latin typeface="NikoshBAN" panose="02000000000000000000" pitchFamily="2" charset="0"/>
                <a:cs typeface="NikoshBAN" panose="02000000000000000000" pitchFamily="2" charset="0"/>
              </a:rPr>
              <a:t> </a:t>
            </a:r>
            <a:r>
              <a:rPr lang="as-IN" sz="2800" b="0" i="0" u="none" strike="noStrike" dirty="0">
                <a:effectLst/>
                <a:latin typeface="NikoshBAN" panose="02000000000000000000" pitchFamily="2" charset="0"/>
                <a:cs typeface="NikoshBAN" panose="02000000000000000000" pitchFamily="2" charset="0"/>
                <a:hlinkClick r:id="rId5" tooltip="বালিয়াটি ইউনিয়ন">
                  <a:extLst>
                    <a:ext uri="{A12FA001-AC4F-418D-AE19-62706E023703}">
                      <ahyp:hlinkClr xmlns:ahyp="http://schemas.microsoft.com/office/drawing/2018/hyperlinkcolor" val="tx"/>
                    </a:ext>
                  </a:extLst>
                </a:hlinkClick>
              </a:rPr>
              <a:t>বালিয়াটি</a:t>
            </a:r>
            <a:r>
              <a:rPr lang="as-IN" sz="2800" b="0" i="0" dirty="0">
                <a:effectLst/>
                <a:latin typeface="NikoshBAN" panose="02000000000000000000" pitchFamily="2" charset="0"/>
                <a:cs typeface="NikoshBAN" panose="02000000000000000000" pitchFamily="2" charset="0"/>
              </a:rPr>
              <a:t> </a:t>
            </a:r>
            <a:r>
              <a:rPr lang="as-IN" sz="2800" b="0" i="0" dirty="0">
                <a:solidFill>
                  <a:srgbClr val="202122"/>
                </a:solidFill>
                <a:effectLst/>
                <a:latin typeface="NikoshBAN" panose="02000000000000000000" pitchFamily="2" charset="0"/>
                <a:cs typeface="NikoshBAN" panose="02000000000000000000" pitchFamily="2" charset="0"/>
              </a:rPr>
              <a:t>গ্রামে অবস্থিত। এটি বাংলাদেশের ১৯ শতকে নির্মিত অন্যতম প্রাসাদ। একে বালিয়াটি জমিদার বাড়ি বা বালিয়াটি প্রাসাদ বলেও ডাকা হয়।</a:t>
            </a:r>
            <a:r>
              <a:rPr lang="en-US" sz="2800" dirty="0">
                <a:solidFill>
                  <a:srgbClr val="202122"/>
                </a:solidFill>
                <a:latin typeface="NikoshBAN" panose="02000000000000000000" pitchFamily="2" charset="0"/>
                <a:cs typeface="NikoshBAN" panose="02000000000000000000" pitchFamily="2" charset="0"/>
              </a:rPr>
              <a:t> </a:t>
            </a:r>
            <a:r>
              <a:rPr lang="as-IN" sz="2800" b="0" i="0" dirty="0">
                <a:solidFill>
                  <a:srgbClr val="202122"/>
                </a:solidFill>
                <a:effectLst/>
                <a:latin typeface="NikoshBAN" panose="02000000000000000000" pitchFamily="2" charset="0"/>
                <a:cs typeface="NikoshBAN" panose="02000000000000000000" pitchFamily="2" charset="0"/>
              </a:rPr>
              <a:t>মোট সাতটি স্থাপনা নিয়ে এই জমিদার বাড়িটি অবস্থিত। এই বালিয়াটি জমিদার বাড়ি বা প্রাসাদটির সবগুলো ভবন একসাথে স্থাপিত হয় নি।</a:t>
            </a:r>
          </a:p>
        </p:txBody>
      </p:sp>
      <p:sp>
        <p:nvSpPr>
          <p:cNvPr id="2" name="Rectangle 1">
            <a:extLst>
              <a:ext uri="{FF2B5EF4-FFF2-40B4-BE49-F238E27FC236}">
                <a16:creationId xmlns:a16="http://schemas.microsoft.com/office/drawing/2014/main" id="{A7D0C259-B0E0-4004-9F62-89B230C91DCA}"/>
              </a:ext>
            </a:extLst>
          </p:cNvPr>
          <p:cNvSpPr/>
          <p:nvPr/>
        </p:nvSpPr>
        <p:spPr>
          <a:xfrm>
            <a:off x="4572000" y="1179493"/>
            <a:ext cx="3853465" cy="954107"/>
          </a:xfrm>
          <a:prstGeom prst="rect">
            <a:avLst/>
          </a:prstGeom>
          <a:noFill/>
          <a:ln w="25400" cap="flat" cmpd="sng" algn="ctr">
            <a:no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BD" sz="2800" b="0" i="0" u="none" strike="noStrike" kern="0" cap="none" spc="0" normalizeH="0" baseline="0" noProof="0" dirty="0">
                <a:ln>
                  <a:noFill/>
                </a:ln>
                <a:solidFill>
                  <a:prstClr val="black"/>
                </a:solidFill>
                <a:effectLst/>
                <a:uLnTx/>
                <a:uFillTx/>
                <a:latin typeface="NikoshBAN" pitchFamily="2" charset="0"/>
                <a:ea typeface="+mn-ea"/>
                <a:cs typeface="NikoshBAN" pitchFamily="2" charset="0"/>
              </a:rPr>
              <a:t>মানিকগঞ্জের সাটুরিয়া বালিয়াটি জমিদার বাড়ি</a:t>
            </a:r>
            <a:r>
              <a:rPr kumimoji="0" lang="en-US" sz="2800" b="0" i="0" u="none" strike="noStrike" kern="0" cap="none" spc="0" normalizeH="0" baseline="0" noProof="0" dirty="0">
                <a:ln>
                  <a:noFill/>
                </a:ln>
                <a:solidFill>
                  <a:prstClr val="black"/>
                </a:solidFill>
                <a:effectLst/>
                <a:uLnTx/>
                <a:uFillTx/>
                <a:latin typeface="NikoshBAN" pitchFamily="2" charset="0"/>
                <a:ea typeface="+mn-ea"/>
                <a:cs typeface="NikoshBAN" pitchFamily="2" charset="0"/>
              </a:rPr>
              <a:t> </a:t>
            </a:r>
          </a:p>
        </p:txBody>
      </p:sp>
      <p:pic>
        <p:nvPicPr>
          <p:cNvPr id="6146" name="Picture 2" descr="বালিয়াটি জমিদার বাড়ি - মানিকগঞ্জ - GoArif">
            <a:extLst>
              <a:ext uri="{FF2B5EF4-FFF2-40B4-BE49-F238E27FC236}">
                <a16:creationId xmlns:a16="http://schemas.microsoft.com/office/drawing/2014/main" id="{589FED8F-0280-477E-8ABD-47B33C9EF5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535" y="1179493"/>
            <a:ext cx="3624865" cy="29371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38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circle(in)">
                                      <p:cBhvr>
                                        <p:cTn id="10" dur="2000"/>
                                        <p:tgtEl>
                                          <p:spTgt spid="6146"/>
                                        </p:tgtEl>
                                      </p:cBhvr>
                                    </p:animEffect>
                                  </p:childTnLst>
                                </p:cTn>
                              </p:par>
                            </p:childTnLst>
                          </p:cTn>
                        </p:par>
                        <p:par>
                          <p:cTn id="11" fill="hold">
                            <p:stCondLst>
                              <p:cond delay="2000"/>
                            </p:stCondLst>
                            <p:childTnLst>
                              <p:par>
                                <p:cTn id="12" presetID="2" presetClass="entr" presetSubtype="1"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2000" fill="hold"/>
                                        <p:tgtEl>
                                          <p:spTgt spid="2"/>
                                        </p:tgtEl>
                                        <p:attrNameLst>
                                          <p:attrName>ppt_x</p:attrName>
                                        </p:attrNameLst>
                                      </p:cBhvr>
                                      <p:tavLst>
                                        <p:tav tm="0">
                                          <p:val>
                                            <p:strVal val="#ppt_x"/>
                                          </p:val>
                                        </p:tav>
                                        <p:tav tm="100000">
                                          <p:val>
                                            <p:strVal val="#ppt_x"/>
                                          </p:val>
                                        </p:tav>
                                      </p:tavLst>
                                    </p:anim>
                                    <p:anim calcmode="lin" valueType="num">
                                      <p:cBhvr additive="base">
                                        <p:cTn id="15" dur="2000" fill="hold"/>
                                        <p:tgtEl>
                                          <p:spTgt spid="2"/>
                                        </p:tgtEl>
                                        <p:attrNameLst>
                                          <p:attrName>ppt_y</p:attrName>
                                        </p:attrNameLst>
                                      </p:cBhvr>
                                      <p:tavLst>
                                        <p:tav tm="0">
                                          <p:val>
                                            <p:strVal val="0-#ppt_h/2"/>
                                          </p:val>
                                        </p:tav>
                                        <p:tav tm="100000">
                                          <p:val>
                                            <p:strVal val="#ppt_y"/>
                                          </p:val>
                                        </p:tav>
                                      </p:tavLst>
                                    </p:anim>
                                  </p:childTnLst>
                                </p:cTn>
                              </p:par>
                            </p:childTnLst>
                          </p:cTn>
                        </p:par>
                        <p:par>
                          <p:cTn id="16" fill="hold">
                            <p:stCondLst>
                              <p:cond delay="4000"/>
                            </p:stCondLst>
                            <p:childTnLst>
                              <p:par>
                                <p:cTn id="17" presetID="6" presetClass="entr" presetSubtype="3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out)">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6E6046"/>
            </a:gs>
            <a:gs pos="35000">
              <a:schemeClr val="accent1">
                <a:lumMod val="45000"/>
                <a:lumOff val="55000"/>
              </a:schemeClr>
            </a:gs>
            <a:gs pos="68000">
              <a:schemeClr val="accent4"/>
            </a:gs>
            <a:gs pos="100000">
              <a:srgbClr val="262626"/>
            </a:gs>
          </a:gsLst>
          <a:lin ang="5400000" scaled="1"/>
        </a:gradFill>
        <a:effectLst/>
      </p:bgPr>
    </p:bg>
    <p:spTree>
      <p:nvGrpSpPr>
        <p:cNvPr id="1" name=""/>
        <p:cNvGrpSpPr/>
        <p:nvPr/>
      </p:nvGrpSpPr>
      <p:grpSpPr>
        <a:xfrm>
          <a:off x="0" y="0"/>
          <a:ext cx="0" cy="0"/>
          <a:chOff x="0" y="0"/>
          <a:chExt cx="0" cy="0"/>
        </a:xfrm>
      </p:grpSpPr>
      <p:pic>
        <p:nvPicPr>
          <p:cNvPr id="2" name="Picture 2" descr="http://cdn4.sachalayatan.com/files/Tajhat01-1%20%281%20of%201%29.jpg">
            <a:extLst>
              <a:ext uri="{FF2B5EF4-FFF2-40B4-BE49-F238E27FC236}">
                <a16:creationId xmlns:a16="http://schemas.microsoft.com/office/drawing/2014/main" id="{96541D42-BF8D-46B6-9134-C1ECA63F59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2503" y="1208158"/>
            <a:ext cx="4064290" cy="26387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CF0B3F5-0F58-42A0-B45D-011D37181D49}"/>
              </a:ext>
            </a:extLst>
          </p:cNvPr>
          <p:cNvSpPr txBox="1"/>
          <p:nvPr/>
        </p:nvSpPr>
        <p:spPr>
          <a:xfrm>
            <a:off x="4572000" y="1030752"/>
            <a:ext cx="3886200" cy="523220"/>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BD" sz="2800" b="0" i="0" u="none" strike="noStrike" kern="0" cap="all" spc="0" normalizeH="0" baseline="0" noProof="0"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uLnTx/>
                <a:uFillTx/>
                <a:latin typeface="NikoshBAN" pitchFamily="2" charset="0"/>
                <a:cs typeface="NikoshBAN" pitchFamily="2" charset="0"/>
              </a:rPr>
              <a:t>  রংপুরের তাজহাট জমিদার বাড়ি</a:t>
            </a:r>
            <a:endParaRPr kumimoji="0" lang="en-US" sz="2800" b="0" i="0" u="none" strike="noStrike" kern="0" cap="all" spc="0" normalizeH="0" baseline="0" noProof="0"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uLnTx/>
              <a:uFillTx/>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22FFB201-F4A0-411D-BA56-59CD5DFC09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181119"/>
            <a:ext cx="3657601" cy="2552681"/>
          </a:xfrm>
          <a:prstGeom prst="rect">
            <a:avLst/>
          </a:prstGeom>
          <a:ln>
            <a:noFill/>
          </a:ln>
          <a:effectLst>
            <a:softEdge rad="112500"/>
          </a:effectLst>
        </p:spPr>
      </p:pic>
      <p:sp>
        <p:nvSpPr>
          <p:cNvPr id="8" name="TextBox 7">
            <a:extLst>
              <a:ext uri="{FF2B5EF4-FFF2-40B4-BE49-F238E27FC236}">
                <a16:creationId xmlns:a16="http://schemas.microsoft.com/office/drawing/2014/main" id="{338A4FEF-FFD4-4114-A8BF-522DFABAC5E5}"/>
              </a:ext>
            </a:extLst>
          </p:cNvPr>
          <p:cNvSpPr txBox="1"/>
          <p:nvPr/>
        </p:nvSpPr>
        <p:spPr>
          <a:xfrm>
            <a:off x="685800" y="3846907"/>
            <a:ext cx="7772401" cy="2246769"/>
          </a:xfrm>
          <a:prstGeom prst="rect">
            <a:avLst/>
          </a:prstGeom>
          <a:noFill/>
        </p:spPr>
        <p:txBody>
          <a:bodyPr wrap="square">
            <a:spAutoFit/>
          </a:bodyPr>
          <a:lstStyle/>
          <a:p>
            <a:pPr algn="just"/>
            <a:r>
              <a:rPr lang="as-IN" sz="2800" b="0" i="0" dirty="0">
                <a:solidFill>
                  <a:srgbClr val="202122"/>
                </a:solidFill>
                <a:effectLst/>
                <a:latin typeface="NikoshBAN" panose="02000000000000000000" pitchFamily="2" charset="0"/>
                <a:cs typeface="NikoshBAN" panose="02000000000000000000" pitchFamily="2" charset="0"/>
              </a:rPr>
              <a:t>প্রাসাদটি বিংশ শতাব্দীর শুরুর দিকে মহারাজা কুমার গোপাল লাল রায় নির্মাণ করেন। এতে সময় লেগেছিল প্রায় ১০ বছর। মহারাজা গোপাল রায় ছিলেন </a:t>
            </a:r>
            <a:r>
              <a:rPr lang="as-IN" sz="2800" b="0" i="0" u="none" strike="noStrike" dirty="0">
                <a:effectLst/>
                <a:latin typeface="NikoshBAN" panose="02000000000000000000" pitchFamily="2" charset="0"/>
                <a:cs typeface="NikoshBAN" panose="02000000000000000000" pitchFamily="2" charset="0"/>
                <a:hlinkClick r:id="rId4" tooltip="হিন্দু">
                  <a:extLst>
                    <a:ext uri="{A12FA001-AC4F-418D-AE19-62706E023703}">
                      <ahyp:hlinkClr xmlns:ahyp="http://schemas.microsoft.com/office/drawing/2018/hyperlinkcolor" val="tx"/>
                    </a:ext>
                  </a:extLst>
                </a:hlinkClick>
              </a:rPr>
              <a:t>হিন্দু</a:t>
            </a:r>
            <a:r>
              <a:rPr lang="as-IN" sz="2800" b="0" i="0" dirty="0">
                <a:solidFill>
                  <a:srgbClr val="202122"/>
                </a:solidFill>
                <a:effectLst/>
                <a:latin typeface="NikoshBAN" panose="02000000000000000000" pitchFamily="2" charset="0"/>
                <a:cs typeface="NikoshBAN" panose="02000000000000000000" pitchFamily="2" charset="0"/>
              </a:rPr>
              <a:t> এবং পেশায় ছিলেন একজন </a:t>
            </a:r>
            <a:r>
              <a:rPr lang="as-IN" sz="2800" b="0" i="0" u="none" strike="noStrike" dirty="0">
                <a:effectLst/>
                <a:latin typeface="NikoshBAN" panose="02000000000000000000" pitchFamily="2" charset="0"/>
                <a:cs typeface="NikoshBAN" panose="02000000000000000000" pitchFamily="2" charset="0"/>
                <a:hlinkClick r:id="rId5" tooltip="স্বর্ণকার (পাতার অস্তিত্ব নেই)">
                  <a:extLst>
                    <a:ext uri="{A12FA001-AC4F-418D-AE19-62706E023703}">
                      <ahyp:hlinkClr xmlns:ahyp="http://schemas.microsoft.com/office/drawing/2018/hyperlinkcolor" val="tx"/>
                    </a:ext>
                  </a:extLst>
                </a:hlinkClick>
              </a:rPr>
              <a:t>স্বর্ণকার</a:t>
            </a:r>
            <a:r>
              <a:rPr lang="as-IN" sz="2800" b="0" i="0" dirty="0">
                <a:effectLst/>
                <a:latin typeface="NikoshBAN" panose="02000000000000000000" pitchFamily="2" charset="0"/>
                <a:cs typeface="NikoshBAN" panose="02000000000000000000" pitchFamily="2" charset="0"/>
              </a:rPr>
              <a:t>। </a:t>
            </a:r>
            <a:r>
              <a:rPr lang="as-IN" sz="2800" b="0" i="0" dirty="0">
                <a:solidFill>
                  <a:srgbClr val="202122"/>
                </a:solidFill>
                <a:effectLst/>
                <a:latin typeface="NikoshBAN" panose="02000000000000000000" pitchFamily="2" charset="0"/>
                <a:cs typeface="NikoshBAN" panose="02000000000000000000" pitchFamily="2" charset="0"/>
              </a:rPr>
              <a:t>কথিত আছে, তার মনমুগ্ধকর 'তাজ' বা মুকুটের কারণেই এ এলাকা তাজহাট নামে অভিহিত হয়ে আসছে</a:t>
            </a:r>
            <a:r>
              <a:rPr lang="en-US" sz="2800" b="0" i="0" dirty="0">
                <a:solidFill>
                  <a:srgbClr val="202122"/>
                </a:solidFill>
                <a:effectLst/>
                <a:latin typeface="NikoshBAN" panose="02000000000000000000" pitchFamily="2" charset="0"/>
                <a:cs typeface="NikoshBAN" panose="02000000000000000000" pitchFamily="2" charset="0"/>
              </a:rPr>
              <a:t> । </a:t>
            </a:r>
            <a:r>
              <a:rPr lang="en-US" sz="2800" b="0" i="0" dirty="0" err="1">
                <a:solidFill>
                  <a:srgbClr val="202122"/>
                </a:solidFill>
                <a:effectLst/>
                <a:latin typeface="NikoshBAN" panose="02000000000000000000" pitchFamily="2" charset="0"/>
                <a:cs typeface="NikoshBAN" panose="02000000000000000000" pitchFamily="2" charset="0"/>
              </a:rPr>
              <a:t>এটি</a:t>
            </a:r>
            <a:r>
              <a:rPr lang="en-US" sz="2800" b="0" i="0" dirty="0">
                <a:solidFill>
                  <a:srgbClr val="202122"/>
                </a:solidFill>
                <a:effectLst/>
                <a:latin typeface="NikoshBAN" panose="02000000000000000000" pitchFamily="2" charset="0"/>
                <a:cs typeface="NikoshBAN" panose="02000000000000000000" pitchFamily="2" charset="0"/>
              </a:rPr>
              <a:t> </a:t>
            </a:r>
            <a:r>
              <a:rPr lang="en-US" sz="2800" b="0" i="0" dirty="0" err="1">
                <a:solidFill>
                  <a:srgbClr val="202122"/>
                </a:solidFill>
                <a:effectLst/>
                <a:latin typeface="NikoshBAN" panose="02000000000000000000" pitchFamily="2" charset="0"/>
                <a:cs typeface="NikoshBAN" panose="02000000000000000000" pitchFamily="2" charset="0"/>
              </a:rPr>
              <a:t>এখন</a:t>
            </a:r>
            <a:r>
              <a:rPr lang="en-US" sz="2800" b="0" i="0" dirty="0">
                <a:solidFill>
                  <a:srgbClr val="202122"/>
                </a:solidFill>
                <a:effectLst/>
                <a:latin typeface="NikoshBAN" panose="02000000000000000000" pitchFamily="2" charset="0"/>
                <a:cs typeface="NikoshBAN" panose="02000000000000000000" pitchFamily="2" charset="0"/>
              </a:rPr>
              <a:t> </a:t>
            </a:r>
            <a:r>
              <a:rPr lang="en-US" sz="2800" b="0" i="0" dirty="0" err="1">
                <a:solidFill>
                  <a:srgbClr val="202122"/>
                </a:solidFill>
                <a:effectLst/>
                <a:latin typeface="NikoshBAN" panose="02000000000000000000" pitchFamily="2" charset="0"/>
                <a:cs typeface="NikoshBAN" panose="02000000000000000000" pitchFamily="2" charset="0"/>
              </a:rPr>
              <a:t>জাদুঘর</a:t>
            </a:r>
            <a:r>
              <a:rPr lang="en-US" sz="2800" b="0" i="0" dirty="0">
                <a:solidFill>
                  <a:srgbClr val="202122"/>
                </a:solidFill>
                <a:effectLst/>
                <a:latin typeface="NikoshBAN" panose="02000000000000000000" pitchFamily="2" charset="0"/>
                <a:cs typeface="NikoshBAN" panose="02000000000000000000" pitchFamily="2" charset="0"/>
              </a:rPr>
              <a:t> </a:t>
            </a:r>
            <a:r>
              <a:rPr lang="en-US" sz="2800" b="0" i="0" dirty="0" err="1">
                <a:solidFill>
                  <a:srgbClr val="202122"/>
                </a:solidFill>
                <a:effectLst/>
                <a:latin typeface="NikoshBAN" panose="02000000000000000000" pitchFamily="2" charset="0"/>
                <a:cs typeface="NikoshBAN" panose="02000000000000000000" pitchFamily="2" charset="0"/>
              </a:rPr>
              <a:t>হিসেবে</a:t>
            </a:r>
            <a:r>
              <a:rPr lang="en-US" sz="2800" b="0" i="0" dirty="0">
                <a:solidFill>
                  <a:srgbClr val="202122"/>
                </a:solidFill>
                <a:effectLst/>
                <a:latin typeface="NikoshBAN" panose="02000000000000000000" pitchFamily="2" charset="0"/>
                <a:cs typeface="NikoshBAN" panose="02000000000000000000" pitchFamily="2" charset="0"/>
              </a:rPr>
              <a:t> </a:t>
            </a:r>
            <a:r>
              <a:rPr lang="en-US" sz="2800" b="0" i="0" dirty="0" err="1">
                <a:solidFill>
                  <a:srgbClr val="202122"/>
                </a:solidFill>
                <a:effectLst/>
                <a:latin typeface="NikoshBAN" panose="02000000000000000000" pitchFamily="2" charset="0"/>
                <a:cs typeface="NikoshBAN" panose="02000000000000000000" pitchFamily="2" charset="0"/>
              </a:rPr>
              <a:t>ব্যবহার</a:t>
            </a:r>
            <a:r>
              <a:rPr lang="en-US" sz="2800" b="0" i="0" dirty="0">
                <a:solidFill>
                  <a:srgbClr val="202122"/>
                </a:solidFill>
                <a:effectLst/>
                <a:latin typeface="NikoshBAN" panose="02000000000000000000" pitchFamily="2" charset="0"/>
                <a:cs typeface="NikoshBAN" panose="02000000000000000000" pitchFamily="2" charset="0"/>
              </a:rPr>
              <a:t> </a:t>
            </a:r>
            <a:r>
              <a:rPr lang="en-US" sz="2800" b="0" i="0" dirty="0" err="1">
                <a:solidFill>
                  <a:srgbClr val="202122"/>
                </a:solidFill>
                <a:effectLst/>
                <a:latin typeface="NikoshBAN" panose="02000000000000000000" pitchFamily="2" charset="0"/>
                <a:cs typeface="NikoshBAN" panose="02000000000000000000" pitchFamily="2" charset="0"/>
              </a:rPr>
              <a:t>হচ্ছে</a:t>
            </a:r>
            <a:r>
              <a:rPr lang="en-US" sz="2800" b="0" i="0" dirty="0">
                <a:solidFill>
                  <a:srgbClr val="202122"/>
                </a:solidFill>
                <a:effectLst/>
                <a:latin typeface="NikoshBAN" panose="02000000000000000000" pitchFamily="2" charset="0"/>
                <a:cs typeface="NikoshBAN" panose="02000000000000000000" pitchFamily="2" charset="0"/>
              </a:rPr>
              <a:t> ।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0331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2000"/>
                                        <p:tgtEl>
                                          <p:spTgt spid="6"/>
                                        </p:tgtEl>
                                      </p:cBhvr>
                                    </p:animEffect>
                                  </p:childTnLst>
                                </p:cTn>
                              </p:par>
                            </p:childTnLst>
                          </p:cTn>
                        </p:par>
                        <p:par>
                          <p:cTn id="11" fill="hold">
                            <p:stCondLst>
                              <p:cond delay="2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B37E7C"/>
            </a:gs>
            <a:gs pos="35000">
              <a:schemeClr val="accent1">
                <a:lumMod val="45000"/>
                <a:lumOff val="55000"/>
              </a:schemeClr>
            </a:gs>
            <a:gs pos="68000">
              <a:srgbClr val="50770F"/>
            </a:gs>
            <a:gs pos="100000">
              <a:srgbClr val="8A939D"/>
            </a:gs>
          </a:gsLst>
          <a:lin ang="5400000" scaled="1"/>
        </a:gradFill>
        <a:effectLst/>
      </p:bgPr>
    </p:bg>
    <p:spTree>
      <p:nvGrpSpPr>
        <p:cNvPr id="1" name=""/>
        <p:cNvGrpSpPr/>
        <p:nvPr/>
      </p:nvGrpSpPr>
      <p:grpSpPr>
        <a:xfrm>
          <a:off x="0" y="0"/>
          <a:ext cx="0" cy="0"/>
          <a:chOff x="0" y="0"/>
          <a:chExt cx="0" cy="0"/>
        </a:xfrm>
      </p:grpSpPr>
      <p:pic>
        <p:nvPicPr>
          <p:cNvPr id="2" name="Picture 2" descr="http://cms.somewhereinblog.net/images/thumbs/joteyjoy_1362934558_2-08022013124507amNatore_Rajbari_copy.jpg">
            <a:extLst>
              <a:ext uri="{FF2B5EF4-FFF2-40B4-BE49-F238E27FC236}">
                <a16:creationId xmlns:a16="http://schemas.microsoft.com/office/drawing/2014/main" id="{CFD52BDA-796C-40CF-A186-9080228733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5235" y="4165785"/>
            <a:ext cx="3672965" cy="20064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2" descr="http://upload.wikimedia.org/wikipedia/commons/f/f9/%E0%A6%89%E0%A6%A4%E0%A7%8D%E0%A6%A4%E0%A6%B0%E0%A6%BE_%E0%A6%97%E0%A6%A8%E0%A6%AC%E0%A6%AD%E0%A6%A8_%E0%A7%A8.jpg">
            <a:extLst>
              <a:ext uri="{FF2B5EF4-FFF2-40B4-BE49-F238E27FC236}">
                <a16:creationId xmlns:a16="http://schemas.microsoft.com/office/drawing/2014/main" id="{E6CB9E3E-37CD-4C33-90C4-CA53A62F27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224116"/>
            <a:ext cx="3886200" cy="27165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67EAF91-5E0E-434C-816F-10BF83383555}"/>
              </a:ext>
            </a:extLst>
          </p:cNvPr>
          <p:cNvSpPr txBox="1"/>
          <p:nvPr/>
        </p:nvSpPr>
        <p:spPr>
          <a:xfrm>
            <a:off x="543847" y="1300988"/>
            <a:ext cx="3809078" cy="400110"/>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bn-BD" sz="2000" b="1" i="0" u="none" strike="noStrike" kern="0" cap="none" spc="0" normalizeH="0" baseline="0" noProof="0" dirty="0">
                <a:ln w="11430"/>
                <a:solidFill>
                  <a:prstClr val="black"/>
                </a:solidFill>
                <a:effectLst>
                  <a:outerShdw blurRad="50800" dist="39000" dir="5460000" algn="tl">
                    <a:srgbClr val="000000">
                      <a:alpha val="38000"/>
                    </a:srgbClr>
                  </a:outerShdw>
                </a:effectLst>
                <a:uLnTx/>
                <a:uFillTx/>
                <a:latin typeface="NikoshBAN" pitchFamily="2" charset="0"/>
                <a:cs typeface="NikoshBAN" pitchFamily="2" charset="0"/>
              </a:rPr>
              <a:t>  </a:t>
            </a:r>
            <a:r>
              <a:rPr kumimoji="0" lang="bn-BD"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নাটোরের দিঘাপাতিয়ার জমিদারের প্রাসাদ</a:t>
            </a:r>
          </a:p>
        </p:txBody>
      </p:sp>
      <p:pic>
        <p:nvPicPr>
          <p:cNvPr id="6" name="Picture 5">
            <a:extLst>
              <a:ext uri="{FF2B5EF4-FFF2-40B4-BE49-F238E27FC236}">
                <a16:creationId xmlns:a16="http://schemas.microsoft.com/office/drawing/2014/main" id="{CB490737-53BC-4E53-95F8-0D24996CF53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8116"/>
          <a:stretch/>
        </p:blipFill>
        <p:spPr>
          <a:xfrm>
            <a:off x="4785235" y="1300988"/>
            <a:ext cx="3672964" cy="2639638"/>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DBE2839B-7F6C-4382-B9A0-248C7732730E}"/>
              </a:ext>
            </a:extLst>
          </p:cNvPr>
          <p:cNvSpPr txBox="1"/>
          <p:nvPr/>
        </p:nvSpPr>
        <p:spPr>
          <a:xfrm>
            <a:off x="4611940" y="1300988"/>
            <a:ext cx="3704306" cy="584775"/>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BD" sz="32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উত্তরা গণভবন নামে পরিচিত</a:t>
            </a:r>
          </a:p>
        </p:txBody>
      </p:sp>
      <p:sp>
        <p:nvSpPr>
          <p:cNvPr id="8" name="TextBox 7">
            <a:extLst>
              <a:ext uri="{FF2B5EF4-FFF2-40B4-BE49-F238E27FC236}">
                <a16:creationId xmlns:a16="http://schemas.microsoft.com/office/drawing/2014/main" id="{2B505669-1DD5-4DA9-BF19-5ADD40109D71}"/>
              </a:ext>
            </a:extLst>
          </p:cNvPr>
          <p:cNvSpPr txBox="1"/>
          <p:nvPr/>
        </p:nvSpPr>
        <p:spPr>
          <a:xfrm>
            <a:off x="505750" y="4057233"/>
            <a:ext cx="4078540" cy="2062103"/>
          </a:xfrm>
          <a:prstGeom prst="rect">
            <a:avLst/>
          </a:prstGeom>
          <a:noFill/>
        </p:spPr>
        <p:txBody>
          <a:bodyPr wrap="square">
            <a:spAutoFit/>
          </a:bodyPr>
          <a:lstStyle/>
          <a:p>
            <a:pPr algn="just"/>
            <a:r>
              <a:rPr lang="as-IN" sz="2400" b="0" i="0" dirty="0">
                <a:solidFill>
                  <a:srgbClr val="202122"/>
                </a:solidFill>
                <a:effectLst/>
                <a:latin typeface="NikoshBAN" panose="02000000000000000000" pitchFamily="2" charset="0"/>
                <a:cs typeface="NikoshBAN" panose="02000000000000000000" pitchFamily="2" charset="0"/>
              </a:rPr>
              <a:t>১৭০৬-১৭১০ সালে নাটোর রাজবাড়ি নির্মিত হয়েছিল।</a:t>
            </a:r>
            <a:r>
              <a:rPr lang="en-US" sz="2400" b="0" i="0" dirty="0">
                <a:solidFill>
                  <a:srgbClr val="202122"/>
                </a:solidFill>
                <a:effectLst/>
                <a:latin typeface="NikoshBAN" panose="02000000000000000000" pitchFamily="2" charset="0"/>
                <a:cs typeface="NikoshBAN" panose="02000000000000000000" pitchFamily="2" charset="0"/>
              </a:rPr>
              <a:t> </a:t>
            </a:r>
            <a:r>
              <a:rPr lang="as-IN" sz="2000" b="0" i="0" dirty="0">
                <a:solidFill>
                  <a:srgbClr val="202122"/>
                </a:solidFill>
                <a:effectLst/>
                <a:latin typeface="NikoshBAN" panose="02000000000000000000" pitchFamily="2" charset="0"/>
                <a:cs typeface="NikoshBAN" panose="02000000000000000000" pitchFamily="2" charset="0"/>
              </a:rPr>
              <a:t>রাজবাড়ির মোট আয়তন ১২০ একর। ছোট-বড় ৮টি ভবন আছে। ২টি গভীর পুকুর ও ৫টি ছোট পুকুর আছে। রাজবাড়ি বেষ্টন করে আছে দুই স্তরের বেড়চৌকি। পুরো এলাকা ২টি অংশে বিভক্ত – ছোট তরফ ও বড় তরফ</a:t>
            </a:r>
            <a:r>
              <a:rPr lang="en-US" sz="2000" b="0" i="0" dirty="0">
                <a:solidFill>
                  <a:srgbClr val="202122"/>
                </a:solidFill>
                <a:effectLst/>
                <a:latin typeface="NikoshBAN" panose="02000000000000000000" pitchFamily="2" charset="0"/>
                <a:cs typeface="NikoshBAN" panose="02000000000000000000" pitchFamily="2" charset="0"/>
              </a:rPr>
              <a:t> ।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1133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anim calcmode="lin" valueType="num">
                                      <p:cBhvr>
                                        <p:cTn id="10" dur="2000" fill="hold"/>
                                        <p:tgtEl>
                                          <p:spTgt spid="4"/>
                                        </p:tgtEl>
                                        <p:attrNameLst>
                                          <p:attrName>ppt_x</p:attrName>
                                        </p:attrNameLst>
                                      </p:cBhvr>
                                      <p:tavLst>
                                        <p:tav tm="0">
                                          <p:val>
                                            <p:fltVal val="0.5"/>
                                          </p:val>
                                        </p:tav>
                                        <p:tav tm="100000">
                                          <p:val>
                                            <p:strVal val="#ppt_x"/>
                                          </p:val>
                                        </p:tav>
                                      </p:tavLst>
                                    </p:anim>
                                    <p:anim calcmode="lin" valueType="num">
                                      <p:cBhvr>
                                        <p:cTn id="11" dur="2000" fill="hold"/>
                                        <p:tgtEl>
                                          <p:spTgt spid="4"/>
                                        </p:tgtEl>
                                        <p:attrNameLst>
                                          <p:attrName>ppt_y</p:attrName>
                                        </p:attrNameLst>
                                      </p:cBhvr>
                                      <p:tavLst>
                                        <p:tav tm="0">
                                          <p:val>
                                            <p:fltVal val="0.5"/>
                                          </p:val>
                                        </p:tav>
                                        <p:tav tm="100000">
                                          <p:val>
                                            <p:strVal val="#ppt_y"/>
                                          </p:val>
                                        </p:tav>
                                      </p:tavLst>
                                    </p:anim>
                                  </p:childTnLst>
                                </p:cTn>
                              </p:par>
                              <p:par>
                                <p:cTn id="12" presetID="21"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8)">
                                      <p:cBhvr>
                                        <p:cTn id="14" dur="2000"/>
                                        <p:tgtEl>
                                          <p:spTgt spid="6"/>
                                        </p:tgtEl>
                                      </p:cBhvr>
                                    </p:animEffect>
                                  </p:childTnLst>
                                </p:cTn>
                              </p:par>
                              <p:par>
                                <p:cTn id="15" presetID="6" presetClass="entr" presetSubtype="32"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out)">
                                      <p:cBhvr>
                                        <p:cTn id="17" dur="2000"/>
                                        <p:tgtEl>
                                          <p:spTgt spid="2"/>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2000" fill="hold"/>
                                        <p:tgtEl>
                                          <p:spTgt spid="5"/>
                                        </p:tgtEl>
                                        <p:attrNameLst>
                                          <p:attrName>ppt_w</p:attrName>
                                        </p:attrNameLst>
                                      </p:cBhvr>
                                      <p:tavLst>
                                        <p:tav tm="0">
                                          <p:val>
                                            <p:fltVal val="0"/>
                                          </p:val>
                                        </p:tav>
                                        <p:tav tm="100000">
                                          <p:val>
                                            <p:strVal val="#ppt_w"/>
                                          </p:val>
                                        </p:tav>
                                      </p:tavLst>
                                    </p:anim>
                                    <p:anim calcmode="lin" valueType="num">
                                      <p:cBhvr>
                                        <p:cTn id="22" dur="2000" fill="hold"/>
                                        <p:tgtEl>
                                          <p:spTgt spid="5"/>
                                        </p:tgtEl>
                                        <p:attrNameLst>
                                          <p:attrName>ppt_h</p:attrName>
                                        </p:attrNameLst>
                                      </p:cBhvr>
                                      <p:tavLst>
                                        <p:tav tm="0">
                                          <p:val>
                                            <p:fltVal val="0"/>
                                          </p:val>
                                        </p:tav>
                                        <p:tav tm="100000">
                                          <p:val>
                                            <p:strVal val="#ppt_h"/>
                                          </p:val>
                                        </p:tav>
                                      </p:tavLst>
                                    </p:anim>
                                    <p:animEffect transition="in" filter="fade">
                                      <p:cBhvr>
                                        <p:cTn id="23" dur="2000"/>
                                        <p:tgtEl>
                                          <p:spTgt spid="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2000" fill="hold"/>
                                        <p:tgtEl>
                                          <p:spTgt spid="3"/>
                                        </p:tgtEl>
                                        <p:attrNameLst>
                                          <p:attrName>ppt_w</p:attrName>
                                        </p:attrNameLst>
                                      </p:cBhvr>
                                      <p:tavLst>
                                        <p:tav tm="0">
                                          <p:val>
                                            <p:fltVal val="0"/>
                                          </p:val>
                                        </p:tav>
                                        <p:tav tm="100000">
                                          <p:val>
                                            <p:strVal val="#ppt_w"/>
                                          </p:val>
                                        </p:tav>
                                      </p:tavLst>
                                    </p:anim>
                                    <p:anim calcmode="lin" valueType="num">
                                      <p:cBhvr>
                                        <p:cTn id="27" dur="2000" fill="hold"/>
                                        <p:tgtEl>
                                          <p:spTgt spid="3"/>
                                        </p:tgtEl>
                                        <p:attrNameLst>
                                          <p:attrName>ppt_h</p:attrName>
                                        </p:attrNameLst>
                                      </p:cBhvr>
                                      <p:tavLst>
                                        <p:tav tm="0">
                                          <p:val>
                                            <p:fltVal val="0"/>
                                          </p:val>
                                        </p:tav>
                                        <p:tav tm="100000">
                                          <p:val>
                                            <p:strVal val="#ppt_h"/>
                                          </p:val>
                                        </p:tav>
                                      </p:tavLst>
                                    </p:anim>
                                    <p:animEffect transition="in" filter="fade">
                                      <p:cBhvr>
                                        <p:cTn id="28" dur="2000"/>
                                        <p:tgtEl>
                                          <p:spTgt spid="3"/>
                                        </p:tgtEl>
                                      </p:cBhvr>
                                    </p:animEffect>
                                  </p:childTnLst>
                                </p:cTn>
                              </p:par>
                            </p:childTnLst>
                          </p:cTn>
                        </p:par>
                        <p:par>
                          <p:cTn id="29" fill="hold">
                            <p:stCondLst>
                              <p:cond delay="4000"/>
                            </p:stCondLst>
                            <p:childTnLst>
                              <p:par>
                                <p:cTn id="30" presetID="6" presetClass="entr" presetSubtype="16"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7D9DC4"/>
            </a:gs>
            <a:gs pos="35000">
              <a:schemeClr val="accent1">
                <a:lumMod val="45000"/>
                <a:lumOff val="55000"/>
              </a:schemeClr>
            </a:gs>
            <a:gs pos="68000">
              <a:schemeClr val="accent4"/>
            </a:gs>
            <a:gs pos="100000">
              <a:srgbClr val="CC9F47"/>
            </a:gs>
          </a:gsLst>
          <a:lin ang="5400000" scaled="1"/>
        </a:gradFill>
        <a:effectLst/>
      </p:bgPr>
    </p:bg>
    <p:spTree>
      <p:nvGrpSpPr>
        <p:cNvPr id="1" name=""/>
        <p:cNvGrpSpPr/>
        <p:nvPr/>
      </p:nvGrpSpPr>
      <p:grpSpPr>
        <a:xfrm>
          <a:off x="0" y="0"/>
          <a:ext cx="0" cy="0"/>
          <a:chOff x="0" y="0"/>
          <a:chExt cx="0" cy="0"/>
        </a:xfrm>
      </p:grpSpPr>
      <p:pic>
        <p:nvPicPr>
          <p:cNvPr id="2" name="Picture 2" descr="https://lh4.googleusercontent.com/-tM0BfpDvXig/UTXeCXuxhgI/AAAAAAAAAjc/_erWVxXpm7w/w506-h292/Kuthi-bari20130305040312.jpg">
            <a:extLst>
              <a:ext uri="{FF2B5EF4-FFF2-40B4-BE49-F238E27FC236}">
                <a16:creationId xmlns:a16="http://schemas.microsoft.com/office/drawing/2014/main" id="{908B08EA-D7C3-425D-8C30-5840DCA59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7772400" cy="4191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62B0EEE-6589-4FC2-8022-E73EAE89F935}"/>
              </a:ext>
            </a:extLst>
          </p:cNvPr>
          <p:cNvSpPr txBox="1"/>
          <p:nvPr/>
        </p:nvSpPr>
        <p:spPr>
          <a:xfrm>
            <a:off x="685800" y="5486400"/>
            <a:ext cx="7772400" cy="646331"/>
          </a:xfrm>
          <a:prstGeom prst="rect">
            <a:avLst/>
          </a:prstGeom>
          <a:no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BD" sz="3600" b="0" i="0" u="none" strike="noStrike" kern="0" cap="all" spc="0" normalizeH="0" baseline="0" noProof="0"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uLnTx/>
                <a:uFillTx/>
                <a:latin typeface="NikoshBAN" panose="02000000000000000000" pitchFamily="2" charset="0"/>
                <a:cs typeface="NikoshBAN" panose="02000000000000000000" pitchFamily="2" charset="0"/>
              </a:rPr>
              <a:t>কুষ্টিয়ার শিলাইদহে রবীন্দ্রনাথের কুটিবাড়ি</a:t>
            </a:r>
            <a:endParaRPr kumimoji="0" lang="en-US" sz="3600" b="0" i="0" u="none" strike="noStrike" kern="0" cap="all" spc="0" normalizeH="0" baseline="0" noProof="0"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uLnTx/>
              <a:uFillTx/>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5769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000" fill="hold"/>
                                        <p:tgtEl>
                                          <p:spTgt spid="3"/>
                                        </p:tgtEl>
                                        <p:attrNameLst>
                                          <p:attrName>ppt_w</p:attrName>
                                        </p:attrNameLst>
                                      </p:cBhvr>
                                      <p:tavLst>
                                        <p:tav tm="0">
                                          <p:val>
                                            <p:fltVal val="0"/>
                                          </p:val>
                                        </p:tav>
                                        <p:tav tm="100000">
                                          <p:val>
                                            <p:strVal val="#ppt_w"/>
                                          </p:val>
                                        </p:tav>
                                      </p:tavLst>
                                    </p:anim>
                                    <p:anim calcmode="lin" valueType="num">
                                      <p:cBhvr>
                                        <p:cTn id="12" dur="2000" fill="hold"/>
                                        <p:tgtEl>
                                          <p:spTgt spid="3"/>
                                        </p:tgtEl>
                                        <p:attrNameLst>
                                          <p:attrName>ppt_h</p:attrName>
                                        </p:attrNameLst>
                                      </p:cBhvr>
                                      <p:tavLst>
                                        <p:tav tm="0">
                                          <p:val>
                                            <p:fltVal val="0"/>
                                          </p:val>
                                        </p:tav>
                                        <p:tav tm="100000">
                                          <p:val>
                                            <p:strVal val="#ppt_h"/>
                                          </p:val>
                                        </p:tav>
                                      </p:tavLst>
                                    </p:anim>
                                    <p:animEffect transition="in" filter="fade">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D0E3F4"/>
            </a:gs>
            <a:gs pos="35000">
              <a:schemeClr val="accent1">
                <a:lumMod val="45000"/>
                <a:lumOff val="55000"/>
              </a:schemeClr>
            </a:gs>
            <a:gs pos="68000">
              <a:srgbClr val="7D9DC4"/>
            </a:gs>
            <a:gs pos="100000">
              <a:srgbClr val="7D904F"/>
            </a:gs>
          </a:gsLst>
          <a:lin ang="5400000" scaled="1"/>
        </a:gradFill>
        <a:effectLst/>
      </p:bgPr>
    </p:bg>
    <p:spTree>
      <p:nvGrpSpPr>
        <p:cNvPr id="1" name=""/>
        <p:cNvGrpSpPr/>
        <p:nvPr/>
      </p:nvGrpSpPr>
      <p:grpSpPr>
        <a:xfrm>
          <a:off x="0" y="0"/>
          <a:ext cx="0" cy="0"/>
          <a:chOff x="0" y="0"/>
          <a:chExt cx="0" cy="0"/>
        </a:xfrm>
      </p:grpSpPr>
      <p:pic>
        <p:nvPicPr>
          <p:cNvPr id="2" name="Picture 2" descr="http://boltechai.net/wp-content/uploads/2014/09/SAM_0974-Copy.jpg">
            <a:extLst>
              <a:ext uri="{FF2B5EF4-FFF2-40B4-BE49-F238E27FC236}">
                <a16:creationId xmlns:a16="http://schemas.microsoft.com/office/drawing/2014/main" id="{10BF9FA5-E927-4679-AFDB-3A2DC08006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338" t="5503" r="11292"/>
          <a:stretch/>
        </p:blipFill>
        <p:spPr bwMode="auto">
          <a:xfrm>
            <a:off x="609599" y="1295401"/>
            <a:ext cx="7924801" cy="40385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B22A0F3-FF53-43A7-810E-A1FD0C817BFC}"/>
              </a:ext>
            </a:extLst>
          </p:cNvPr>
          <p:cNvSpPr txBox="1"/>
          <p:nvPr/>
        </p:nvSpPr>
        <p:spPr>
          <a:xfrm>
            <a:off x="609598" y="5525869"/>
            <a:ext cx="7924801" cy="64633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BD" sz="3600" b="0" i="0" u="none" strike="noStrike" kern="1200" cap="all" spc="0" normalizeH="0" baseline="0" noProof="0"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uLnTx/>
                <a:uFillTx/>
                <a:latin typeface="NikoshBAN" panose="02000000000000000000" pitchFamily="2" charset="0"/>
                <a:ea typeface="+mn-ea"/>
                <a:cs typeface="NikoshBAN" panose="02000000000000000000" pitchFamily="2" charset="0"/>
              </a:rPr>
              <a:t>ঐতিহ্যবাহী বাগেরহাটের ষাট গম্বুজ মসজিদ</a:t>
            </a:r>
            <a:endParaRPr kumimoji="0" lang="en-US" sz="3600" b="0" i="0" u="none" strike="noStrike" kern="1200" cap="all" spc="0" normalizeH="0" baseline="0" noProof="0"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uLnTx/>
              <a:uFillTx/>
              <a:latin typeface="NikoshBAN" panose="02000000000000000000" pitchFamily="2" charset="0"/>
              <a:ea typeface="+mn-ea"/>
              <a:cs typeface="NikoshBAN" panose="02000000000000000000" pitchFamily="2" charset="0"/>
            </a:endParaRPr>
          </a:p>
        </p:txBody>
      </p:sp>
    </p:spTree>
    <p:extLst>
      <p:ext uri="{BB962C8B-B14F-4D97-AF65-F5344CB8AC3E}">
        <p14:creationId xmlns:p14="http://schemas.microsoft.com/office/powerpoint/2010/main" val="401716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2000" fill="hold"/>
                                        <p:tgtEl>
                                          <p:spTgt spid="3"/>
                                        </p:tgtEl>
                                        <p:attrNameLst>
                                          <p:attrName>ppt_w</p:attrName>
                                        </p:attrNameLst>
                                      </p:cBhvr>
                                      <p:tavLst>
                                        <p:tav tm="0">
                                          <p:val>
                                            <p:fltVal val="0"/>
                                          </p:val>
                                        </p:tav>
                                        <p:tav tm="100000">
                                          <p:val>
                                            <p:strVal val="#ppt_w"/>
                                          </p:val>
                                        </p:tav>
                                      </p:tavLst>
                                    </p:anim>
                                    <p:anim calcmode="lin" valueType="num">
                                      <p:cBhvr>
                                        <p:cTn id="13" dur="2000" fill="hold"/>
                                        <p:tgtEl>
                                          <p:spTgt spid="3"/>
                                        </p:tgtEl>
                                        <p:attrNameLst>
                                          <p:attrName>ppt_h</p:attrName>
                                        </p:attrNameLst>
                                      </p:cBhvr>
                                      <p:tavLst>
                                        <p:tav tm="0">
                                          <p:val>
                                            <p:fltVal val="0"/>
                                          </p:val>
                                        </p:tav>
                                        <p:tav tm="100000">
                                          <p:val>
                                            <p:strVal val="#ppt_h"/>
                                          </p:val>
                                        </p:tav>
                                      </p:tavLst>
                                    </p:anim>
                                    <p:animEffect transition="in" filter="fade">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D7EE5C-E7B6-4780-9170-3ADAA3A98964}"/>
              </a:ext>
            </a:extLst>
          </p:cNvPr>
          <p:cNvSpPr txBox="1"/>
          <p:nvPr/>
        </p:nvSpPr>
        <p:spPr>
          <a:xfrm>
            <a:off x="5557684" y="963543"/>
            <a:ext cx="3124200" cy="830997"/>
          </a:xfrm>
          <a:prstGeom prst="rect">
            <a:avLst/>
          </a:prstGeom>
          <a:noFill/>
        </p:spPr>
        <p:txBody>
          <a:bodyPr wrap="square" rtlCol="0">
            <a:spAutoFit/>
          </a:bodyPr>
          <a:lstStyle/>
          <a:p>
            <a:r>
              <a:rPr lang="en-US" sz="4800" dirty="0" err="1">
                <a:ln w="0"/>
                <a:solidFill>
                  <a:srgbClr val="00B050"/>
                </a:solidFill>
                <a:effectLst>
                  <a:outerShdw blurRad="50800" dist="38100" dir="18900000" algn="bl" rotWithShape="0">
                    <a:prstClr val="black">
                      <a:alpha val="40000"/>
                    </a:prstClr>
                  </a:outerShdw>
                </a:effectLst>
                <a:latin typeface="NikoshBAN" panose="02000000000000000000" pitchFamily="2" charset="0"/>
                <a:cs typeface="NikoshBAN" panose="02000000000000000000" pitchFamily="2" charset="0"/>
              </a:rPr>
              <a:t>পূর্ব</a:t>
            </a:r>
            <a:r>
              <a:rPr lang="en-US" sz="4800" dirty="0">
                <a:ln w="0"/>
                <a:solidFill>
                  <a:srgbClr val="00B050"/>
                </a:solidFill>
                <a:effectLst>
                  <a:outerShdw blurRad="50800" dist="38100" dir="18900000" algn="bl" rotWithShape="0">
                    <a:prstClr val="black">
                      <a:alpha val="40000"/>
                    </a:prstClr>
                  </a:outerShdw>
                </a:effectLst>
                <a:latin typeface="NikoshBAN" panose="02000000000000000000" pitchFamily="2" charset="0"/>
                <a:cs typeface="NikoshBAN" panose="02000000000000000000" pitchFamily="2" charset="0"/>
              </a:rPr>
              <a:t> </a:t>
            </a:r>
            <a:r>
              <a:rPr lang="en-US" sz="4800" dirty="0" err="1">
                <a:ln w="0"/>
                <a:solidFill>
                  <a:srgbClr val="00B050"/>
                </a:solidFill>
                <a:effectLst>
                  <a:outerShdw blurRad="50800" dist="38100" dir="18900000" algn="bl" rotWithShape="0">
                    <a:prstClr val="black">
                      <a:alpha val="40000"/>
                    </a:prstClr>
                  </a:outerShdw>
                </a:effectLst>
                <a:latin typeface="NikoshBAN" panose="02000000000000000000" pitchFamily="2" charset="0"/>
                <a:cs typeface="NikoshBAN" panose="02000000000000000000" pitchFamily="2" charset="0"/>
              </a:rPr>
              <a:t>জ্ঞান</a:t>
            </a:r>
            <a:r>
              <a:rPr lang="en-US" sz="4800" dirty="0">
                <a:ln w="0"/>
                <a:solidFill>
                  <a:srgbClr val="00B050"/>
                </a:solidFill>
                <a:effectLst>
                  <a:outerShdw blurRad="50800" dist="38100" dir="18900000" algn="bl" rotWithShape="0">
                    <a:prstClr val="black">
                      <a:alpha val="40000"/>
                    </a:prstClr>
                  </a:outerShdw>
                </a:effectLst>
                <a:latin typeface="NikoshBAN" panose="02000000000000000000" pitchFamily="2" charset="0"/>
                <a:cs typeface="NikoshBAN" panose="02000000000000000000" pitchFamily="2" charset="0"/>
              </a:rPr>
              <a:t> </a:t>
            </a:r>
            <a:r>
              <a:rPr lang="en-US" sz="4800" dirty="0" err="1">
                <a:ln w="0"/>
                <a:solidFill>
                  <a:srgbClr val="00B050"/>
                </a:solidFill>
                <a:effectLst>
                  <a:outerShdw blurRad="50800" dist="38100" dir="18900000" algn="bl" rotWithShape="0">
                    <a:prstClr val="black">
                      <a:alpha val="40000"/>
                    </a:prstClr>
                  </a:outerShdw>
                </a:effectLst>
                <a:latin typeface="NikoshBAN" panose="02000000000000000000" pitchFamily="2" charset="0"/>
                <a:cs typeface="NikoshBAN" panose="02000000000000000000" pitchFamily="2" charset="0"/>
              </a:rPr>
              <a:t>যাচাই</a:t>
            </a:r>
            <a:r>
              <a:rPr lang="en-US" sz="4800" dirty="0">
                <a:ln w="0"/>
                <a:solidFill>
                  <a:srgbClr val="00B050"/>
                </a:solidFill>
                <a:effectLst>
                  <a:outerShdw blurRad="50800" dist="38100" dir="18900000" algn="bl" rotWithShape="0">
                    <a:prstClr val="black">
                      <a:alpha val="40000"/>
                    </a:prstClr>
                  </a:outerShdw>
                </a:effectLst>
                <a:latin typeface="NikoshBAN" panose="02000000000000000000" pitchFamily="2" charset="0"/>
                <a:cs typeface="NikoshBAN" panose="02000000000000000000" pitchFamily="2" charset="0"/>
              </a:rPr>
              <a:t> </a:t>
            </a:r>
          </a:p>
        </p:txBody>
      </p:sp>
      <p:sp>
        <p:nvSpPr>
          <p:cNvPr id="3" name="TextBox 2">
            <a:extLst>
              <a:ext uri="{FF2B5EF4-FFF2-40B4-BE49-F238E27FC236}">
                <a16:creationId xmlns:a16="http://schemas.microsoft.com/office/drawing/2014/main" id="{8DF5579F-E087-4059-A7C8-5DC1DF48EBE9}"/>
              </a:ext>
            </a:extLst>
          </p:cNvPr>
          <p:cNvSpPr txBox="1"/>
          <p:nvPr/>
        </p:nvSpPr>
        <p:spPr>
          <a:xfrm>
            <a:off x="1219200" y="76200"/>
            <a:ext cx="6553200" cy="707886"/>
          </a:xfrm>
          <a:prstGeom prst="rect">
            <a:avLst/>
          </a:prstGeom>
          <a:noFill/>
        </p:spPr>
        <p:txBody>
          <a:bodyPr wrap="square" rtlCol="0">
            <a:spAutoFit/>
          </a:bodyPr>
          <a:lstStyle/>
          <a:p>
            <a:r>
              <a:rPr lang="en-US" sz="4000" dirty="0" err="1">
                <a:ln w="0"/>
                <a:solidFill>
                  <a:schemeClr val="accent1"/>
                </a:solidFill>
                <a:effectLst>
                  <a:outerShdw blurRad="50800" dist="38100" algn="l" rotWithShape="0">
                    <a:prstClr val="black">
                      <a:alpha val="40000"/>
                    </a:prstClr>
                  </a:outerShdw>
                </a:effectLst>
                <a:latin typeface="NikoshBAN" panose="02000000000000000000" pitchFamily="2" charset="0"/>
                <a:cs typeface="NikoshBAN" panose="02000000000000000000" pitchFamily="2" charset="0"/>
              </a:rPr>
              <a:t>সেরুয়া</a:t>
            </a:r>
            <a:r>
              <a:rPr lang="en-US" sz="4000" dirty="0">
                <a:ln w="0"/>
                <a:solidFill>
                  <a:schemeClr val="accent1"/>
                </a:solidFill>
                <a:effectLst>
                  <a:outerShdw blurRad="50800" dist="38100" algn="l" rotWithShape="0">
                    <a:prstClr val="black">
                      <a:alpha val="40000"/>
                    </a:prstClr>
                  </a:outerShdw>
                </a:effectLst>
                <a:latin typeface="NikoshBAN" panose="02000000000000000000" pitchFamily="2" charset="0"/>
                <a:cs typeface="NikoshBAN" panose="02000000000000000000" pitchFamily="2" charset="0"/>
              </a:rPr>
              <a:t> </a:t>
            </a:r>
            <a:r>
              <a:rPr lang="en-US" sz="4000" dirty="0" err="1">
                <a:ln w="0"/>
                <a:solidFill>
                  <a:schemeClr val="accent1"/>
                </a:solidFill>
                <a:effectLst>
                  <a:outerShdw blurRad="50800" dist="38100" algn="l" rotWithShape="0">
                    <a:prstClr val="black">
                      <a:alpha val="40000"/>
                    </a:prstClr>
                  </a:outerShdw>
                </a:effectLst>
                <a:latin typeface="NikoshBAN" panose="02000000000000000000" pitchFamily="2" charset="0"/>
                <a:cs typeface="NikoshBAN" panose="02000000000000000000" pitchFamily="2" charset="0"/>
              </a:rPr>
              <a:t>আদর্শ</a:t>
            </a:r>
            <a:r>
              <a:rPr lang="en-US" sz="4000" dirty="0">
                <a:ln w="0"/>
                <a:solidFill>
                  <a:schemeClr val="accent1"/>
                </a:solidFill>
                <a:effectLst>
                  <a:outerShdw blurRad="50800" dist="38100" algn="l" rotWithShape="0">
                    <a:prstClr val="black">
                      <a:alpha val="40000"/>
                    </a:prstClr>
                  </a:outerShdw>
                </a:effectLst>
                <a:latin typeface="NikoshBAN" panose="02000000000000000000" pitchFamily="2" charset="0"/>
                <a:cs typeface="NikoshBAN" panose="02000000000000000000" pitchFamily="2" charset="0"/>
              </a:rPr>
              <a:t> </a:t>
            </a:r>
            <a:r>
              <a:rPr lang="en-US" sz="4000" dirty="0" err="1">
                <a:ln w="0"/>
                <a:solidFill>
                  <a:schemeClr val="accent1"/>
                </a:solidFill>
                <a:effectLst>
                  <a:outerShdw blurRad="50800" dist="38100" algn="l" rotWithShape="0">
                    <a:prstClr val="black">
                      <a:alpha val="40000"/>
                    </a:prstClr>
                  </a:outerShdw>
                </a:effectLst>
                <a:latin typeface="NikoshBAN" panose="02000000000000000000" pitchFamily="2" charset="0"/>
                <a:cs typeface="NikoshBAN" panose="02000000000000000000" pitchFamily="2" charset="0"/>
              </a:rPr>
              <a:t>উচ্চ</a:t>
            </a:r>
            <a:r>
              <a:rPr lang="en-US" sz="4000" dirty="0">
                <a:ln w="0"/>
                <a:solidFill>
                  <a:schemeClr val="accent1"/>
                </a:solidFill>
                <a:effectLst>
                  <a:outerShdw blurRad="50800" dist="38100" algn="l" rotWithShape="0">
                    <a:prstClr val="black">
                      <a:alpha val="40000"/>
                    </a:prstClr>
                  </a:outerShdw>
                </a:effectLst>
                <a:latin typeface="NikoshBAN" panose="02000000000000000000" pitchFamily="2" charset="0"/>
                <a:cs typeface="NikoshBAN" panose="02000000000000000000" pitchFamily="2" charset="0"/>
              </a:rPr>
              <a:t> </a:t>
            </a:r>
            <a:r>
              <a:rPr lang="en-US" sz="4000" dirty="0" err="1">
                <a:ln w="0"/>
                <a:solidFill>
                  <a:schemeClr val="accent1"/>
                </a:solidFill>
                <a:effectLst>
                  <a:outerShdw blurRad="50800" dist="38100" algn="l" rotWithShape="0">
                    <a:prstClr val="black">
                      <a:alpha val="40000"/>
                    </a:prstClr>
                  </a:outerShdw>
                </a:effectLst>
                <a:latin typeface="NikoshBAN" panose="02000000000000000000" pitchFamily="2" charset="0"/>
                <a:cs typeface="NikoshBAN" panose="02000000000000000000" pitchFamily="2" charset="0"/>
              </a:rPr>
              <a:t>বিদ্যালয়</a:t>
            </a:r>
            <a:r>
              <a:rPr lang="en-US" sz="4000" dirty="0">
                <a:ln w="0"/>
                <a:solidFill>
                  <a:schemeClr val="accent1"/>
                </a:solidFill>
                <a:effectLst>
                  <a:outerShdw blurRad="50800" dist="38100" algn="l" rotWithShape="0">
                    <a:prstClr val="black">
                      <a:alpha val="40000"/>
                    </a:prstClr>
                  </a:outerShdw>
                </a:effectLst>
                <a:latin typeface="NikoshBAN" panose="02000000000000000000" pitchFamily="2" charset="0"/>
                <a:cs typeface="NikoshBAN" panose="02000000000000000000" pitchFamily="2" charset="0"/>
              </a:rPr>
              <a:t>, </a:t>
            </a:r>
            <a:r>
              <a:rPr lang="en-US" sz="3200" dirty="0" err="1">
                <a:ln w="0"/>
                <a:solidFill>
                  <a:schemeClr val="accent1"/>
                </a:solidFill>
                <a:effectLst>
                  <a:outerShdw blurRad="50800" dist="38100" algn="l" rotWithShape="0">
                    <a:prstClr val="black">
                      <a:alpha val="40000"/>
                    </a:prstClr>
                  </a:outerShdw>
                </a:effectLst>
                <a:latin typeface="NikoshBAN" panose="02000000000000000000" pitchFamily="2" charset="0"/>
                <a:cs typeface="NikoshBAN" panose="02000000000000000000" pitchFamily="2" charset="0"/>
              </a:rPr>
              <a:t>শেরপুর</a:t>
            </a:r>
            <a:r>
              <a:rPr lang="en-US" sz="3200" dirty="0">
                <a:ln w="0"/>
                <a:solidFill>
                  <a:schemeClr val="accent1"/>
                </a:solidFill>
                <a:effectLst>
                  <a:outerShdw blurRad="50800" dist="38100" algn="l" rotWithShape="0">
                    <a:prstClr val="black">
                      <a:alpha val="40000"/>
                    </a:prstClr>
                  </a:outerShdw>
                </a:effectLst>
                <a:latin typeface="NikoshBAN" panose="02000000000000000000" pitchFamily="2" charset="0"/>
                <a:cs typeface="NikoshBAN" panose="02000000000000000000" pitchFamily="2" charset="0"/>
              </a:rPr>
              <a:t>, </a:t>
            </a:r>
            <a:r>
              <a:rPr lang="en-US" sz="3200" dirty="0" err="1">
                <a:ln w="0"/>
                <a:solidFill>
                  <a:schemeClr val="accent1"/>
                </a:solidFill>
                <a:effectLst>
                  <a:outerShdw blurRad="50800" dist="38100" algn="l" rotWithShape="0">
                    <a:prstClr val="black">
                      <a:alpha val="40000"/>
                    </a:prstClr>
                  </a:outerShdw>
                </a:effectLst>
                <a:latin typeface="NikoshBAN" panose="02000000000000000000" pitchFamily="2" charset="0"/>
                <a:cs typeface="NikoshBAN" panose="02000000000000000000" pitchFamily="2" charset="0"/>
              </a:rPr>
              <a:t>বগুড়া</a:t>
            </a:r>
            <a:r>
              <a:rPr lang="en-US" sz="3200" dirty="0">
                <a:ln w="0"/>
                <a:solidFill>
                  <a:schemeClr val="accent1"/>
                </a:solidFill>
                <a:effectLst>
                  <a:outerShdw blurRad="50800" dist="38100" algn="l" rotWithShape="0">
                    <a:prstClr val="black">
                      <a:alpha val="40000"/>
                    </a:prstClr>
                  </a:outerShdw>
                </a:effectLst>
                <a:latin typeface="NikoshBAN" panose="02000000000000000000" pitchFamily="2" charset="0"/>
                <a:cs typeface="NikoshBAN" panose="02000000000000000000" pitchFamily="2" charset="0"/>
              </a:rPr>
              <a:t> </a:t>
            </a:r>
            <a:r>
              <a:rPr lang="en-US" sz="4000" dirty="0">
                <a:ln w="0"/>
                <a:solidFill>
                  <a:schemeClr val="accent1"/>
                </a:solidFill>
                <a:effectLst>
                  <a:outerShdw blurRad="50800" dist="38100" algn="l" rotWithShape="0">
                    <a:prstClr val="black">
                      <a:alpha val="40000"/>
                    </a:prstClr>
                  </a:outerShdw>
                </a:effectLst>
                <a:latin typeface="NikoshBAN" panose="02000000000000000000" pitchFamily="2" charset="0"/>
                <a:cs typeface="NikoshBAN" panose="02000000000000000000" pitchFamily="2" charset="0"/>
              </a:rPr>
              <a:t>। </a:t>
            </a:r>
          </a:p>
        </p:txBody>
      </p:sp>
      <p:sp>
        <p:nvSpPr>
          <p:cNvPr id="5" name="Rectangle 4">
            <a:extLst>
              <a:ext uri="{FF2B5EF4-FFF2-40B4-BE49-F238E27FC236}">
                <a16:creationId xmlns:a16="http://schemas.microsoft.com/office/drawing/2014/main" id="{F6ABC96F-3C09-48DC-BE01-0E044936F66E}"/>
              </a:ext>
            </a:extLst>
          </p:cNvPr>
          <p:cNvSpPr/>
          <p:nvPr/>
        </p:nvSpPr>
        <p:spPr>
          <a:xfrm>
            <a:off x="381000" y="1794540"/>
            <a:ext cx="8305800" cy="4524315"/>
          </a:xfrm>
          <a:prstGeom prst="rect">
            <a:avLst/>
          </a:prstGeom>
        </p:spPr>
        <p:txBody>
          <a:bodyPr wrap="square">
            <a:spAutoFit/>
          </a:bodyPr>
          <a:lstStyle/>
          <a:p>
            <a:pPr lvl="0"/>
            <a:r>
              <a:rPr lang="bn-BD" sz="3200" dirty="0">
                <a:ln w="0"/>
                <a:effectLst>
                  <a:outerShdw blurRad="38100" dist="19050" dir="2700000" algn="tl" rotWithShape="0">
                    <a:schemeClr val="dk1">
                      <a:alpha val="40000"/>
                    </a:schemeClr>
                  </a:outerShdw>
                </a:effectLst>
                <a:latin typeface="SutonnyOMJ" pitchFamily="2" charset="0"/>
                <a:cs typeface="SutonnyOMJ" pitchFamily="2" charset="0"/>
              </a:rPr>
              <a:t>প</a:t>
            </a:r>
            <a:r>
              <a:rPr lang="en-US" sz="3200" dirty="0" err="1">
                <a:ln w="0"/>
                <a:effectLst>
                  <a:outerShdw blurRad="38100" dist="19050" dir="2700000" algn="tl" rotWithShape="0">
                    <a:schemeClr val="dk1">
                      <a:alpha val="40000"/>
                    </a:schemeClr>
                  </a:outerShdw>
                </a:effectLst>
                <a:latin typeface="SutonnyOMJ" pitchFamily="2" charset="0"/>
                <a:cs typeface="SutonnyOMJ" pitchFamily="2" charset="0"/>
              </a:rPr>
              <a:t>্রত্ন</a:t>
            </a:r>
            <a:r>
              <a:rPr lang="en-US" sz="3200" dirty="0">
                <a:ln w="0"/>
                <a:effectLst>
                  <a:outerShdw blurRad="38100" dist="19050" dir="2700000" algn="tl" rotWithShape="0">
                    <a:schemeClr val="dk1">
                      <a:alpha val="40000"/>
                    </a:schemeClr>
                  </a:outerShdw>
                </a:effectLst>
                <a:latin typeface="SutonnyOMJ" pitchFamily="2" charset="0"/>
                <a:cs typeface="SutonnyOMJ" pitchFamily="2" charset="0"/>
              </a:rPr>
              <a:t> </a:t>
            </a:r>
            <a:r>
              <a:rPr lang="en-US" sz="3200" dirty="0" err="1">
                <a:ln w="0"/>
                <a:effectLst>
                  <a:outerShdw blurRad="38100" dist="19050" dir="2700000" algn="tl" rotWithShape="0">
                    <a:schemeClr val="dk1">
                      <a:alpha val="40000"/>
                    </a:schemeClr>
                  </a:outerShdw>
                </a:effectLst>
                <a:latin typeface="SutonnyOMJ" pitchFamily="2" charset="0"/>
                <a:cs typeface="SutonnyOMJ" pitchFamily="2" charset="0"/>
              </a:rPr>
              <a:t>শব্দের</a:t>
            </a:r>
            <a:r>
              <a:rPr lang="en-US" sz="3200" dirty="0">
                <a:ln w="0"/>
                <a:effectLst>
                  <a:outerShdw blurRad="38100" dist="19050" dir="2700000" algn="tl" rotWithShape="0">
                    <a:schemeClr val="dk1">
                      <a:alpha val="40000"/>
                    </a:schemeClr>
                  </a:outerShdw>
                </a:effectLst>
                <a:latin typeface="SutonnyOMJ" pitchFamily="2" charset="0"/>
                <a:cs typeface="SutonnyOMJ" pitchFamily="2" charset="0"/>
              </a:rPr>
              <a:t> </a:t>
            </a:r>
            <a:r>
              <a:rPr lang="en-US" sz="3200" dirty="0" err="1">
                <a:ln w="0"/>
                <a:effectLst>
                  <a:outerShdw blurRad="38100" dist="19050" dir="2700000" algn="tl" rotWithShape="0">
                    <a:schemeClr val="dk1">
                      <a:alpha val="40000"/>
                    </a:schemeClr>
                  </a:outerShdw>
                </a:effectLst>
                <a:latin typeface="SutonnyOMJ" pitchFamily="2" charset="0"/>
                <a:cs typeface="SutonnyOMJ" pitchFamily="2" charset="0"/>
              </a:rPr>
              <a:t>অর্থ</a:t>
            </a:r>
            <a:r>
              <a:rPr lang="en-US" sz="3200" dirty="0">
                <a:ln w="0"/>
                <a:effectLst>
                  <a:outerShdw blurRad="38100" dist="19050" dir="2700000" algn="tl" rotWithShape="0">
                    <a:schemeClr val="dk1">
                      <a:alpha val="40000"/>
                    </a:schemeClr>
                  </a:outerShdw>
                </a:effectLst>
                <a:latin typeface="SutonnyOMJ" pitchFamily="2" charset="0"/>
                <a:cs typeface="SutonnyOMJ" pitchFamily="2" charset="0"/>
              </a:rPr>
              <a:t> </a:t>
            </a:r>
            <a:r>
              <a:rPr lang="en-US" sz="3200" dirty="0" err="1">
                <a:ln w="0"/>
                <a:effectLst>
                  <a:outerShdw blurRad="38100" dist="19050" dir="2700000" algn="tl" rotWithShape="0">
                    <a:schemeClr val="dk1">
                      <a:alpha val="40000"/>
                    </a:schemeClr>
                  </a:outerShdw>
                </a:effectLst>
                <a:latin typeface="SutonnyOMJ" pitchFamily="2" charset="0"/>
                <a:cs typeface="SutonnyOMJ" pitchFamily="2" charset="0"/>
              </a:rPr>
              <a:t>কী</a:t>
            </a:r>
            <a:r>
              <a:rPr lang="en-US" sz="3200" dirty="0">
                <a:ln w="0"/>
                <a:effectLst>
                  <a:outerShdw blurRad="38100" dist="19050" dir="2700000" algn="tl" rotWithShape="0">
                    <a:schemeClr val="dk1">
                      <a:alpha val="40000"/>
                    </a:schemeClr>
                  </a:outerShdw>
                </a:effectLst>
                <a:latin typeface="SutonnyOMJ" pitchFamily="2" charset="0"/>
                <a:cs typeface="SutonnyOMJ" pitchFamily="2" charset="0"/>
              </a:rPr>
              <a:t> ? </a:t>
            </a:r>
          </a:p>
          <a:p>
            <a:pPr lvl="0"/>
            <a:r>
              <a:rPr lang="en-US" sz="3200" dirty="0" err="1">
                <a:ln w="0"/>
                <a:solidFill>
                  <a:srgbClr val="00B050"/>
                </a:solidFill>
                <a:effectLst>
                  <a:glow rad="139700">
                    <a:schemeClr val="accent3">
                      <a:satMod val="175000"/>
                      <a:alpha val="40000"/>
                    </a:schemeClr>
                  </a:glow>
                  <a:outerShdw blurRad="38100" dist="19050" dir="2700000" algn="tl" rotWithShape="0">
                    <a:schemeClr val="dk1">
                      <a:alpha val="40000"/>
                    </a:schemeClr>
                  </a:outerShdw>
                </a:effectLst>
                <a:latin typeface="SutonnyOMJ" pitchFamily="2" charset="0"/>
                <a:cs typeface="SutonnyOMJ" pitchFamily="2" charset="0"/>
              </a:rPr>
              <a:t>প্রত্ন</a:t>
            </a:r>
            <a:r>
              <a:rPr lang="en-US" sz="3200" dirty="0">
                <a:ln w="0"/>
                <a:solidFill>
                  <a:srgbClr val="00B050"/>
                </a:solidFill>
                <a:effectLst>
                  <a:glow rad="139700">
                    <a:schemeClr val="accent3">
                      <a:satMod val="175000"/>
                      <a:alpha val="40000"/>
                    </a:schemeClr>
                  </a:glow>
                  <a:outerShdw blurRad="38100" dist="19050" dir="2700000" algn="tl" rotWithShape="0">
                    <a:schemeClr val="dk1">
                      <a:alpha val="40000"/>
                    </a:schemeClr>
                  </a:outerShdw>
                </a:effectLst>
                <a:latin typeface="SutonnyOMJ" pitchFamily="2" charset="0"/>
                <a:cs typeface="SutonnyOMJ" pitchFamily="2" charset="0"/>
              </a:rPr>
              <a:t> </a:t>
            </a:r>
            <a:r>
              <a:rPr lang="en-US" sz="3200" dirty="0" err="1">
                <a:ln w="0"/>
                <a:solidFill>
                  <a:srgbClr val="00B050"/>
                </a:solidFill>
                <a:effectLst>
                  <a:glow rad="139700">
                    <a:schemeClr val="accent3">
                      <a:satMod val="175000"/>
                      <a:alpha val="40000"/>
                    </a:schemeClr>
                  </a:glow>
                  <a:outerShdw blurRad="38100" dist="19050" dir="2700000" algn="tl" rotWithShape="0">
                    <a:schemeClr val="dk1">
                      <a:alpha val="40000"/>
                    </a:schemeClr>
                  </a:outerShdw>
                </a:effectLst>
                <a:latin typeface="SutonnyOMJ" pitchFamily="2" charset="0"/>
                <a:cs typeface="SutonnyOMJ" pitchFamily="2" charset="0"/>
              </a:rPr>
              <a:t>শব্দের</a:t>
            </a:r>
            <a:r>
              <a:rPr lang="en-US" sz="3200" dirty="0">
                <a:ln w="0"/>
                <a:solidFill>
                  <a:srgbClr val="00B050"/>
                </a:solidFill>
                <a:effectLst>
                  <a:glow rad="139700">
                    <a:schemeClr val="accent3">
                      <a:satMod val="175000"/>
                      <a:alpha val="40000"/>
                    </a:schemeClr>
                  </a:glow>
                  <a:outerShdw blurRad="38100" dist="19050" dir="2700000" algn="tl" rotWithShape="0">
                    <a:schemeClr val="dk1">
                      <a:alpha val="40000"/>
                    </a:schemeClr>
                  </a:outerShdw>
                </a:effectLst>
                <a:latin typeface="SutonnyOMJ" pitchFamily="2" charset="0"/>
                <a:cs typeface="SutonnyOMJ" pitchFamily="2" charset="0"/>
              </a:rPr>
              <a:t> </a:t>
            </a:r>
            <a:r>
              <a:rPr lang="en-US" sz="3200" dirty="0" err="1">
                <a:ln w="0"/>
                <a:solidFill>
                  <a:srgbClr val="00B050"/>
                </a:solidFill>
                <a:effectLst>
                  <a:glow rad="139700">
                    <a:schemeClr val="accent3">
                      <a:satMod val="175000"/>
                      <a:alpha val="40000"/>
                    </a:schemeClr>
                  </a:glow>
                  <a:outerShdw blurRad="38100" dist="19050" dir="2700000" algn="tl" rotWithShape="0">
                    <a:schemeClr val="dk1">
                      <a:alpha val="40000"/>
                    </a:schemeClr>
                  </a:outerShdw>
                </a:effectLst>
                <a:latin typeface="SutonnyOMJ" pitchFamily="2" charset="0"/>
                <a:cs typeface="SutonnyOMJ" pitchFamily="2" charset="0"/>
              </a:rPr>
              <a:t>অর্থ</a:t>
            </a:r>
            <a:r>
              <a:rPr lang="en-US" sz="3200" dirty="0">
                <a:ln w="0"/>
                <a:solidFill>
                  <a:srgbClr val="00B050"/>
                </a:solidFill>
                <a:effectLst>
                  <a:glow rad="139700">
                    <a:schemeClr val="accent3">
                      <a:satMod val="175000"/>
                      <a:alpha val="40000"/>
                    </a:schemeClr>
                  </a:glow>
                  <a:outerShdw blurRad="38100" dist="19050" dir="2700000" algn="tl" rotWithShape="0">
                    <a:schemeClr val="dk1">
                      <a:alpha val="40000"/>
                    </a:schemeClr>
                  </a:outerShdw>
                </a:effectLst>
                <a:latin typeface="SutonnyOMJ" pitchFamily="2" charset="0"/>
                <a:cs typeface="SutonnyOMJ" pitchFamily="2" charset="0"/>
              </a:rPr>
              <a:t> </a:t>
            </a:r>
            <a:r>
              <a:rPr lang="en-US" sz="3200" dirty="0" err="1">
                <a:ln w="0"/>
                <a:solidFill>
                  <a:srgbClr val="00B050"/>
                </a:solidFill>
                <a:effectLst>
                  <a:glow rad="139700">
                    <a:schemeClr val="accent3">
                      <a:satMod val="175000"/>
                      <a:alpha val="40000"/>
                    </a:schemeClr>
                  </a:glow>
                  <a:outerShdw blurRad="38100" dist="19050" dir="2700000" algn="tl" rotWithShape="0">
                    <a:schemeClr val="dk1">
                      <a:alpha val="40000"/>
                    </a:schemeClr>
                  </a:outerShdw>
                </a:effectLst>
                <a:latin typeface="SutonnyOMJ" pitchFamily="2" charset="0"/>
                <a:cs typeface="SutonnyOMJ" pitchFamily="2" charset="0"/>
              </a:rPr>
              <a:t>পুরাতন</a:t>
            </a:r>
            <a:r>
              <a:rPr lang="en-US" sz="3200" dirty="0">
                <a:ln w="0"/>
                <a:solidFill>
                  <a:srgbClr val="00B050"/>
                </a:solidFill>
                <a:effectLst>
                  <a:glow rad="139700">
                    <a:schemeClr val="accent3">
                      <a:satMod val="175000"/>
                      <a:alpha val="40000"/>
                    </a:schemeClr>
                  </a:glow>
                  <a:outerShdw blurRad="38100" dist="19050" dir="2700000" algn="tl" rotWithShape="0">
                    <a:schemeClr val="dk1">
                      <a:alpha val="40000"/>
                    </a:schemeClr>
                  </a:outerShdw>
                </a:effectLst>
                <a:latin typeface="SutonnyOMJ" pitchFamily="2" charset="0"/>
                <a:cs typeface="SutonnyOMJ" pitchFamily="2" charset="0"/>
              </a:rPr>
              <a:t> </a:t>
            </a:r>
            <a:r>
              <a:rPr lang="en-US" sz="3200" dirty="0" err="1">
                <a:ln w="0"/>
                <a:solidFill>
                  <a:srgbClr val="00B050"/>
                </a:solidFill>
                <a:effectLst>
                  <a:glow rad="139700">
                    <a:schemeClr val="accent3">
                      <a:satMod val="175000"/>
                      <a:alpha val="40000"/>
                    </a:schemeClr>
                  </a:glow>
                  <a:outerShdw blurRad="38100" dist="19050" dir="2700000" algn="tl" rotWithShape="0">
                    <a:schemeClr val="dk1">
                      <a:alpha val="40000"/>
                    </a:schemeClr>
                  </a:outerShdw>
                </a:effectLst>
                <a:latin typeface="SutonnyOMJ" pitchFamily="2" charset="0"/>
                <a:cs typeface="SutonnyOMJ" pitchFamily="2" charset="0"/>
              </a:rPr>
              <a:t>বা</a:t>
            </a:r>
            <a:r>
              <a:rPr lang="en-US" sz="3200" dirty="0">
                <a:ln w="0"/>
                <a:solidFill>
                  <a:srgbClr val="00B050"/>
                </a:solidFill>
                <a:effectLst>
                  <a:glow rad="139700">
                    <a:schemeClr val="accent3">
                      <a:satMod val="175000"/>
                      <a:alpha val="40000"/>
                    </a:schemeClr>
                  </a:glow>
                  <a:outerShdw blurRad="38100" dist="19050" dir="2700000" algn="tl" rotWithShape="0">
                    <a:schemeClr val="dk1">
                      <a:alpha val="40000"/>
                    </a:schemeClr>
                  </a:outerShdw>
                </a:effectLst>
                <a:latin typeface="SutonnyOMJ" pitchFamily="2" charset="0"/>
                <a:cs typeface="SutonnyOMJ" pitchFamily="2" charset="0"/>
              </a:rPr>
              <a:t> </a:t>
            </a:r>
            <a:r>
              <a:rPr lang="en-US" sz="3200" dirty="0" err="1">
                <a:ln w="0"/>
                <a:solidFill>
                  <a:srgbClr val="00B050"/>
                </a:solidFill>
                <a:effectLst>
                  <a:glow rad="139700">
                    <a:schemeClr val="accent3">
                      <a:satMod val="175000"/>
                      <a:alpha val="40000"/>
                    </a:schemeClr>
                  </a:glow>
                  <a:outerShdw blurRad="38100" dist="19050" dir="2700000" algn="tl" rotWithShape="0">
                    <a:schemeClr val="dk1">
                      <a:alpha val="40000"/>
                    </a:schemeClr>
                  </a:outerShdw>
                </a:effectLst>
                <a:latin typeface="SutonnyOMJ" pitchFamily="2" charset="0"/>
                <a:cs typeface="SutonnyOMJ" pitchFamily="2" charset="0"/>
              </a:rPr>
              <a:t>প্রাচীন</a:t>
            </a:r>
            <a:r>
              <a:rPr lang="en-US" sz="3200" dirty="0">
                <a:ln w="0"/>
                <a:solidFill>
                  <a:srgbClr val="00B050"/>
                </a:solidFill>
                <a:effectLst>
                  <a:glow rad="139700">
                    <a:schemeClr val="accent3">
                      <a:satMod val="175000"/>
                      <a:alpha val="40000"/>
                    </a:schemeClr>
                  </a:glow>
                  <a:outerShdw blurRad="38100" dist="19050" dir="2700000" algn="tl" rotWithShape="0">
                    <a:schemeClr val="dk1">
                      <a:alpha val="40000"/>
                    </a:schemeClr>
                  </a:outerShdw>
                </a:effectLst>
                <a:latin typeface="SutonnyOMJ" pitchFamily="2" charset="0"/>
                <a:cs typeface="SutonnyOMJ" pitchFamily="2" charset="0"/>
              </a:rPr>
              <a:t> । </a:t>
            </a:r>
          </a:p>
          <a:p>
            <a:pPr lvl="0"/>
            <a:r>
              <a:rPr lang="bn-BD" sz="3200" dirty="0">
                <a:ln w="0"/>
                <a:effectLst>
                  <a:outerShdw blurRad="38100" dist="19050" dir="2700000" algn="tl" rotWithShape="0">
                    <a:schemeClr val="dk1">
                      <a:alpha val="40000"/>
                    </a:schemeClr>
                  </a:outerShdw>
                </a:effectLst>
                <a:latin typeface="SutonnyOMJ" pitchFamily="2" charset="0"/>
                <a:cs typeface="SutonnyOMJ" pitchFamily="2" charset="0"/>
              </a:rPr>
              <a:t>পুরনো ঢাকার সুত্রাপুরের প্রাচীন মসজিদের নাম কী ? </a:t>
            </a:r>
          </a:p>
          <a:p>
            <a:pPr lvl="0"/>
            <a:r>
              <a:rPr lang="bn-BD" sz="3200" dirty="0">
                <a:ln w="0"/>
                <a:solidFill>
                  <a:srgbClr val="00B050"/>
                </a:solidFill>
                <a:effectLst>
                  <a:glow rad="139700">
                    <a:schemeClr val="accent3">
                      <a:satMod val="175000"/>
                      <a:alpha val="40000"/>
                    </a:schemeClr>
                  </a:glow>
                  <a:outerShdw blurRad="38100" dist="19050" dir="2700000" algn="tl" rotWithShape="0">
                    <a:schemeClr val="dk1">
                      <a:alpha val="40000"/>
                    </a:schemeClr>
                  </a:outerShdw>
                </a:effectLst>
                <a:latin typeface="SutonnyOMJ" pitchFamily="2" charset="0"/>
                <a:cs typeface="SutonnyOMJ" pitchFamily="2" charset="0"/>
              </a:rPr>
              <a:t>পুরনো ঢাকার সুত্রাপুরের প্রাচীন মসজিদের নাম সিংটোলা সিতারা বেগম মসজিদ । </a:t>
            </a:r>
          </a:p>
          <a:p>
            <a:pPr lvl="0"/>
            <a:r>
              <a:rPr lang="bn-BD" sz="3200" dirty="0">
                <a:ln w="0"/>
                <a:effectLst>
                  <a:outerShdw blurRad="38100" dist="19050" dir="2700000" algn="tl" rotWithShape="0">
                    <a:schemeClr val="dk1">
                      <a:alpha val="40000"/>
                    </a:schemeClr>
                  </a:outerShdw>
                </a:effectLst>
                <a:latin typeface="SutonnyOMJ" pitchFamily="2" charset="0"/>
                <a:cs typeface="SutonnyOMJ" pitchFamily="2" charset="0"/>
              </a:rPr>
              <a:t>উনিশ শতকের শেষ দিকে নির্মিত বাদামতলী ঘাটের কাছে কোন মসজিদটি তৈরী হয় । </a:t>
            </a:r>
          </a:p>
          <a:p>
            <a:pPr lvl="0"/>
            <a:r>
              <a:rPr lang="bn-BD" sz="3200" dirty="0">
                <a:ln w="0"/>
                <a:solidFill>
                  <a:srgbClr val="00B050"/>
                </a:solidFill>
                <a:effectLst>
                  <a:glow rad="139700">
                    <a:schemeClr val="accent3">
                      <a:satMod val="175000"/>
                      <a:alpha val="40000"/>
                    </a:schemeClr>
                  </a:glow>
                  <a:outerShdw blurRad="38100" dist="19050" dir="2700000" algn="tl" rotWithShape="0">
                    <a:schemeClr val="dk1">
                      <a:alpha val="40000"/>
                    </a:schemeClr>
                  </a:outerShdw>
                </a:effectLst>
                <a:latin typeface="SutonnyOMJ" pitchFamily="2" charset="0"/>
                <a:cs typeface="SutonnyOMJ" pitchFamily="2" charset="0"/>
              </a:rPr>
              <a:t>উনিশ শতকের শেষ দিকে নির্মিত বাদামতলী ঘাটের কাছে দারোগা আমির উদ্দীন  মসজিদটি তৈরী হয় । </a:t>
            </a:r>
            <a:endParaRPr lang="en-US" sz="3200" dirty="0">
              <a:ln w="0"/>
              <a:solidFill>
                <a:srgbClr val="00B050"/>
              </a:solidFill>
              <a:effectLst>
                <a:glow rad="139700">
                  <a:schemeClr val="accent3">
                    <a:satMod val="175000"/>
                    <a:alpha val="40000"/>
                  </a:schemeClr>
                </a:glow>
                <a:outerShdw blurRad="38100" dist="19050" dir="2700000" algn="tl" rotWithShape="0">
                  <a:schemeClr val="dk1">
                    <a:alpha val="40000"/>
                  </a:schemeClr>
                </a:outerShdw>
              </a:effectLst>
              <a:latin typeface="SutonnyOMJ" pitchFamily="2" charset="0"/>
              <a:cs typeface="SutonnyOMJ" pitchFamily="2" charset="0"/>
            </a:endParaRPr>
          </a:p>
        </p:txBody>
      </p:sp>
    </p:spTree>
    <p:extLst>
      <p:ext uri="{BB962C8B-B14F-4D97-AF65-F5344CB8AC3E}">
        <p14:creationId xmlns:p14="http://schemas.microsoft.com/office/powerpoint/2010/main" val="131238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wheel(1)">
                                      <p:cBhvr>
                                        <p:cTn id="14" dur="2000"/>
                                        <p:tgtEl>
                                          <p:spTgt spid="5">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circle(in)">
                                      <p:cBhvr>
                                        <p:cTn id="19"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8C6441"/>
            </a:gs>
            <a:gs pos="35000">
              <a:schemeClr val="accent1">
                <a:lumMod val="45000"/>
                <a:lumOff val="55000"/>
              </a:schemeClr>
            </a:gs>
            <a:gs pos="68000">
              <a:srgbClr val="A07A5D"/>
            </a:gs>
            <a:gs pos="100000">
              <a:srgbClr val="50770F"/>
            </a:gs>
          </a:gsLst>
          <a:lin ang="5400000" scaled="1"/>
        </a:gradFill>
        <a:effectLst/>
      </p:bgPr>
    </p:bg>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6A1736F7-35D6-4C0F-B4F0-30B284A16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224117"/>
            <a:ext cx="3746090" cy="2814483"/>
          </a:xfrm>
          <a:prstGeom prst="rect">
            <a:avLst/>
          </a:prstGeom>
          <a:ln w="38100" cap="rnd" cmpd="sng">
            <a:noFill/>
            <a:prstDash val="sysDot"/>
          </a:ln>
          <a:effectLst>
            <a:softEdge rad="112500"/>
          </a:effectLst>
        </p:spPr>
      </p:pic>
      <p:sp>
        <p:nvSpPr>
          <p:cNvPr id="3" name="TextBox 2">
            <a:extLst>
              <a:ext uri="{FF2B5EF4-FFF2-40B4-BE49-F238E27FC236}">
                <a16:creationId xmlns:a16="http://schemas.microsoft.com/office/drawing/2014/main" id="{63EE1C84-2A41-4515-A9D5-38F182B4609E}"/>
              </a:ext>
            </a:extLst>
          </p:cNvPr>
          <p:cNvSpPr txBox="1"/>
          <p:nvPr/>
        </p:nvSpPr>
        <p:spPr>
          <a:xfrm>
            <a:off x="4576915" y="914400"/>
            <a:ext cx="4033685" cy="646331"/>
          </a:xfrm>
          <a:prstGeom prst="rect">
            <a:avLst/>
          </a:prstGeom>
          <a:noFill/>
        </p:spPr>
        <p:txBody>
          <a:bodyPr wrap="square" rtlCol="0">
            <a:spAutoFit/>
          </a:bodyPr>
          <a:lstStyle/>
          <a:p>
            <a:pPr algn="ctr"/>
            <a:r>
              <a:rPr lang="bn-BD" sz="3600" b="1" spc="50" dirty="0">
                <a:ln w="12700" cmpd="sng">
                  <a:solidFill>
                    <a:srgbClr val="F79646">
                      <a:satMod val="120000"/>
                      <a:shade val="80000"/>
                    </a:srgbClr>
                  </a:solidFill>
                  <a:prstDash val="solid"/>
                </a:ln>
                <a:effectLst>
                  <a:glow rad="53100">
                    <a:srgbClr val="F79646">
                      <a:satMod val="180000"/>
                      <a:alpha val="30000"/>
                    </a:srgbClr>
                  </a:glow>
                </a:effectLst>
                <a:latin typeface="NikoshBAN" panose="02000000000000000000" pitchFamily="2" charset="0"/>
                <a:cs typeface="NikoshBAN" panose="02000000000000000000" pitchFamily="2" charset="0"/>
              </a:rPr>
              <a:t>পাহা</a:t>
            </a:r>
            <a:r>
              <a:rPr lang="en-US" sz="3600" b="1" spc="50" dirty="0">
                <a:ln w="12700" cmpd="sng">
                  <a:solidFill>
                    <a:srgbClr val="F79646">
                      <a:satMod val="120000"/>
                      <a:shade val="80000"/>
                    </a:srgbClr>
                  </a:solidFill>
                  <a:prstDash val="solid"/>
                </a:ln>
                <a:effectLst>
                  <a:glow rad="53100">
                    <a:srgbClr val="F79646">
                      <a:satMod val="180000"/>
                      <a:alpha val="30000"/>
                    </a:srgbClr>
                  </a:glow>
                </a:effectLst>
                <a:latin typeface="NikoshBAN" panose="02000000000000000000" pitchFamily="2" charset="0"/>
                <a:cs typeface="NikoshBAN" panose="02000000000000000000" pitchFamily="2" charset="0"/>
              </a:rPr>
              <a:t>ড়</a:t>
            </a:r>
            <a:r>
              <a:rPr lang="bn-BD" sz="3600" b="1" spc="50" dirty="0">
                <a:ln w="12700" cmpd="sng">
                  <a:solidFill>
                    <a:srgbClr val="F79646">
                      <a:satMod val="120000"/>
                      <a:shade val="80000"/>
                    </a:srgbClr>
                  </a:solidFill>
                  <a:prstDash val="solid"/>
                </a:ln>
                <a:effectLst>
                  <a:glow rad="53100">
                    <a:srgbClr val="F79646">
                      <a:satMod val="180000"/>
                      <a:alpha val="30000"/>
                    </a:srgbClr>
                  </a:glow>
                </a:effectLst>
                <a:latin typeface="NikoshBAN" panose="02000000000000000000" pitchFamily="2" charset="0"/>
                <a:cs typeface="NikoshBAN" panose="02000000000000000000" pitchFamily="2" charset="0"/>
              </a:rPr>
              <a:t>পুর</a:t>
            </a:r>
            <a:r>
              <a:rPr lang="en-US" sz="3600" b="1" spc="50" dirty="0">
                <a:ln w="12700" cmpd="sng">
                  <a:solidFill>
                    <a:srgbClr val="F79646">
                      <a:satMod val="120000"/>
                      <a:shade val="80000"/>
                    </a:srgbClr>
                  </a:solidFill>
                  <a:prstDash val="solid"/>
                </a:ln>
                <a:effectLst>
                  <a:glow rad="53100">
                    <a:srgbClr val="F79646">
                      <a:satMod val="180000"/>
                      <a:alpha val="30000"/>
                    </a:srgbClr>
                  </a:glow>
                </a:effectLst>
                <a:latin typeface="NikoshBAN" panose="02000000000000000000" pitchFamily="2" charset="0"/>
                <a:cs typeface="NikoshBAN" panose="02000000000000000000" pitchFamily="2" charset="0"/>
              </a:rPr>
              <a:t> </a:t>
            </a:r>
            <a:r>
              <a:rPr lang="en-US" sz="3600" b="1" spc="50" dirty="0" err="1">
                <a:ln w="12700" cmpd="sng">
                  <a:solidFill>
                    <a:srgbClr val="F79646">
                      <a:satMod val="120000"/>
                      <a:shade val="80000"/>
                    </a:srgbClr>
                  </a:solidFill>
                  <a:prstDash val="solid"/>
                </a:ln>
                <a:effectLst>
                  <a:glow rad="53100">
                    <a:srgbClr val="F79646">
                      <a:satMod val="180000"/>
                      <a:alpha val="30000"/>
                    </a:srgbClr>
                  </a:glow>
                </a:effectLst>
                <a:latin typeface="NikoshBAN" panose="02000000000000000000" pitchFamily="2" charset="0"/>
                <a:cs typeface="NikoshBAN" panose="02000000000000000000" pitchFamily="2" charset="0"/>
              </a:rPr>
              <a:t>সোমপুর</a:t>
            </a:r>
            <a:r>
              <a:rPr lang="en-US" sz="3600" b="1" spc="50" dirty="0">
                <a:ln w="12700" cmpd="sng">
                  <a:solidFill>
                    <a:srgbClr val="F79646">
                      <a:satMod val="120000"/>
                      <a:shade val="80000"/>
                    </a:srgbClr>
                  </a:solidFill>
                  <a:prstDash val="solid"/>
                </a:ln>
                <a:effectLst>
                  <a:glow rad="53100">
                    <a:srgbClr val="F79646">
                      <a:satMod val="180000"/>
                      <a:alpha val="30000"/>
                    </a:srgbClr>
                  </a:glow>
                </a:effectLst>
                <a:latin typeface="NikoshBAN" panose="02000000000000000000" pitchFamily="2" charset="0"/>
                <a:cs typeface="NikoshBAN" panose="02000000000000000000" pitchFamily="2" charset="0"/>
              </a:rPr>
              <a:t> </a:t>
            </a:r>
            <a:r>
              <a:rPr lang="en-US" sz="3600" b="1" spc="50" dirty="0" err="1">
                <a:ln w="12700" cmpd="sng">
                  <a:solidFill>
                    <a:srgbClr val="F79646">
                      <a:satMod val="120000"/>
                      <a:shade val="80000"/>
                    </a:srgbClr>
                  </a:solidFill>
                  <a:prstDash val="solid"/>
                </a:ln>
                <a:effectLst>
                  <a:glow rad="53100">
                    <a:srgbClr val="F79646">
                      <a:satMod val="180000"/>
                      <a:alpha val="30000"/>
                    </a:srgbClr>
                  </a:glow>
                </a:effectLst>
                <a:latin typeface="NikoshBAN" panose="02000000000000000000" pitchFamily="2" charset="0"/>
                <a:cs typeface="NikoshBAN" panose="02000000000000000000" pitchFamily="2" charset="0"/>
              </a:rPr>
              <a:t>বিহার</a:t>
            </a:r>
            <a:r>
              <a:rPr lang="en-US" sz="3600" b="1" spc="50" dirty="0">
                <a:ln w="12700" cmpd="sng">
                  <a:solidFill>
                    <a:srgbClr val="F79646">
                      <a:satMod val="120000"/>
                      <a:shade val="80000"/>
                    </a:srgbClr>
                  </a:solidFill>
                  <a:prstDash val="solid"/>
                </a:ln>
                <a:effectLst>
                  <a:glow rad="53100">
                    <a:srgbClr val="F79646">
                      <a:satMod val="180000"/>
                      <a:alpha val="30000"/>
                    </a:srgbClr>
                  </a:glow>
                </a:effectLst>
                <a:latin typeface="NikoshBAN" panose="02000000000000000000" pitchFamily="2" charset="0"/>
                <a:cs typeface="NikoshBAN" panose="02000000000000000000" pitchFamily="2" charset="0"/>
              </a:rPr>
              <a:t> </a:t>
            </a:r>
            <a:r>
              <a:rPr lang="bn-BD" sz="3600" b="1" spc="50" dirty="0">
                <a:ln w="12700" cmpd="sng">
                  <a:solidFill>
                    <a:srgbClr val="F79646">
                      <a:satMod val="120000"/>
                      <a:shade val="80000"/>
                    </a:srgbClr>
                  </a:solidFill>
                  <a:prstDash val="solid"/>
                </a:ln>
                <a:effectLst>
                  <a:glow rad="53100">
                    <a:srgbClr val="F79646">
                      <a:satMod val="180000"/>
                      <a:alpha val="30000"/>
                    </a:srgbClr>
                  </a:glow>
                </a:effectLst>
                <a:latin typeface="NikoshBAN" panose="02000000000000000000" pitchFamily="2" charset="0"/>
                <a:cs typeface="NikoshBAN" panose="02000000000000000000" pitchFamily="2" charset="0"/>
              </a:rPr>
              <a:t> </a:t>
            </a:r>
            <a:endParaRPr lang="en-US" sz="3600" b="1" spc="50" dirty="0">
              <a:ln w="12700" cmpd="sng">
                <a:solidFill>
                  <a:srgbClr val="F79646">
                    <a:satMod val="120000"/>
                    <a:shade val="80000"/>
                  </a:srgbClr>
                </a:solidFill>
                <a:prstDash val="solid"/>
              </a:ln>
              <a:effectLst>
                <a:glow rad="53100">
                  <a:srgbClr val="F79646">
                    <a:satMod val="180000"/>
                    <a:alpha val="30000"/>
                  </a:srgbClr>
                </a:glow>
              </a:effectLst>
              <a:latin typeface="Calibri"/>
            </a:endParaRPr>
          </a:p>
        </p:txBody>
      </p:sp>
      <p:sp>
        <p:nvSpPr>
          <p:cNvPr id="5" name="TextBox 4">
            <a:extLst>
              <a:ext uri="{FF2B5EF4-FFF2-40B4-BE49-F238E27FC236}">
                <a16:creationId xmlns:a16="http://schemas.microsoft.com/office/drawing/2014/main" id="{B67DEAC6-C47F-4DF8-A5EE-3632F87144AF}"/>
              </a:ext>
            </a:extLst>
          </p:cNvPr>
          <p:cNvSpPr txBox="1"/>
          <p:nvPr/>
        </p:nvSpPr>
        <p:spPr>
          <a:xfrm>
            <a:off x="597310" y="4061381"/>
            <a:ext cx="7772400" cy="2308324"/>
          </a:xfrm>
          <a:prstGeom prst="rect">
            <a:avLst/>
          </a:prstGeom>
          <a:noFill/>
        </p:spPr>
        <p:txBody>
          <a:bodyPr wrap="square">
            <a:spAutoFit/>
          </a:bodyPr>
          <a:lstStyle/>
          <a:p>
            <a:r>
              <a:rPr lang="as-IN" sz="2400" b="0" i="0" dirty="0">
                <a:solidFill>
                  <a:srgbClr val="333333"/>
                </a:solidFill>
                <a:effectLst/>
                <a:latin typeface="NikoshBAN" panose="02000000000000000000" pitchFamily="2" charset="0"/>
                <a:cs typeface="NikoshBAN" panose="02000000000000000000" pitchFamily="2" charset="0"/>
              </a:rPr>
              <a:t>কিন্তু বলিহারের জমিদার কর্তৃক তিনি বাধাপ্রাপ্ত হন। ফলে বিহার এলাকার সামান্য অংশে এবং কেন্দ্রীয় ঢিবির শীর্ষভাগে সীমিত আকারে খননের কাজ চালিয়েই তাঁকে সন্তুষ্ট থাকতে হয়। শেষোক্ত এলাকায় তিনি চারপাশে উদ্গত অংশযুক্ত ২২ ফুট বর্গাকার একটি ইমারত আবিষ্কার করেন। প্রত্নস্থলটি ১৯০৪ সালের পুরাকীর্তি আইনের আওতায় ভারতের প্রত্নতাত্ত্বিক জরিপ বিভাগ কর্তৃক ১৯১৯ সালে সংরক্ষিত পুরাকীর্তি হিসেবে ঘোষিত হয়।</a:t>
            </a:r>
            <a:endParaRPr lang="en-US" sz="24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5C91A01F-8215-4BC0-B00F-5A329B2AEE7B}"/>
              </a:ext>
            </a:extLst>
          </p:cNvPr>
          <p:cNvSpPr txBox="1"/>
          <p:nvPr/>
        </p:nvSpPr>
        <p:spPr>
          <a:xfrm>
            <a:off x="597310" y="1149587"/>
            <a:ext cx="3974689" cy="3046988"/>
          </a:xfrm>
          <a:prstGeom prst="rect">
            <a:avLst/>
          </a:prstGeom>
          <a:noFill/>
        </p:spPr>
        <p:txBody>
          <a:bodyPr wrap="square">
            <a:spAutoFit/>
          </a:bodyPr>
          <a:lstStyle/>
          <a:p>
            <a:pPr algn="just"/>
            <a:r>
              <a:rPr kumimoji="0" lang="as-IN" sz="2400" b="0" i="0" u="none" strike="noStrike" kern="1200" cap="none" spc="0" normalizeH="0" baseline="0" noProof="0" dirty="0">
                <a:ln>
                  <a:noFill/>
                </a:ln>
                <a:solidFill>
                  <a:srgbClr val="333333"/>
                </a:solidFill>
                <a:effectLst/>
                <a:uLnTx/>
                <a:uFillTx/>
                <a:latin typeface="NikoshBAN" panose="02000000000000000000" pitchFamily="2" charset="0"/>
                <a:ea typeface="+mn-ea"/>
                <a:cs typeface="NikoshBAN" panose="02000000000000000000" pitchFamily="2" charset="0"/>
              </a:rPr>
              <a:t>পূর্বভারতে জরিপ কাজ পরিচালনাকালে ১৮০৭ ও ১৮১২ সালে বুকানন হ্যামিল্টন সর্ব প্রথম প্রত্নস্থলটি পরিদর্শন করেন। পরবর্তীকালে ওয়েস্টম্যাকট পাহাড়পুর পরিভ্রমণে আসেন। স্যার আলেকজান্ডার </a:t>
            </a:r>
            <a:r>
              <a:rPr kumimoji="0" lang="as-IN" sz="2400" b="0" i="0" u="none" strike="noStrike" kern="1200" cap="small" spc="0" normalizeH="0" baseline="0" noProof="0" dirty="0">
                <a:ln>
                  <a:noFill/>
                </a:ln>
                <a:solidFill>
                  <a:srgbClr val="0C2B63"/>
                </a:solidFill>
                <a:effectLst/>
                <a:uLnTx/>
                <a:uFillTx/>
                <a:latin typeface="NikoshBAN" panose="02000000000000000000" pitchFamily="2" charset="0"/>
                <a:ea typeface="+mn-ea"/>
                <a:cs typeface="NikoshBAN" panose="02000000000000000000" pitchFamily="2" charset="0"/>
                <a:hlinkClick r:id="rId3" tooltip="কানিংহাম, স্যার আলেকজান্ডার"/>
              </a:rPr>
              <a:t>কানিংহাম</a:t>
            </a:r>
            <a:r>
              <a:rPr kumimoji="0" lang="as-IN" sz="2400" b="0" i="0" u="none" strike="noStrike" kern="1200" cap="none" spc="0" normalizeH="0" baseline="0" noProof="0" dirty="0">
                <a:ln>
                  <a:noFill/>
                </a:ln>
                <a:solidFill>
                  <a:srgbClr val="333333"/>
                </a:solidFill>
                <a:effectLst/>
                <a:uLnTx/>
                <a:uFillTx/>
                <a:latin typeface="NikoshBAN" panose="02000000000000000000" pitchFamily="2" charset="0"/>
                <a:ea typeface="+mn-ea"/>
                <a:cs typeface="NikoshBAN" panose="02000000000000000000" pitchFamily="2" charset="0"/>
              </a:rPr>
              <a:t> ১৮৭৯ সালে এ স্থান পরিদর্শন করেন ও এই ঢিবিতে ব্যাপক খনন করতে চান। </a:t>
            </a:r>
            <a:endParaRPr lang="en-US" dirty="0"/>
          </a:p>
        </p:txBody>
      </p:sp>
    </p:spTree>
    <p:extLst>
      <p:ext uri="{BB962C8B-B14F-4D97-AF65-F5344CB8AC3E}">
        <p14:creationId xmlns:p14="http://schemas.microsoft.com/office/powerpoint/2010/main" val="201857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par>
                                <p:cTn id="12" presetID="21" presetClass="entr" presetSubtype="4"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4)">
                                      <p:cBhvr>
                                        <p:cTn id="14" dur="2000"/>
                                        <p:tgtEl>
                                          <p:spTgt spid="5"/>
                                        </p:tgtEl>
                                      </p:cBhvr>
                                    </p:animEffect>
                                  </p:childTnLst>
                                </p:cTn>
                              </p:par>
                              <p:par>
                                <p:cTn id="15" presetID="21"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4)">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93C6FF"/>
            </a:gs>
            <a:gs pos="35000">
              <a:schemeClr val="accent1">
                <a:lumMod val="45000"/>
                <a:lumOff val="55000"/>
              </a:schemeClr>
            </a:gs>
            <a:gs pos="68000">
              <a:schemeClr val="accent4">
                <a:lumMod val="60000"/>
                <a:lumOff val="40000"/>
              </a:schemeClr>
            </a:gs>
            <a:gs pos="100000">
              <a:srgbClr val="39512E"/>
            </a:gs>
          </a:gsLst>
          <a:lin ang="5400000" scaled="1"/>
        </a:gradFill>
        <a:effectLst/>
      </p:bgPr>
    </p:bg>
    <p:spTree>
      <p:nvGrpSpPr>
        <p:cNvPr id="1" name=""/>
        <p:cNvGrpSpPr/>
        <p:nvPr/>
      </p:nvGrpSpPr>
      <p:grpSpPr>
        <a:xfrm>
          <a:off x="0" y="0"/>
          <a:ext cx="0" cy="0"/>
          <a:chOff x="0" y="0"/>
          <a:chExt cx="0" cy="0"/>
        </a:xfrm>
      </p:grpSpPr>
      <p:pic>
        <p:nvPicPr>
          <p:cNvPr id="2" name="Picture 2" descr="http://www.dw.de/image/0,,16196898_303,00.jpg">
            <a:extLst>
              <a:ext uri="{FF2B5EF4-FFF2-40B4-BE49-F238E27FC236}">
                <a16:creationId xmlns:a16="http://schemas.microsoft.com/office/drawing/2014/main" id="{A5CD1C58-1E32-4707-B44A-0E2BA1268A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678"/>
          <a:stretch/>
        </p:blipFill>
        <p:spPr bwMode="auto">
          <a:xfrm>
            <a:off x="685800" y="1341156"/>
            <a:ext cx="7696200" cy="34082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AEE47E9-8CD5-4E8C-A110-FB5A5C9A4C85}"/>
              </a:ext>
            </a:extLst>
          </p:cNvPr>
          <p:cNvSpPr txBox="1"/>
          <p:nvPr/>
        </p:nvSpPr>
        <p:spPr>
          <a:xfrm>
            <a:off x="685800" y="4800600"/>
            <a:ext cx="7696200" cy="1569660"/>
          </a:xfrm>
          <a:prstGeom prst="rect">
            <a:avLst/>
          </a:prstGeom>
          <a:noFill/>
          <a:ln>
            <a:solidFill>
              <a:sysClr val="windowText" lastClr="00000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bn-BD" sz="3200" b="1" i="0" u="none" strike="noStrike" kern="0" cap="none" spc="0" normalizeH="0" baseline="0" noProof="0" dirty="0">
                <a:ln w="11430"/>
                <a:solidFill>
                  <a:prstClr val="black"/>
                </a:solidFill>
                <a:effectLst>
                  <a:outerShdw blurRad="50800" dist="39000" dir="5460000" algn="tl">
                    <a:srgbClr val="000000">
                      <a:alpha val="38000"/>
                    </a:srgbClr>
                  </a:outerShdw>
                </a:effectLst>
                <a:uLnTx/>
                <a:uFillTx/>
                <a:latin typeface="NikoshBAN" pitchFamily="2" charset="0"/>
                <a:cs typeface="NikoshBAN" pitchFamily="2" charset="0"/>
              </a:rPr>
              <a:t> </a:t>
            </a:r>
            <a:r>
              <a:rPr kumimoji="0" lang="bn-BD" sz="32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বগুড়া শহর থেকে ১৩ কিলোমিটার উত্তরে করতোয়া নদীর পশ্চিম তীরে মহাস্থানগড় অবস্থিত৷ আজ থেকে প্রায় আড়াই হাজার বছর আগের শহর মহাস্থানগড়৷</a:t>
            </a:r>
          </a:p>
        </p:txBody>
      </p:sp>
    </p:spTree>
    <p:extLst>
      <p:ext uri="{BB962C8B-B14F-4D97-AF65-F5344CB8AC3E}">
        <p14:creationId xmlns:p14="http://schemas.microsoft.com/office/powerpoint/2010/main" val="226614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4" dur="2000" fill="hold"/>
                                        <p:tgtEl>
                                          <p:spTgt spid="3"/>
                                        </p:tgtEl>
                                        <p:attrNameLst>
                                          <p:attrName>ppt_y</p:attrName>
                                        </p:attrNameLst>
                                      </p:cBhvr>
                                      <p:tavLst>
                                        <p:tav tm="0">
                                          <p:val>
                                            <p:strVal val="#ppt_y"/>
                                          </p:val>
                                        </p:tav>
                                        <p:tav tm="100000">
                                          <p:val>
                                            <p:strVal val="#ppt_y"/>
                                          </p:val>
                                        </p:tav>
                                      </p:tavLst>
                                    </p:anim>
                                    <p:anim calcmode="lin" valueType="num">
                                      <p:cBhvr>
                                        <p:cTn id="15" dur="2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6" dur="2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20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19191B"/>
            </a:gs>
            <a:gs pos="35000">
              <a:schemeClr val="accent4">
                <a:lumMod val="40000"/>
                <a:lumOff val="60000"/>
              </a:schemeClr>
            </a:gs>
            <a:gs pos="66000">
              <a:srgbClr val="8A939D"/>
            </a:gs>
            <a:gs pos="100000">
              <a:srgbClr val="68A433"/>
            </a:gs>
          </a:gsLst>
          <a:lin ang="5400000" scaled="1"/>
        </a:gradFill>
        <a:effectLst/>
      </p:bgPr>
    </p:bg>
    <p:spTree>
      <p:nvGrpSpPr>
        <p:cNvPr id="1" name=""/>
        <p:cNvGrpSpPr/>
        <p:nvPr/>
      </p:nvGrpSpPr>
      <p:grpSpPr>
        <a:xfrm>
          <a:off x="0" y="0"/>
          <a:ext cx="0" cy="0"/>
          <a:chOff x="0" y="0"/>
          <a:chExt cx="0" cy="0"/>
        </a:xfrm>
      </p:grpSpPr>
      <p:pic>
        <p:nvPicPr>
          <p:cNvPr id="5122" name="Picture 2" descr="ডিজিটাল পদ্ধতিতে জাদুঘর দিবস উদযাপন করা হবে - সাঁকো">
            <a:extLst>
              <a:ext uri="{FF2B5EF4-FFF2-40B4-BE49-F238E27FC236}">
                <a16:creationId xmlns:a16="http://schemas.microsoft.com/office/drawing/2014/main" id="{77466A07-A8A2-4E96-8EB8-7034DE310D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143000"/>
            <a:ext cx="3886200" cy="25497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C1EE1D4-A6E7-49C3-945D-B1ABD691D461}"/>
              </a:ext>
            </a:extLst>
          </p:cNvPr>
          <p:cNvSpPr txBox="1"/>
          <p:nvPr/>
        </p:nvSpPr>
        <p:spPr>
          <a:xfrm>
            <a:off x="4419600" y="1000152"/>
            <a:ext cx="4114800" cy="646331"/>
          </a:xfrm>
          <a:prstGeom prst="rect">
            <a:avLst/>
          </a:prstGeom>
          <a:noFill/>
        </p:spPr>
        <p:txBody>
          <a:bodyPr wrap="square" rtlCol="0">
            <a:spAutoFit/>
          </a:bodyPr>
          <a:lstStyle/>
          <a:p>
            <a:r>
              <a:rPr lang="en-US" sz="3600" dirty="0" err="1">
                <a:latin typeface="NikoshBAN" panose="02000000000000000000" pitchFamily="2" charset="0"/>
                <a:cs typeface="NikoshBAN" panose="02000000000000000000" pitchFamily="2" charset="0"/>
              </a:rPr>
              <a:t>জাদুঘরে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সংরক্ষিত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প্রত্নসম্পদ</a:t>
            </a:r>
            <a:endParaRPr lang="en-US" sz="36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5076A0B0-25BB-4EFE-B97D-A1E6AB703BEF}"/>
              </a:ext>
            </a:extLst>
          </p:cNvPr>
          <p:cNvSpPr txBox="1"/>
          <p:nvPr/>
        </p:nvSpPr>
        <p:spPr>
          <a:xfrm>
            <a:off x="685800" y="3962400"/>
            <a:ext cx="7772400" cy="457200"/>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E80FA506-1D60-40E3-A19D-8B70BD7D433C}"/>
              </a:ext>
            </a:extLst>
          </p:cNvPr>
          <p:cNvSpPr txBox="1"/>
          <p:nvPr/>
        </p:nvSpPr>
        <p:spPr>
          <a:xfrm>
            <a:off x="685800" y="3733800"/>
            <a:ext cx="7772400" cy="2677656"/>
          </a:xfrm>
          <a:prstGeom prst="rect">
            <a:avLst/>
          </a:prstGeom>
          <a:noFill/>
        </p:spPr>
        <p:txBody>
          <a:bodyPr wrap="square">
            <a:spAutoFit/>
          </a:bodyPr>
          <a:lstStyle/>
          <a:p>
            <a:pPr algn="just"/>
            <a:r>
              <a:rPr lang="as-IN" sz="2400" b="0" i="0" dirty="0">
                <a:solidFill>
                  <a:srgbClr val="202122"/>
                </a:solidFill>
                <a:effectLst/>
                <a:latin typeface="NikoshBAN" panose="02000000000000000000" pitchFamily="2" charset="0"/>
                <a:cs typeface="NikoshBAN" panose="02000000000000000000" pitchFamily="2" charset="0"/>
              </a:rPr>
              <a:t>১৯৮৩ খ্রিষ্টাব্দের </a:t>
            </a:r>
            <a:r>
              <a:rPr lang="as-IN" sz="2400" b="0" i="0" u="none" strike="noStrike" dirty="0">
                <a:effectLst/>
                <a:latin typeface="NikoshBAN" panose="02000000000000000000" pitchFamily="2" charset="0"/>
                <a:cs typeface="NikoshBAN" panose="02000000000000000000" pitchFamily="2" charset="0"/>
                <a:hlinkClick r:id="rId3" tooltip="নভেম্বর ১৭">
                  <a:extLst>
                    <a:ext uri="{A12FA001-AC4F-418D-AE19-62706E023703}">
                      <ahyp:hlinkClr xmlns:ahyp="http://schemas.microsoft.com/office/drawing/2018/hyperlinkcolor" val="tx"/>
                    </a:ext>
                  </a:extLst>
                </a:hlinkClick>
              </a:rPr>
              <a:t>১৭ নভেম্বর</a:t>
            </a:r>
            <a:r>
              <a:rPr lang="as-IN" sz="2400" b="0" i="0" dirty="0">
                <a:effectLst/>
                <a:latin typeface="NikoshBAN" panose="02000000000000000000" pitchFamily="2" charset="0"/>
                <a:cs typeface="NikoshBAN" panose="02000000000000000000" pitchFamily="2" charset="0"/>
              </a:rPr>
              <a:t> </a:t>
            </a:r>
            <a:r>
              <a:rPr lang="as-IN" sz="2400" b="0" i="0" dirty="0">
                <a:solidFill>
                  <a:srgbClr val="202122"/>
                </a:solidFill>
                <a:effectLst/>
                <a:latin typeface="NikoshBAN" panose="02000000000000000000" pitchFamily="2" charset="0"/>
                <a:cs typeface="NikoshBAN" panose="02000000000000000000" pitchFamily="2" charset="0"/>
              </a:rPr>
              <a:t>তারিখে এটিকে </a:t>
            </a:r>
            <a:r>
              <a:rPr lang="as-IN" sz="2400" b="0" i="1" dirty="0">
                <a:solidFill>
                  <a:srgbClr val="202122"/>
                </a:solidFill>
                <a:effectLst/>
                <a:latin typeface="NikoshBAN" panose="02000000000000000000" pitchFamily="2" charset="0"/>
                <a:cs typeface="NikoshBAN" panose="02000000000000000000" pitchFamily="2" charset="0"/>
              </a:rPr>
              <a:t>জাতীয় জাদুঘরের</a:t>
            </a:r>
            <a:r>
              <a:rPr lang="as-IN" sz="2400" b="0" i="0" dirty="0">
                <a:solidFill>
                  <a:srgbClr val="202122"/>
                </a:solidFill>
                <a:effectLst/>
                <a:latin typeface="NikoshBAN" panose="02000000000000000000" pitchFamily="2" charset="0"/>
                <a:cs typeface="NikoshBAN" panose="02000000000000000000" pitchFamily="2" charset="0"/>
              </a:rPr>
              <a:t> মর্যাদা দেয়া হয়।</a:t>
            </a:r>
          </a:p>
          <a:p>
            <a:pPr algn="just"/>
            <a:r>
              <a:rPr lang="as-IN" sz="2400" b="0" i="0" dirty="0">
                <a:solidFill>
                  <a:srgbClr val="202122"/>
                </a:solidFill>
                <a:effectLst/>
                <a:latin typeface="NikoshBAN" panose="02000000000000000000" pitchFamily="2" charset="0"/>
                <a:cs typeface="NikoshBAN" panose="02000000000000000000" pitchFamily="2" charset="0"/>
              </a:rPr>
              <a:t>জাদুঘরটি </a:t>
            </a:r>
            <a:r>
              <a:rPr lang="as-IN" sz="2400" b="0" i="0" u="none" strike="noStrike" dirty="0">
                <a:effectLst/>
                <a:latin typeface="NikoshBAN" panose="02000000000000000000" pitchFamily="2" charset="0"/>
                <a:cs typeface="NikoshBAN" panose="02000000000000000000" pitchFamily="2" charset="0"/>
                <a:hlinkClick r:id="rId4" tooltip="শাহবাগ">
                  <a:extLst>
                    <a:ext uri="{A12FA001-AC4F-418D-AE19-62706E023703}">
                      <ahyp:hlinkClr xmlns:ahyp="http://schemas.microsoft.com/office/drawing/2018/hyperlinkcolor" val="tx"/>
                    </a:ext>
                  </a:extLst>
                </a:hlinkClick>
              </a:rPr>
              <a:t>শাহবাগ</a:t>
            </a:r>
            <a:r>
              <a:rPr lang="as-IN" sz="2400" b="0" i="0" dirty="0">
                <a:effectLst/>
                <a:latin typeface="NikoshBAN" panose="02000000000000000000" pitchFamily="2" charset="0"/>
                <a:cs typeface="NikoshBAN" panose="02000000000000000000" pitchFamily="2" charset="0"/>
              </a:rPr>
              <a:t> </a:t>
            </a:r>
            <a:r>
              <a:rPr lang="as-IN" sz="2400" b="0" i="0" dirty="0">
                <a:solidFill>
                  <a:srgbClr val="202122"/>
                </a:solidFill>
                <a:effectLst/>
                <a:latin typeface="NikoshBAN" panose="02000000000000000000" pitchFamily="2" charset="0"/>
                <a:cs typeface="NikoshBAN" panose="02000000000000000000" pitchFamily="2" charset="0"/>
              </a:rPr>
              <a:t>মোড়ের সন্নিকটে </a:t>
            </a:r>
            <a:r>
              <a:rPr lang="as-IN" sz="2400" b="0" i="0" u="none" strike="noStrike" dirty="0">
                <a:effectLst/>
                <a:latin typeface="NikoshBAN" panose="02000000000000000000" pitchFamily="2" charset="0"/>
                <a:cs typeface="NikoshBAN" panose="02000000000000000000" pitchFamily="2" charset="0"/>
                <a:hlinkClick r:id="rId5" tooltip="বঙ্গবন্ধু শেখ মুজিব মেডিকেল বিশ্ববিদ্যালয়">
                  <a:extLst>
                    <a:ext uri="{A12FA001-AC4F-418D-AE19-62706E023703}">
                      <ahyp:hlinkClr xmlns:ahyp="http://schemas.microsoft.com/office/drawing/2018/hyperlinkcolor" val="tx"/>
                    </a:ext>
                  </a:extLst>
                </a:hlinkClick>
              </a:rPr>
              <a:t>বঙ্গবন্ধু শেখ মুজিব মেডিকেল বিশ্ববিদ্যালয়</a:t>
            </a:r>
            <a:r>
              <a:rPr lang="as-IN" sz="2400" b="0" i="0" dirty="0">
                <a:effectLst/>
                <a:latin typeface="NikoshBAN" panose="02000000000000000000" pitchFamily="2" charset="0"/>
                <a:cs typeface="NikoshBAN" panose="02000000000000000000" pitchFamily="2" charset="0"/>
              </a:rPr>
              <a:t>, </a:t>
            </a:r>
            <a:r>
              <a:rPr lang="as-IN" sz="2400" b="0" i="0" u="none" strike="noStrike" dirty="0">
                <a:effectLst/>
                <a:latin typeface="NikoshBAN" panose="02000000000000000000" pitchFamily="2" charset="0"/>
                <a:cs typeface="NikoshBAN" panose="02000000000000000000" pitchFamily="2" charset="0"/>
                <a:hlinkClick r:id="rId6" tooltip="রমনা পার্ক">
                  <a:extLst>
                    <a:ext uri="{A12FA001-AC4F-418D-AE19-62706E023703}">
                      <ahyp:hlinkClr xmlns:ahyp="http://schemas.microsoft.com/office/drawing/2018/hyperlinkcolor" val="tx"/>
                    </a:ext>
                  </a:extLst>
                </a:hlinkClick>
              </a:rPr>
              <a:t>রমনা</a:t>
            </a:r>
            <a:r>
              <a:rPr lang="as-IN" sz="2400" b="0" i="0" u="none" strike="noStrike" dirty="0">
                <a:solidFill>
                  <a:srgbClr val="A8BF4D"/>
                </a:solidFill>
                <a:effectLst/>
                <a:latin typeface="NikoshBAN" panose="02000000000000000000" pitchFamily="2" charset="0"/>
                <a:cs typeface="NikoshBAN" panose="02000000000000000000" pitchFamily="2" charset="0"/>
                <a:hlinkClick r:id="rId6" tooltip="রমনা পার্ক">
                  <a:extLst>
                    <a:ext uri="{A12FA001-AC4F-418D-AE19-62706E023703}">
                      <ahyp:hlinkClr xmlns:ahyp="http://schemas.microsoft.com/office/drawing/2018/hyperlinkcolor" val="tx"/>
                    </a:ext>
                  </a:extLst>
                </a:hlinkClick>
              </a:rPr>
              <a:t> </a:t>
            </a:r>
            <a:r>
              <a:rPr lang="as-IN" sz="2400" b="0" i="0" u="none" strike="noStrike" dirty="0">
                <a:effectLst/>
                <a:latin typeface="NikoshBAN" panose="02000000000000000000" pitchFamily="2" charset="0"/>
                <a:cs typeface="NikoshBAN" panose="02000000000000000000" pitchFamily="2" charset="0"/>
                <a:hlinkClick r:id="rId6" tooltip="রমনা পার্ক">
                  <a:extLst>
                    <a:ext uri="{A12FA001-AC4F-418D-AE19-62706E023703}">
                      <ahyp:hlinkClr xmlns:ahyp="http://schemas.microsoft.com/office/drawing/2018/hyperlinkcolor" val="tx"/>
                    </a:ext>
                  </a:extLst>
                </a:hlinkClick>
              </a:rPr>
              <a:t>পার্ক</a:t>
            </a:r>
            <a:r>
              <a:rPr lang="as-IN" sz="2400" b="0" i="0" dirty="0">
                <a:effectLst/>
                <a:latin typeface="NikoshBAN" panose="02000000000000000000" pitchFamily="2" charset="0"/>
                <a:cs typeface="NikoshBAN" panose="02000000000000000000" pitchFamily="2" charset="0"/>
              </a:rPr>
              <a:t> ও </a:t>
            </a:r>
            <a:r>
              <a:rPr lang="as-IN" sz="2400" b="0" i="0" u="none" strike="noStrike" dirty="0">
                <a:effectLst/>
                <a:latin typeface="NikoshBAN" panose="02000000000000000000" pitchFamily="2" charset="0"/>
                <a:cs typeface="NikoshBAN" panose="02000000000000000000" pitchFamily="2" charset="0"/>
                <a:hlinkClick r:id="rId7" tooltip="চারুকলা ইন্সটিটিউট, ঢাকা বিশ্ববিদ্যালয়">
                  <a:extLst>
                    <a:ext uri="{A12FA001-AC4F-418D-AE19-62706E023703}">
                      <ahyp:hlinkClr xmlns:ahyp="http://schemas.microsoft.com/office/drawing/2018/hyperlinkcolor" val="tx"/>
                    </a:ext>
                  </a:extLst>
                </a:hlinkClick>
              </a:rPr>
              <a:t>চারুকলা ইন্সটিটিউটের</a:t>
            </a:r>
            <a:r>
              <a:rPr lang="as-IN" sz="2400" b="0" i="0" dirty="0">
                <a:effectLst/>
                <a:latin typeface="NikoshBAN" panose="02000000000000000000" pitchFamily="2" charset="0"/>
                <a:cs typeface="NikoshBAN" panose="02000000000000000000" pitchFamily="2" charset="0"/>
              </a:rPr>
              <a:t> </a:t>
            </a:r>
            <a:r>
              <a:rPr lang="as-IN" sz="2400" b="0" i="0" dirty="0">
                <a:solidFill>
                  <a:srgbClr val="202122"/>
                </a:solidFill>
                <a:effectLst/>
                <a:latin typeface="NikoshBAN" panose="02000000000000000000" pitchFamily="2" charset="0"/>
                <a:cs typeface="NikoshBAN" panose="02000000000000000000" pitchFamily="2" charset="0"/>
              </a:rPr>
              <a:t>পাশে অবস্থিত। এখানে </a:t>
            </a:r>
            <a:r>
              <a:rPr lang="as-IN" sz="2400" b="0" i="0" u="none" strike="noStrike" dirty="0">
                <a:effectLst/>
                <a:latin typeface="NikoshBAN" panose="02000000000000000000" pitchFamily="2" charset="0"/>
                <a:cs typeface="NikoshBAN" panose="02000000000000000000" pitchFamily="2" charset="0"/>
                <a:hlinkClick r:id="rId8" tooltip="নৃতত্ত্ব">
                  <a:extLst>
                    <a:ext uri="{A12FA001-AC4F-418D-AE19-62706E023703}">
                      <ahyp:hlinkClr xmlns:ahyp="http://schemas.microsoft.com/office/drawing/2018/hyperlinkcolor" val="tx"/>
                    </a:ext>
                  </a:extLst>
                </a:hlinkClick>
              </a:rPr>
              <a:t>নৃতত্ত্ব</a:t>
            </a:r>
            <a:r>
              <a:rPr lang="as-IN" sz="2400" b="0" i="0" dirty="0">
                <a:effectLst/>
                <a:latin typeface="NikoshBAN" panose="02000000000000000000" pitchFamily="2" charset="0"/>
                <a:cs typeface="NikoshBAN" panose="02000000000000000000" pitchFamily="2" charset="0"/>
              </a:rPr>
              <a:t>, </a:t>
            </a:r>
            <a:r>
              <a:rPr lang="as-IN" sz="2400" b="0" i="0" u="none" strike="noStrike" dirty="0">
                <a:effectLst/>
                <a:latin typeface="NikoshBAN" panose="02000000000000000000" pitchFamily="2" charset="0"/>
                <a:cs typeface="NikoshBAN" panose="02000000000000000000" pitchFamily="2" charset="0"/>
                <a:hlinkClick r:id="rId9" tooltip="চারুকলা">
                  <a:extLst>
                    <a:ext uri="{A12FA001-AC4F-418D-AE19-62706E023703}">
                      <ahyp:hlinkClr xmlns:ahyp="http://schemas.microsoft.com/office/drawing/2018/hyperlinkcolor" val="tx"/>
                    </a:ext>
                  </a:extLst>
                </a:hlinkClick>
              </a:rPr>
              <a:t>চারুকলা</a:t>
            </a:r>
            <a:r>
              <a:rPr lang="as-IN" sz="2400" b="0" i="0" dirty="0">
                <a:solidFill>
                  <a:srgbClr val="202122"/>
                </a:solidFill>
                <a:effectLst/>
                <a:latin typeface="NikoshBAN" panose="02000000000000000000" pitchFamily="2" charset="0"/>
                <a:cs typeface="NikoshBAN" panose="02000000000000000000" pitchFamily="2" charset="0"/>
              </a:rPr>
              <a:t>, ইতিহাস, প্রকৃতি এবং আধুনিক ও প্রাচীন বিশ্ব-সভ্যতা, বাংলাদেশের মুক্তিযুদ্ধ ইত্যাদি বিষয়ে আলাদা ৪৪টি প্রদর্শনশালা (গ্যালারি) রয়েছে। এছাড়া এখানে একটি সংরক্ষণাগার, গ্রন্থাগার, মিলনায়তন, সিনেস্কেইপ এবং চলচ্চিত্র প্রদর্শনালয় রয়েছে।</a:t>
            </a:r>
          </a:p>
        </p:txBody>
      </p:sp>
      <p:sp>
        <p:nvSpPr>
          <p:cNvPr id="10" name="TextBox 9">
            <a:extLst>
              <a:ext uri="{FF2B5EF4-FFF2-40B4-BE49-F238E27FC236}">
                <a16:creationId xmlns:a16="http://schemas.microsoft.com/office/drawing/2014/main" id="{F064C3B3-C104-49D2-970C-8244BA29855C}"/>
              </a:ext>
            </a:extLst>
          </p:cNvPr>
          <p:cNvSpPr txBox="1"/>
          <p:nvPr/>
        </p:nvSpPr>
        <p:spPr>
          <a:xfrm>
            <a:off x="582561" y="1164788"/>
            <a:ext cx="3837039" cy="2308324"/>
          </a:xfrm>
          <a:prstGeom prst="rect">
            <a:avLst/>
          </a:prstGeom>
          <a:noFill/>
        </p:spPr>
        <p:txBody>
          <a:bodyPr wrap="square">
            <a:spAutoFit/>
          </a:bodyPr>
          <a:lstStyle/>
          <a:p>
            <a:pPr algn="just"/>
            <a:r>
              <a:rPr kumimoji="0" lang="as-IN" sz="2400" b="1" i="0" u="none" strike="noStrike" kern="1200" cap="none" spc="0" normalizeH="0" baseline="0" noProof="0" dirty="0">
                <a:ln>
                  <a:noFill/>
                </a:ln>
                <a:solidFill>
                  <a:srgbClr val="202122"/>
                </a:solidFill>
                <a:effectLst/>
                <a:uLnTx/>
                <a:uFillTx/>
                <a:latin typeface="NikoshBAN" panose="02000000000000000000" pitchFamily="2" charset="0"/>
                <a:ea typeface="+mn-ea"/>
                <a:cs typeface="NikoshBAN" panose="02000000000000000000" pitchFamily="2" charset="0"/>
              </a:rPr>
              <a:t>বাংলাদেশ</a:t>
            </a:r>
            <a:r>
              <a:rPr kumimoji="0" lang="en-US" sz="2400" b="1" i="0" u="none" strike="noStrike" kern="1200" cap="none" spc="0" normalizeH="0" baseline="0" noProof="0" dirty="0">
                <a:ln>
                  <a:noFill/>
                </a:ln>
                <a:solidFill>
                  <a:srgbClr val="202122"/>
                </a:solidFill>
                <a:effectLst/>
                <a:uLnTx/>
                <a:uFillTx/>
                <a:latin typeface="NikoshBAN" panose="02000000000000000000" pitchFamily="2" charset="0"/>
                <a:ea typeface="+mn-ea"/>
                <a:cs typeface="NikoshBAN" panose="02000000000000000000" pitchFamily="2" charset="0"/>
              </a:rPr>
              <a:t> </a:t>
            </a:r>
            <a:r>
              <a:rPr kumimoji="0" lang="as-IN" sz="2400" b="1" i="0" u="none" strike="noStrike" kern="1200" cap="none" spc="0" normalizeH="0" baseline="0" noProof="0" dirty="0">
                <a:ln>
                  <a:noFill/>
                </a:ln>
                <a:solidFill>
                  <a:srgbClr val="202122"/>
                </a:solidFill>
                <a:effectLst/>
                <a:uLnTx/>
                <a:uFillTx/>
                <a:latin typeface="NikoshBAN" panose="02000000000000000000" pitchFamily="2" charset="0"/>
                <a:ea typeface="+mn-ea"/>
                <a:cs typeface="NikoshBAN" panose="02000000000000000000" pitchFamily="2" charset="0"/>
              </a:rPr>
              <a:t>জাতীয়</a:t>
            </a:r>
            <a:r>
              <a:rPr kumimoji="0" lang="en-US" sz="2400" b="1" i="0" u="none" strike="noStrike" kern="1200" cap="none" spc="0" normalizeH="0" baseline="0" noProof="0" dirty="0">
                <a:ln>
                  <a:noFill/>
                </a:ln>
                <a:solidFill>
                  <a:srgbClr val="202122"/>
                </a:solidFill>
                <a:effectLst/>
                <a:uLnTx/>
                <a:uFillTx/>
                <a:latin typeface="NikoshBAN" panose="02000000000000000000" pitchFamily="2" charset="0"/>
                <a:ea typeface="+mn-ea"/>
                <a:cs typeface="NikoshBAN" panose="02000000000000000000" pitchFamily="2" charset="0"/>
              </a:rPr>
              <a:t> </a:t>
            </a:r>
            <a:r>
              <a:rPr kumimoji="0" lang="as-IN" sz="2400" b="1" i="0" u="none" strike="noStrike" kern="1200" cap="none" spc="0" normalizeH="0" baseline="0" noProof="0" dirty="0">
                <a:ln>
                  <a:noFill/>
                </a:ln>
                <a:solidFill>
                  <a:srgbClr val="202122"/>
                </a:solidFill>
                <a:effectLst/>
                <a:uLnTx/>
                <a:uFillTx/>
                <a:latin typeface="NikoshBAN" panose="02000000000000000000" pitchFamily="2" charset="0"/>
                <a:ea typeface="+mn-ea"/>
                <a:cs typeface="NikoshBAN" panose="02000000000000000000" pitchFamily="2" charset="0"/>
              </a:rPr>
              <a:t>জাদুঘর</a:t>
            </a:r>
            <a:r>
              <a:rPr kumimoji="0" lang="as-IN" sz="2400" b="0" i="0" u="none" strike="noStrike" kern="1200" cap="none" spc="0" normalizeH="0" baseline="0" noProof="0" dirty="0">
                <a:ln>
                  <a:noFill/>
                </a:ln>
                <a:solidFill>
                  <a:srgbClr val="202122"/>
                </a:solidFill>
                <a:effectLst/>
                <a:uLnTx/>
                <a:uFillTx/>
                <a:latin typeface="NikoshBAN" panose="02000000000000000000" pitchFamily="2" charset="0"/>
                <a:ea typeface="+mn-ea"/>
                <a:cs typeface="NikoshBAN" panose="02000000000000000000" pitchFamily="2" charset="0"/>
              </a:rPr>
              <a:t> </a:t>
            </a:r>
            <a:r>
              <a:rPr kumimoji="0" lang="en-US" sz="2400" b="0" i="0" u="none" strike="noStrike" kern="1200" cap="none" spc="0" normalizeH="0" baseline="0" noProof="0" dirty="0">
                <a:ln>
                  <a:noFill/>
                </a:ln>
                <a:solidFill>
                  <a:srgbClr val="202122"/>
                </a:solidFill>
                <a:effectLst/>
                <a:uLnTx/>
                <a:uFillTx/>
                <a:latin typeface="NikoshBAN" panose="02000000000000000000" pitchFamily="2" charset="0"/>
                <a:ea typeface="+mn-ea"/>
                <a:cs typeface="NikoshBAN" panose="02000000000000000000" pitchFamily="2" charset="0"/>
              </a:rPr>
              <a:t> </a:t>
            </a:r>
            <a:r>
              <a:rPr kumimoji="0" lang="as-IN" sz="24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hlinkClick r:id="rId10" tooltip="বাংলাদেশ">
                  <a:extLst>
                    <a:ext uri="{A12FA001-AC4F-418D-AE19-62706E023703}">
                      <ahyp:hlinkClr xmlns:ahyp="http://schemas.microsoft.com/office/drawing/2018/hyperlinkcolor" val="tx"/>
                    </a:ext>
                  </a:extLst>
                </a:hlinkClick>
              </a:rPr>
              <a:t>বাংলাদেশের</a:t>
            </a:r>
            <a:r>
              <a:rPr kumimoji="0" lang="as-IN" sz="24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as-IN" sz="2400" b="0" i="0" u="none" strike="noStrike" kern="1200" cap="none" spc="0" normalizeH="0" baseline="0" noProof="0" dirty="0">
                <a:ln>
                  <a:noFill/>
                </a:ln>
                <a:solidFill>
                  <a:srgbClr val="202122"/>
                </a:solidFill>
                <a:effectLst/>
                <a:uLnTx/>
                <a:uFillTx/>
                <a:latin typeface="NikoshBAN" panose="02000000000000000000" pitchFamily="2" charset="0"/>
                <a:ea typeface="+mn-ea"/>
                <a:cs typeface="NikoshBAN" panose="02000000000000000000" pitchFamily="2" charset="0"/>
              </a:rPr>
              <a:t>রাজধানী </a:t>
            </a:r>
            <a:r>
              <a:rPr kumimoji="0" lang="as-IN" sz="24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hlinkClick r:id="rId11" tooltip="ঢাকা">
                  <a:extLst>
                    <a:ext uri="{A12FA001-AC4F-418D-AE19-62706E023703}">
                      <ahyp:hlinkClr xmlns:ahyp="http://schemas.microsoft.com/office/drawing/2018/hyperlinkcolor" val="tx"/>
                    </a:ext>
                  </a:extLst>
                </a:hlinkClick>
              </a:rPr>
              <a:t>ঢাকা</a:t>
            </a:r>
            <a:r>
              <a:rPr kumimoji="0" lang="as-IN" sz="2400" b="0" i="0" u="none" strike="noStrike" kern="1200" cap="none" spc="0" normalizeH="0" baseline="0" noProof="0" dirty="0">
                <a:ln>
                  <a:noFill/>
                </a:ln>
                <a:solidFill>
                  <a:srgbClr val="202122"/>
                </a:solidFill>
                <a:effectLst/>
                <a:uLnTx/>
                <a:uFillTx/>
                <a:latin typeface="NikoshBAN" panose="02000000000000000000" pitchFamily="2" charset="0"/>
                <a:ea typeface="+mn-ea"/>
                <a:cs typeface="NikoshBAN" panose="02000000000000000000" pitchFamily="2" charset="0"/>
              </a:rPr>
              <a:t> শহরে অবস্থিত দেশের জাতীয় জাদুঘর। এটি </a:t>
            </a:r>
            <a:r>
              <a:rPr kumimoji="0" lang="as-IN" sz="24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hlinkClick r:id="rId12" tooltip="মার্চ ২০">
                  <a:extLst>
                    <a:ext uri="{A12FA001-AC4F-418D-AE19-62706E023703}">
                      <ahyp:hlinkClr xmlns:ahyp="http://schemas.microsoft.com/office/drawing/2018/hyperlinkcolor" val="tx"/>
                    </a:ext>
                  </a:extLst>
                </a:hlinkClick>
              </a:rPr>
              <a:t>২০, মার্চ</a:t>
            </a:r>
            <a:r>
              <a:rPr kumimoji="0" lang="as-IN" sz="24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as-IN" sz="2400" b="0" i="0" u="none" strike="noStrike" kern="1200" cap="none" spc="0" normalizeH="0" baseline="0" noProof="0" dirty="0">
                <a:ln>
                  <a:noFill/>
                </a:ln>
                <a:solidFill>
                  <a:srgbClr val="202122"/>
                </a:solidFill>
                <a:effectLst/>
                <a:uLnTx/>
                <a:uFillTx/>
                <a:latin typeface="NikoshBAN" panose="02000000000000000000" pitchFamily="2" charset="0"/>
                <a:ea typeface="+mn-ea"/>
                <a:cs typeface="NikoshBAN" panose="02000000000000000000" pitchFamily="2" charset="0"/>
              </a:rPr>
              <a:t>১৯১৩ খ্রিষ্টাব্দে প্রতিষ্ঠিত হয়, এবং </a:t>
            </a:r>
            <a:r>
              <a:rPr kumimoji="0" lang="as-IN" sz="24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hlinkClick r:id="rId13" tooltip="আগস্ট ৭">
                  <a:extLst>
                    <a:ext uri="{A12FA001-AC4F-418D-AE19-62706E023703}">
                      <ahyp:hlinkClr xmlns:ahyp="http://schemas.microsoft.com/office/drawing/2018/hyperlinkcolor" val="tx"/>
                    </a:ext>
                  </a:extLst>
                </a:hlinkClick>
              </a:rPr>
              <a:t>৭ আগস্ট</a:t>
            </a:r>
            <a:r>
              <a:rPr kumimoji="0" lang="as-IN" sz="24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as-IN" sz="2400" b="0" i="0" u="none" strike="noStrike" kern="1200" cap="none" spc="0" normalizeH="0" baseline="0" noProof="0" dirty="0">
                <a:ln>
                  <a:noFill/>
                </a:ln>
                <a:solidFill>
                  <a:srgbClr val="202122"/>
                </a:solidFill>
                <a:effectLst/>
                <a:uLnTx/>
                <a:uFillTx/>
                <a:latin typeface="NikoshBAN" panose="02000000000000000000" pitchFamily="2" charset="0"/>
                <a:ea typeface="+mn-ea"/>
                <a:cs typeface="NikoshBAN" panose="02000000000000000000" pitchFamily="2" charset="0"/>
              </a:rPr>
              <a:t>১৯১৩ খ্রিষ্টাব্দে এর আনুষ্ঠানিক উদ্বোধন করা হয়। </a:t>
            </a:r>
            <a:endParaRPr lang="en-US" sz="2000" dirty="0"/>
          </a:p>
        </p:txBody>
      </p:sp>
    </p:spTree>
    <p:extLst>
      <p:ext uri="{BB962C8B-B14F-4D97-AF65-F5344CB8AC3E}">
        <p14:creationId xmlns:p14="http://schemas.microsoft.com/office/powerpoint/2010/main" val="152099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right)">
                                      <p:cBhvr>
                                        <p:cTn id="7" dur="2000"/>
                                        <p:tgtEl>
                                          <p:spTgt spid="5122"/>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2000"/>
                                        <p:tgtEl>
                                          <p:spTgt spid="10"/>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B3E408-C408-4C2C-9282-7F8888DD2B49}"/>
              </a:ext>
            </a:extLst>
          </p:cNvPr>
          <p:cNvSpPr txBox="1"/>
          <p:nvPr/>
        </p:nvSpPr>
        <p:spPr>
          <a:xfrm>
            <a:off x="3505200" y="1149899"/>
            <a:ext cx="4953000" cy="4832092"/>
          </a:xfrm>
          <a:prstGeom prst="rect">
            <a:avLst/>
          </a:prstGeom>
          <a:noFill/>
        </p:spPr>
        <p:txBody>
          <a:bodyPr wrap="square" rtlCol="0">
            <a:spAutoFit/>
          </a:bodyPr>
          <a:lstStyle/>
          <a:p>
            <a:pPr algn="just"/>
            <a:r>
              <a:rPr lang="en-US" sz="2800" dirty="0" err="1">
                <a:latin typeface="NikoshBAN" panose="02000000000000000000" pitchFamily="2" charset="0"/>
                <a:cs typeface="NikoshBAN" panose="02000000000000000000" pitchFamily="2" charset="0"/>
              </a:rPr>
              <a:t>বাংলাদেশের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পুরাকীর্তি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গুলো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থেকে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পাওয়া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অনেক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প্রত্ন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নিদর্শন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জাদুঘরে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সংরক্ষণ</a:t>
            </a:r>
            <a:r>
              <a:rPr lang="en-US" sz="2800" dirty="0">
                <a:latin typeface="NikoshBAN" panose="02000000000000000000" pitchFamily="2" charset="0"/>
                <a:cs typeface="NikoshBAN" panose="02000000000000000000" pitchFamily="2" charset="0"/>
              </a:rPr>
              <a:t> ও </a:t>
            </a:r>
            <a:r>
              <a:rPr lang="en-US" sz="2800" dirty="0" err="1">
                <a:latin typeface="NikoshBAN" panose="02000000000000000000" pitchFamily="2" charset="0"/>
                <a:cs typeface="NikoshBAN" panose="02000000000000000000" pitchFamily="2" charset="0"/>
              </a:rPr>
              <a:t>প্রদর্শন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হয়</a:t>
            </a:r>
            <a:r>
              <a:rPr lang="en-US" sz="2800" dirty="0">
                <a:latin typeface="NikoshBAN" panose="02000000000000000000" pitchFamily="2" charset="0"/>
                <a:cs typeface="NikoshBAN" panose="02000000000000000000" pitchFamily="2" charset="0"/>
              </a:rPr>
              <a:t> । এ </a:t>
            </a:r>
            <a:r>
              <a:rPr lang="en-US" sz="2800" dirty="0" err="1">
                <a:latin typeface="NikoshBAN" panose="02000000000000000000" pitchFamily="2" charset="0"/>
                <a:cs typeface="NikoshBAN" panose="02000000000000000000" pitchFamily="2" charset="0"/>
              </a:rPr>
              <a:t>সব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প্রত্ন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সম্পদ</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দেখে</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দেশের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ইতিহাস</a:t>
            </a:r>
            <a:r>
              <a:rPr lang="en-US" sz="2800" dirty="0">
                <a:latin typeface="NikoshBAN" panose="02000000000000000000" pitchFamily="2" charset="0"/>
                <a:cs typeface="NikoshBAN" panose="02000000000000000000" pitchFamily="2" charset="0"/>
              </a:rPr>
              <a:t> ও </a:t>
            </a:r>
            <a:r>
              <a:rPr lang="en-US" sz="2800" dirty="0" err="1">
                <a:latin typeface="NikoshBAN" panose="02000000000000000000" pitchFamily="2" charset="0"/>
                <a:cs typeface="NikoshBAN" panose="02000000000000000000" pitchFamily="2" charset="0"/>
              </a:rPr>
              <a:t>ঐতিহ্য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সম্পর্কে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ধারণা</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লাভ</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যায়</a:t>
            </a:r>
            <a:r>
              <a:rPr lang="en-US" sz="2800" dirty="0">
                <a:latin typeface="NikoshBAN" panose="02000000000000000000" pitchFamily="2" charset="0"/>
                <a:cs typeface="NikoshBAN" panose="02000000000000000000" pitchFamily="2" charset="0"/>
              </a:rPr>
              <a:t> । </a:t>
            </a:r>
            <a:r>
              <a:rPr lang="en-US" sz="2800" dirty="0" err="1">
                <a:latin typeface="NikoshBAN" panose="02000000000000000000" pitchFamily="2" charset="0"/>
                <a:cs typeface="NikoshBAN" panose="02000000000000000000" pitchFamily="2" charset="0"/>
              </a:rPr>
              <a:t>ঢাকায়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রয়েছে</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আমাদের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জাদুঘর</a:t>
            </a:r>
            <a:r>
              <a:rPr lang="en-US" sz="2800" dirty="0">
                <a:latin typeface="NikoshBAN" panose="02000000000000000000" pitchFamily="2" charset="0"/>
                <a:cs typeface="NikoshBAN" panose="02000000000000000000" pitchFamily="2" charset="0"/>
              </a:rPr>
              <a:t> । </a:t>
            </a:r>
            <a:r>
              <a:rPr lang="en-US" sz="2800" dirty="0" err="1">
                <a:latin typeface="NikoshBAN" panose="02000000000000000000" pitchFamily="2" charset="0"/>
                <a:cs typeface="NikoshBAN" panose="02000000000000000000" pitchFamily="2" charset="0"/>
              </a:rPr>
              <a:t>এছাড়াও</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প্রত্ন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স্থলের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জাদুঘরেও</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রয়েছে</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প্রচুর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প্রত্ন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সম্পদ</a:t>
            </a:r>
            <a:r>
              <a:rPr lang="en-US" sz="2800" dirty="0">
                <a:latin typeface="NikoshBAN" panose="02000000000000000000" pitchFamily="2" charset="0"/>
                <a:cs typeface="NikoshBAN" panose="02000000000000000000" pitchFamily="2" charset="0"/>
              </a:rPr>
              <a:t> । </a:t>
            </a:r>
            <a:r>
              <a:rPr lang="en-US" sz="2800" dirty="0" err="1">
                <a:latin typeface="NikoshBAN" panose="02000000000000000000" pitchFamily="2" charset="0"/>
                <a:cs typeface="NikoshBAN" panose="02000000000000000000" pitchFamily="2" charset="0"/>
              </a:rPr>
              <a:t>বাংলাদেশ</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জাতীয়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জাদুঘরের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গ্যালারিতে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সারাদেশের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প্রত্ন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নিদর্শনের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সংগে</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প্রদর্শন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হয়েছে</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বাংলার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নবাব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জমিদার</a:t>
            </a:r>
            <a:r>
              <a:rPr lang="en-US" sz="2800" dirty="0">
                <a:latin typeface="NikoshBAN" panose="02000000000000000000" pitchFamily="2" charset="0"/>
                <a:cs typeface="NikoshBAN" panose="02000000000000000000" pitchFamily="2" charset="0"/>
              </a:rPr>
              <a:t> ও </a:t>
            </a:r>
            <a:r>
              <a:rPr lang="en-US" sz="2800" dirty="0" err="1">
                <a:latin typeface="NikoshBAN" panose="02000000000000000000" pitchFamily="2" charset="0"/>
                <a:cs typeface="NikoshBAN" panose="02000000000000000000" pitchFamily="2" charset="0"/>
              </a:rPr>
              <a:t>ইংরেজ</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শাসন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কালের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বেশ</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কিছু</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প্রত্ন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সম্পদ</a:t>
            </a:r>
            <a:r>
              <a:rPr lang="en-US" sz="2800" dirty="0">
                <a:latin typeface="NikoshBAN" panose="02000000000000000000" pitchFamily="2" charset="0"/>
                <a:cs typeface="NikoshBAN" panose="02000000000000000000" pitchFamily="2" charset="0"/>
              </a:rPr>
              <a:t> ।</a:t>
            </a:r>
          </a:p>
        </p:txBody>
      </p:sp>
      <p:pic>
        <p:nvPicPr>
          <p:cNvPr id="7170" name="Picture 2" descr="পিপীলিকা.কম । বাংলায় নিবন্ধ এবং ফিচার পড়ুন">
            <a:extLst>
              <a:ext uri="{FF2B5EF4-FFF2-40B4-BE49-F238E27FC236}">
                <a16:creationId xmlns:a16="http://schemas.microsoft.com/office/drawing/2014/main" id="{038B22CD-9B8F-4155-979E-4FB31C7D98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1295400"/>
            <a:ext cx="2762250" cy="20505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2" name="Picture 4" descr="বরেন্দ্র গবেষণা জাদুঘর, রাজশাহী - ভ্রমণ গাইড">
            <a:extLst>
              <a:ext uri="{FF2B5EF4-FFF2-40B4-BE49-F238E27FC236}">
                <a16:creationId xmlns:a16="http://schemas.microsoft.com/office/drawing/2014/main" id="{231B18F1-A2F9-41E6-9426-E6B641C89C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 y="4050752"/>
            <a:ext cx="2759792" cy="17785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97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up)">
                                      <p:cBhvr>
                                        <p:cTn id="7" dur="2000"/>
                                        <p:tgtEl>
                                          <p:spTgt spid="7170"/>
                                        </p:tgtEl>
                                      </p:cBhvr>
                                    </p:animEffect>
                                  </p:childTnLst>
                                </p:cTn>
                              </p:par>
                              <p:par>
                                <p:cTn id="8" presetID="22" presetClass="entr" presetSubtype="4" fill="hold" nodeType="withEffect">
                                  <p:stCondLst>
                                    <p:cond delay="0"/>
                                  </p:stCondLst>
                                  <p:childTnLst>
                                    <p:set>
                                      <p:cBhvr>
                                        <p:cTn id="9" dur="1" fill="hold">
                                          <p:stCondLst>
                                            <p:cond delay="0"/>
                                          </p:stCondLst>
                                        </p:cTn>
                                        <p:tgtEl>
                                          <p:spTgt spid="7172"/>
                                        </p:tgtEl>
                                        <p:attrNameLst>
                                          <p:attrName>style.visibility</p:attrName>
                                        </p:attrNameLst>
                                      </p:cBhvr>
                                      <p:to>
                                        <p:strVal val="visible"/>
                                      </p:to>
                                    </p:set>
                                    <p:animEffect transition="in" filter="wipe(down)">
                                      <p:cBhvr>
                                        <p:cTn id="10" dur="2000"/>
                                        <p:tgtEl>
                                          <p:spTgt spid="7172"/>
                                        </p:tgtEl>
                                      </p:cBhvr>
                                    </p:animEffec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687679"/>
            </a:gs>
            <a:gs pos="35000">
              <a:schemeClr val="accent4">
                <a:lumMod val="40000"/>
                <a:lumOff val="60000"/>
              </a:schemeClr>
            </a:gs>
            <a:gs pos="66000">
              <a:srgbClr val="FF0000"/>
            </a:gs>
            <a:gs pos="100000">
              <a:srgbClr val="121317"/>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48C29C-78AA-4FF6-8EDC-DA9F988DB6CA}"/>
              </a:ext>
            </a:extLst>
          </p:cNvPr>
          <p:cNvSpPr txBox="1"/>
          <p:nvPr/>
        </p:nvSpPr>
        <p:spPr>
          <a:xfrm>
            <a:off x="4191000" y="1295400"/>
            <a:ext cx="4205748" cy="4832092"/>
          </a:xfrm>
          <a:prstGeom prst="rect">
            <a:avLst/>
          </a:prstGeom>
          <a:noFill/>
        </p:spPr>
        <p:txBody>
          <a:bodyPr wrap="square">
            <a:spAutoFit/>
          </a:bodyPr>
          <a:lstStyle/>
          <a:p>
            <a:pPr algn="just"/>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এর</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মধ্যে</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উল্লেখযোগ্য</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হচ্ছে</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দিনাজপুরের</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মহারাজার</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ব্যবহার</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করা</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দ্রব্য</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ও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হাতির</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দাতের</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কারুকাজ</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করা</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শিল্পদ্রব্য</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বলধার</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জমিদার</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নরেন্দ্র</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নারায়ন</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রায়</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চৌধুরীর</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সংগ্রহ</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থেকে</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আনা</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পোশাক</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হাতির</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দাঁতের</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নানা</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কারুকাজ</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ও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ঢাল</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তলোয়ার</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এছাড়া</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এখানে</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রাখা</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হয়েছে</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নাটোরের</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দিঘাপতিয়ার</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জমিদারদের</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ব্যবহারকরা</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দ্রব্য</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পোশাক</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ঢাল</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তলোয়ার</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ও </a:t>
            </a:r>
            <a:r>
              <a:rPr lang="en-US" sz="2800" dirty="0" err="1">
                <a:solidFill>
                  <a:prstClr val="black"/>
                </a:solidFill>
                <a:latin typeface="NikoshBAN" panose="02000000000000000000" pitchFamily="2" charset="0"/>
                <a:cs typeface="NikoshBAN" panose="02000000000000000000" pitchFamily="2" charset="0"/>
              </a:rPr>
              <a:t>সি</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ঙ্ঘাসন</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 </a:t>
            </a:r>
            <a:endParaRPr lang="en-US" dirty="0"/>
          </a:p>
        </p:txBody>
      </p:sp>
      <p:pic>
        <p:nvPicPr>
          <p:cNvPr id="5" name="Picture 4" descr="১২ বছর পর আবার খোলা হল ইরাকের জাতীয় জাদুঘর - BBC News বাংলা">
            <a:extLst>
              <a:ext uri="{FF2B5EF4-FFF2-40B4-BE49-F238E27FC236}">
                <a16:creationId xmlns:a16="http://schemas.microsoft.com/office/drawing/2014/main" id="{62E841FF-97F7-48A3-B08E-14795C80C2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213" y="1295400"/>
            <a:ext cx="3265714"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14" descr="হাতির দাঁতের শিল্পকর্ম - বাংলাপিডিয়া">
            <a:extLst>
              <a:ext uri="{FF2B5EF4-FFF2-40B4-BE49-F238E27FC236}">
                <a16:creationId xmlns:a16="http://schemas.microsoft.com/office/drawing/2014/main" id="{C8523640-3A19-4EF1-B31D-C462870496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522" y="3429000"/>
            <a:ext cx="2209405" cy="25900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53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out)">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pattFill prst="solidDmnd">
          <a:fgClr>
            <a:srgbClr val="C05644"/>
          </a:fgClr>
          <a:bgClr>
            <a:schemeClr val="bg1"/>
          </a:bgClr>
        </a:patt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7D0613-1219-435C-84D7-2C1D85267072}"/>
              </a:ext>
            </a:extLst>
          </p:cNvPr>
          <p:cNvSpPr txBox="1"/>
          <p:nvPr/>
        </p:nvSpPr>
        <p:spPr>
          <a:xfrm>
            <a:off x="644505" y="1241702"/>
            <a:ext cx="7737495" cy="1815882"/>
          </a:xfrm>
          <a:prstGeom prst="rect">
            <a:avLst/>
          </a:prstGeom>
          <a:noFill/>
        </p:spPr>
        <p:txBody>
          <a:bodyPr wrap="square" rtlCol="0">
            <a:spAutoFit/>
          </a:bodyPr>
          <a:lstStyle/>
          <a:p>
            <a:pPr algn="just"/>
            <a:r>
              <a:rPr lang="en-US" sz="2800" dirty="0" err="1">
                <a:latin typeface="NikoshBAN" panose="02000000000000000000" pitchFamily="2" charset="0"/>
                <a:cs typeface="NikoshBAN" panose="02000000000000000000" pitchFamily="2" charset="0"/>
              </a:rPr>
              <a:t>কোন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আঞ্চলিক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জাদুঘর</a:t>
            </a:r>
            <a:r>
              <a:rPr lang="en-US" sz="2800" dirty="0">
                <a:latin typeface="NikoshBAN" panose="02000000000000000000" pitchFamily="2" charset="0"/>
                <a:cs typeface="NikoshBAN" panose="02000000000000000000" pitchFamily="2" charset="0"/>
              </a:rPr>
              <a:t> ও </a:t>
            </a:r>
            <a:r>
              <a:rPr lang="en-US" sz="2800" dirty="0" err="1">
                <a:latin typeface="NikoshBAN" panose="02000000000000000000" pitchFamily="2" charset="0"/>
                <a:cs typeface="NikoshBAN" panose="02000000000000000000" pitchFamily="2" charset="0"/>
              </a:rPr>
              <a:t>সংগ্রহশালায়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প্রত্ন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নিদর্শন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প্রদর্শনের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জন্য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রাখা</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হয়েছে</a:t>
            </a:r>
            <a:r>
              <a:rPr lang="en-US" sz="2800" dirty="0">
                <a:latin typeface="NikoshBAN" panose="02000000000000000000" pitchFamily="2" charset="0"/>
                <a:cs typeface="NikoshBAN" panose="02000000000000000000" pitchFamily="2" charset="0"/>
              </a:rPr>
              <a:t> । </a:t>
            </a:r>
            <a:r>
              <a:rPr lang="en-US" sz="2800" dirty="0" err="1">
                <a:latin typeface="NikoshBAN" panose="02000000000000000000" pitchFamily="2" charset="0"/>
                <a:cs typeface="NikoshBAN" panose="02000000000000000000" pitchFamily="2" charset="0"/>
              </a:rPr>
              <a:t>অধিকাংশ</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সংগ্রহশালাই</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জমিদারদের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প্রাসাদে</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অবস্থিত</a:t>
            </a:r>
            <a:r>
              <a:rPr lang="en-US" sz="2800" dirty="0">
                <a:latin typeface="NikoshBAN" panose="02000000000000000000" pitchFamily="2" charset="0"/>
                <a:cs typeface="NikoshBAN" panose="02000000000000000000" pitchFamily="2" charset="0"/>
              </a:rPr>
              <a:t> । </a:t>
            </a:r>
            <a:r>
              <a:rPr lang="en-US" sz="2800" dirty="0" err="1">
                <a:latin typeface="NikoshBAN" panose="02000000000000000000" pitchFamily="2" charset="0"/>
                <a:cs typeface="NikoshBAN" panose="02000000000000000000" pitchFamily="2" charset="0"/>
              </a:rPr>
              <a:t>জমিদারদের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ব্যবহার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দ্রব্য</a:t>
            </a:r>
            <a:r>
              <a:rPr lang="en-US" sz="2800" dirty="0">
                <a:latin typeface="NikoshBAN" panose="02000000000000000000" pitchFamily="2" charset="0"/>
                <a:cs typeface="NikoshBAN" panose="02000000000000000000" pitchFamily="2" charset="0"/>
              </a:rPr>
              <a:t> ও </a:t>
            </a:r>
            <a:r>
              <a:rPr lang="en-US" sz="2800" dirty="0" err="1">
                <a:latin typeface="NikoshBAN" panose="02000000000000000000" pitchFamily="2" charset="0"/>
                <a:cs typeface="NikoshBAN" panose="02000000000000000000" pitchFamily="2" charset="0"/>
              </a:rPr>
              <a:t>তাদের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সংগ্রহ</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প্রত্ন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সম্পদ</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সেখানে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প্রদর্শন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হয়</a:t>
            </a:r>
            <a:r>
              <a:rPr lang="en-US" sz="2800" dirty="0">
                <a:latin typeface="NikoshBAN" panose="02000000000000000000" pitchFamily="2" charset="0"/>
                <a:cs typeface="NikoshBAN" panose="02000000000000000000" pitchFamily="2" charset="0"/>
              </a:rPr>
              <a:t> । </a:t>
            </a:r>
          </a:p>
        </p:txBody>
      </p:sp>
      <p:grpSp>
        <p:nvGrpSpPr>
          <p:cNvPr id="13" name="Group 12">
            <a:extLst>
              <a:ext uri="{FF2B5EF4-FFF2-40B4-BE49-F238E27FC236}">
                <a16:creationId xmlns:a16="http://schemas.microsoft.com/office/drawing/2014/main" id="{826EC44C-519F-45E8-A717-FEF39A266C7A}"/>
              </a:ext>
            </a:extLst>
          </p:cNvPr>
          <p:cNvGrpSpPr/>
          <p:nvPr/>
        </p:nvGrpSpPr>
        <p:grpSpPr>
          <a:xfrm flipH="1">
            <a:off x="624840" y="4767861"/>
            <a:ext cx="7757160" cy="1342427"/>
            <a:chOff x="624840" y="4863229"/>
            <a:chExt cx="7757160" cy="1342427"/>
          </a:xfrm>
        </p:grpSpPr>
        <p:sp>
          <p:nvSpPr>
            <p:cNvPr id="6" name="Freeform: Shape 5">
              <a:extLst>
                <a:ext uri="{FF2B5EF4-FFF2-40B4-BE49-F238E27FC236}">
                  <a16:creationId xmlns:a16="http://schemas.microsoft.com/office/drawing/2014/main" id="{F3F723FA-7910-4D85-94F2-836A0AC76BBB}"/>
                </a:ext>
              </a:extLst>
            </p:cNvPr>
            <p:cNvSpPr/>
            <p:nvPr/>
          </p:nvSpPr>
          <p:spPr>
            <a:xfrm>
              <a:off x="2819400" y="4863229"/>
              <a:ext cx="5562600" cy="1342426"/>
            </a:xfrm>
            <a:custGeom>
              <a:avLst/>
              <a:gdLst>
                <a:gd name="connsiteX0" fmla="*/ 174628 w 1047750"/>
                <a:gd name="connsiteY0" fmla="*/ 0 h 3901440"/>
                <a:gd name="connsiteX1" fmla="*/ 873122 w 1047750"/>
                <a:gd name="connsiteY1" fmla="*/ 0 h 3901440"/>
                <a:gd name="connsiteX2" fmla="*/ 1047750 w 1047750"/>
                <a:gd name="connsiteY2" fmla="*/ 174628 h 3901440"/>
                <a:gd name="connsiteX3" fmla="*/ 1047750 w 1047750"/>
                <a:gd name="connsiteY3" fmla="*/ 3901440 h 3901440"/>
                <a:gd name="connsiteX4" fmla="*/ 1047750 w 1047750"/>
                <a:gd name="connsiteY4" fmla="*/ 3901440 h 3901440"/>
                <a:gd name="connsiteX5" fmla="*/ 0 w 1047750"/>
                <a:gd name="connsiteY5" fmla="*/ 3901440 h 3901440"/>
                <a:gd name="connsiteX6" fmla="*/ 0 w 1047750"/>
                <a:gd name="connsiteY6" fmla="*/ 3901440 h 3901440"/>
                <a:gd name="connsiteX7" fmla="*/ 0 w 1047750"/>
                <a:gd name="connsiteY7" fmla="*/ 174628 h 3901440"/>
                <a:gd name="connsiteX8" fmla="*/ 174628 w 1047750"/>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3901440">
                  <a:moveTo>
                    <a:pt x="1047750" y="650251"/>
                  </a:moveTo>
                  <a:lnTo>
                    <a:pt x="1047750" y="3251189"/>
                  </a:lnTo>
                  <a:cubicBezTo>
                    <a:pt x="1047750" y="3610311"/>
                    <a:pt x="1026753" y="3901440"/>
                    <a:pt x="1000853" y="3901440"/>
                  </a:cubicBezTo>
                  <a:lnTo>
                    <a:pt x="0" y="3901440"/>
                  </a:lnTo>
                  <a:lnTo>
                    <a:pt x="0" y="3901440"/>
                  </a:lnTo>
                  <a:lnTo>
                    <a:pt x="0" y="0"/>
                  </a:lnTo>
                  <a:lnTo>
                    <a:pt x="0" y="0"/>
                  </a:lnTo>
                  <a:lnTo>
                    <a:pt x="1000853" y="0"/>
                  </a:lnTo>
                  <a:cubicBezTo>
                    <a:pt x="1026753" y="0"/>
                    <a:pt x="1047750" y="291129"/>
                    <a:pt x="1047750" y="650251"/>
                  </a:cubicBezTo>
                  <a:close/>
                </a:path>
              </a:pathLst>
            </a:custGeom>
            <a:solidFill>
              <a:srgbClr val="9BB320"/>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0491" tIns="106391" rIns="161636" bIns="106393" numCol="1" spcCol="1270" anchor="ctr" anchorCtr="0">
              <a:noAutofit/>
            </a:bodyPr>
            <a:lstStyle/>
            <a:p>
              <a:pPr marL="0" lvl="1" algn="just" defTabSz="1289050">
                <a:lnSpc>
                  <a:spcPct val="90000"/>
                </a:lnSpc>
                <a:spcBef>
                  <a:spcPct val="0"/>
                </a:spcBef>
                <a:spcAft>
                  <a:spcPct val="15000"/>
                </a:spcAft>
              </a:pPr>
              <a:r>
                <a:rPr lang="en-US" sz="2400" kern="1200" dirty="0" err="1">
                  <a:latin typeface="NikoshBAN" panose="02000000000000000000" pitchFamily="2" charset="0"/>
                  <a:cs typeface="NikoshBAN" panose="02000000000000000000" pitchFamily="2" charset="0"/>
                </a:rPr>
                <a:t>মুক্তাগাছার</a:t>
              </a:r>
              <a:r>
                <a:rPr lang="en-US" sz="2400" kern="1200" dirty="0">
                  <a:latin typeface="NikoshBAN" panose="02000000000000000000" pitchFamily="2" charset="0"/>
                  <a:cs typeface="NikoshBAN" panose="02000000000000000000" pitchFamily="2" charset="0"/>
                </a:rPr>
                <a:t> </a:t>
              </a:r>
              <a:r>
                <a:rPr lang="en-US" sz="2400" kern="1200" dirty="0" err="1">
                  <a:latin typeface="NikoshBAN" panose="02000000000000000000" pitchFamily="2" charset="0"/>
                  <a:cs typeface="NikoshBAN" panose="02000000000000000000" pitchFamily="2" charset="0"/>
                </a:rPr>
                <a:t>জমিদারদের</a:t>
              </a:r>
              <a:r>
                <a:rPr lang="en-US" sz="2400" kern="1200" dirty="0">
                  <a:latin typeface="NikoshBAN" panose="02000000000000000000" pitchFamily="2" charset="0"/>
                  <a:cs typeface="NikoshBAN" panose="02000000000000000000" pitchFamily="2" charset="0"/>
                </a:rPr>
                <a:t> </a:t>
              </a:r>
              <a:r>
                <a:rPr lang="en-US" sz="2400" kern="1200" dirty="0" err="1">
                  <a:latin typeface="NikoshBAN" panose="02000000000000000000" pitchFamily="2" charset="0"/>
                  <a:cs typeface="NikoshBAN" panose="02000000000000000000" pitchFamily="2" charset="0"/>
                </a:rPr>
                <a:t>প্রত্ন</a:t>
              </a:r>
              <a:r>
                <a:rPr lang="en-US" sz="2400" kern="1200" dirty="0">
                  <a:latin typeface="NikoshBAN" panose="02000000000000000000" pitchFamily="2" charset="0"/>
                  <a:cs typeface="NikoshBAN" panose="02000000000000000000" pitchFamily="2" charset="0"/>
                </a:rPr>
                <a:t> </a:t>
              </a:r>
              <a:r>
                <a:rPr lang="en-US" sz="2400" kern="1200" dirty="0" err="1">
                  <a:latin typeface="NikoshBAN" panose="02000000000000000000" pitchFamily="2" charset="0"/>
                  <a:cs typeface="NikoshBAN" panose="02000000000000000000" pitchFamily="2" charset="0"/>
                </a:rPr>
                <a:t>সম্পদ</a:t>
              </a:r>
              <a:r>
                <a:rPr lang="en-US" sz="2400" kern="1200" dirty="0">
                  <a:latin typeface="NikoshBAN" panose="02000000000000000000" pitchFamily="2" charset="0"/>
                  <a:cs typeface="NikoshBAN" panose="02000000000000000000" pitchFamily="2" charset="0"/>
                </a:rPr>
                <a:t> </a:t>
              </a:r>
              <a:r>
                <a:rPr lang="en-US" sz="2400" kern="1200" dirty="0" err="1">
                  <a:latin typeface="NikoshBAN" panose="02000000000000000000" pitchFamily="2" charset="0"/>
                  <a:cs typeface="NikoshBAN" panose="02000000000000000000" pitchFamily="2" charset="0"/>
                </a:rPr>
                <a:t>ময়মনসিঙ্ঘ</a:t>
              </a:r>
              <a:r>
                <a:rPr lang="en-US" sz="2400" kern="1200" dirty="0">
                  <a:latin typeface="NikoshBAN" panose="02000000000000000000" pitchFamily="2" charset="0"/>
                  <a:cs typeface="NikoshBAN" panose="02000000000000000000" pitchFamily="2" charset="0"/>
                </a:rPr>
                <a:t> </a:t>
              </a:r>
              <a:r>
                <a:rPr lang="en-US" sz="2400" kern="1200" dirty="0" err="1">
                  <a:latin typeface="NikoshBAN" panose="02000000000000000000" pitchFamily="2" charset="0"/>
                  <a:cs typeface="NikoshBAN" panose="02000000000000000000" pitchFamily="2" charset="0"/>
                </a:rPr>
                <a:t>জাদুঘরে</a:t>
              </a:r>
              <a:r>
                <a:rPr lang="en-US" sz="2400" kern="1200" dirty="0">
                  <a:latin typeface="NikoshBAN" panose="02000000000000000000" pitchFamily="2" charset="0"/>
                  <a:cs typeface="NikoshBAN" panose="02000000000000000000" pitchFamily="2" charset="0"/>
                </a:rPr>
                <a:t> </a:t>
              </a:r>
              <a:r>
                <a:rPr lang="en-US" sz="2400" kern="1200" dirty="0" err="1">
                  <a:latin typeface="NikoshBAN" panose="02000000000000000000" pitchFamily="2" charset="0"/>
                  <a:cs typeface="NikoshBAN" panose="02000000000000000000" pitchFamily="2" charset="0"/>
                </a:rPr>
                <a:t>সংরক্ষন</a:t>
              </a:r>
              <a:r>
                <a:rPr lang="en-US" sz="2400" kern="1200" dirty="0">
                  <a:latin typeface="NikoshBAN" panose="02000000000000000000" pitchFamily="2" charset="0"/>
                  <a:cs typeface="NikoshBAN" panose="02000000000000000000" pitchFamily="2" charset="0"/>
                </a:rPr>
                <a:t> ও </a:t>
              </a:r>
              <a:r>
                <a:rPr lang="en-US" sz="2400" kern="1200" dirty="0" err="1">
                  <a:latin typeface="NikoshBAN" panose="02000000000000000000" pitchFamily="2" charset="0"/>
                  <a:cs typeface="NikoshBAN" panose="02000000000000000000" pitchFamily="2" charset="0"/>
                </a:rPr>
                <a:t>প্রদর্শন</a:t>
              </a:r>
              <a:r>
                <a:rPr lang="en-US" sz="2400" kern="1200" dirty="0">
                  <a:latin typeface="NikoshBAN" panose="02000000000000000000" pitchFamily="2" charset="0"/>
                  <a:cs typeface="NikoshBAN" panose="02000000000000000000" pitchFamily="2" charset="0"/>
                </a:rPr>
                <a:t> </a:t>
              </a:r>
              <a:r>
                <a:rPr lang="en-US" sz="2400" kern="1200" dirty="0" err="1">
                  <a:latin typeface="NikoshBAN" panose="02000000000000000000" pitchFamily="2" charset="0"/>
                  <a:cs typeface="NikoshBAN" panose="02000000000000000000" pitchFamily="2" charset="0"/>
                </a:rPr>
                <a:t>করা</a:t>
              </a:r>
              <a:r>
                <a:rPr lang="en-US" sz="2400" kern="1200" dirty="0">
                  <a:latin typeface="NikoshBAN" panose="02000000000000000000" pitchFamily="2" charset="0"/>
                  <a:cs typeface="NikoshBAN" panose="02000000000000000000" pitchFamily="2" charset="0"/>
                </a:rPr>
                <a:t> </a:t>
              </a:r>
              <a:r>
                <a:rPr lang="en-US" sz="2400" kern="1200" dirty="0" err="1">
                  <a:latin typeface="NikoshBAN" panose="02000000000000000000" pitchFamily="2" charset="0"/>
                  <a:cs typeface="NikoshBAN" panose="02000000000000000000" pitchFamily="2" charset="0"/>
                </a:rPr>
                <a:t>হয়েছে</a:t>
              </a:r>
              <a:r>
                <a:rPr lang="en-US" sz="2400" kern="1200" dirty="0">
                  <a:latin typeface="NikoshBAN" panose="02000000000000000000" pitchFamily="2" charset="0"/>
                  <a:cs typeface="NikoshBAN" panose="02000000000000000000" pitchFamily="2" charset="0"/>
                </a:rPr>
                <a:t>। </a:t>
              </a:r>
              <a:r>
                <a:rPr lang="en-US" sz="2400" kern="1200" dirty="0" err="1">
                  <a:latin typeface="NikoshBAN" panose="02000000000000000000" pitchFamily="2" charset="0"/>
                  <a:cs typeface="NikoshBAN" panose="02000000000000000000" pitchFamily="2" charset="0"/>
                </a:rPr>
                <a:t>পাথরের</a:t>
              </a:r>
              <a:r>
                <a:rPr lang="en-US" sz="2400" kern="1200" dirty="0">
                  <a:latin typeface="NikoshBAN" panose="02000000000000000000" pitchFamily="2" charset="0"/>
                  <a:cs typeface="NikoshBAN" panose="02000000000000000000" pitchFamily="2" charset="0"/>
                </a:rPr>
                <a:t> </a:t>
              </a:r>
              <a:r>
                <a:rPr lang="en-US" sz="2400" kern="1200" dirty="0" err="1">
                  <a:latin typeface="NikoshBAN" panose="02000000000000000000" pitchFamily="2" charset="0"/>
                  <a:cs typeface="NikoshBAN" panose="02000000000000000000" pitchFamily="2" charset="0"/>
                </a:rPr>
                <a:t>ফুলদানি</a:t>
              </a:r>
              <a:r>
                <a:rPr lang="en-US" sz="2400" kern="1200" dirty="0">
                  <a:latin typeface="NikoshBAN" panose="02000000000000000000" pitchFamily="2" charset="0"/>
                  <a:cs typeface="NikoshBAN" panose="02000000000000000000" pitchFamily="2" charset="0"/>
                </a:rPr>
                <a:t>, </a:t>
              </a:r>
              <a:r>
                <a:rPr lang="en-US" sz="2400" kern="1200" dirty="0" err="1">
                  <a:latin typeface="NikoshBAN" panose="02000000000000000000" pitchFamily="2" charset="0"/>
                  <a:cs typeface="NikoshBAN" panose="02000000000000000000" pitchFamily="2" charset="0"/>
                </a:rPr>
                <a:t>কম্পাস</a:t>
              </a:r>
              <a:r>
                <a:rPr lang="en-US" sz="2400" kern="1200" dirty="0">
                  <a:latin typeface="NikoshBAN" panose="02000000000000000000" pitchFamily="2" charset="0"/>
                  <a:cs typeface="NikoshBAN" panose="02000000000000000000" pitchFamily="2" charset="0"/>
                </a:rPr>
                <a:t>, </a:t>
              </a:r>
              <a:r>
                <a:rPr lang="en-US" sz="2400" kern="1200" dirty="0" err="1">
                  <a:latin typeface="NikoshBAN" panose="02000000000000000000" pitchFamily="2" charset="0"/>
                  <a:cs typeface="NikoshBAN" panose="02000000000000000000" pitchFamily="2" charset="0"/>
                </a:rPr>
                <a:t>ঘড়ি</a:t>
              </a:r>
              <a:r>
                <a:rPr lang="en-US" sz="2400" kern="1200" dirty="0">
                  <a:latin typeface="NikoshBAN" panose="02000000000000000000" pitchFamily="2" charset="0"/>
                  <a:cs typeface="NikoshBAN" panose="02000000000000000000" pitchFamily="2" charset="0"/>
                </a:rPr>
                <a:t>, </a:t>
              </a:r>
              <a:r>
                <a:rPr lang="en-US" sz="2400" kern="1200" dirty="0" err="1">
                  <a:latin typeface="NikoshBAN" panose="02000000000000000000" pitchFamily="2" charset="0"/>
                  <a:cs typeface="NikoshBAN" panose="02000000000000000000" pitchFamily="2" charset="0"/>
                </a:rPr>
                <a:t>অলংকার</a:t>
              </a:r>
              <a:r>
                <a:rPr lang="en-US" sz="2400" kern="1200" dirty="0">
                  <a:latin typeface="NikoshBAN" panose="02000000000000000000" pitchFamily="2" charset="0"/>
                  <a:cs typeface="NikoshBAN" panose="02000000000000000000" pitchFamily="2" charset="0"/>
                </a:rPr>
                <a:t>, </a:t>
              </a:r>
              <a:r>
                <a:rPr lang="en-US" sz="2400" kern="1200" dirty="0" err="1">
                  <a:latin typeface="NikoshBAN" panose="02000000000000000000" pitchFamily="2" charset="0"/>
                  <a:cs typeface="NikoshBAN" panose="02000000000000000000" pitchFamily="2" charset="0"/>
                </a:rPr>
                <a:t>মৃ</a:t>
              </a:r>
              <a:r>
                <a:rPr lang="en-US" sz="2400" dirty="0" err="1">
                  <a:latin typeface="NikoshBAN" panose="02000000000000000000" pitchFamily="2" charset="0"/>
                  <a:cs typeface="NikoshBAN" panose="02000000000000000000" pitchFamily="2" charset="0"/>
                </a:rPr>
                <a:t>তপাত্র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কাপড়</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বোনার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যন্ত্র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ইটালিতে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তৈরি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মূর্তি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ইত্যাদি</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সংরক্ষিত</a:t>
              </a:r>
              <a:r>
                <a:rPr lang="en-US" sz="2400" dirty="0">
                  <a:latin typeface="NikoshBAN" panose="02000000000000000000" pitchFamily="2" charset="0"/>
                  <a:cs typeface="NikoshBAN" panose="02000000000000000000" pitchFamily="2" charset="0"/>
                </a:rPr>
                <a:t> । </a:t>
              </a:r>
              <a:r>
                <a:rPr lang="en-US" sz="2400" kern="1200" dirty="0">
                  <a:latin typeface="NikoshBAN" panose="02000000000000000000" pitchFamily="2" charset="0"/>
                  <a:cs typeface="NikoshBAN" panose="02000000000000000000" pitchFamily="2" charset="0"/>
                </a:rPr>
                <a:t> </a:t>
              </a:r>
            </a:p>
          </p:txBody>
        </p:sp>
        <p:pic>
          <p:nvPicPr>
            <p:cNvPr id="9218" name="Picture 2" descr="ময়মনসিংহ ডে ট্যুর; কোথায় যাবেন কি দেখবেন - ভ্রমণবন্ধু">
              <a:extLst>
                <a:ext uri="{FF2B5EF4-FFF2-40B4-BE49-F238E27FC236}">
                  <a16:creationId xmlns:a16="http://schemas.microsoft.com/office/drawing/2014/main" id="{ECC8EC9B-B252-461F-947F-93D1F0CF54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 y="4863230"/>
              <a:ext cx="2286000" cy="13424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CB796B65-64E8-4651-9266-8737FFF1CC49}"/>
              </a:ext>
            </a:extLst>
          </p:cNvPr>
          <p:cNvGrpSpPr/>
          <p:nvPr/>
        </p:nvGrpSpPr>
        <p:grpSpPr>
          <a:xfrm>
            <a:off x="644505" y="3276600"/>
            <a:ext cx="7737495" cy="1294805"/>
            <a:chOff x="644505" y="3461289"/>
            <a:chExt cx="7450393" cy="1294805"/>
          </a:xfrm>
        </p:grpSpPr>
        <p:sp>
          <p:nvSpPr>
            <p:cNvPr id="10" name="Freeform: Shape 9">
              <a:extLst>
                <a:ext uri="{FF2B5EF4-FFF2-40B4-BE49-F238E27FC236}">
                  <a16:creationId xmlns:a16="http://schemas.microsoft.com/office/drawing/2014/main" id="{72A6F796-0B07-4C30-B039-6DD4B09DEA7E}"/>
                </a:ext>
              </a:extLst>
            </p:cNvPr>
            <p:cNvSpPr/>
            <p:nvPr/>
          </p:nvSpPr>
          <p:spPr>
            <a:xfrm>
              <a:off x="2743200" y="3486590"/>
              <a:ext cx="5351698" cy="1244202"/>
            </a:xfrm>
            <a:custGeom>
              <a:avLst/>
              <a:gdLst>
                <a:gd name="connsiteX0" fmla="*/ 174628 w 1047750"/>
                <a:gd name="connsiteY0" fmla="*/ 0 h 3901440"/>
                <a:gd name="connsiteX1" fmla="*/ 873122 w 1047750"/>
                <a:gd name="connsiteY1" fmla="*/ 0 h 3901440"/>
                <a:gd name="connsiteX2" fmla="*/ 1047750 w 1047750"/>
                <a:gd name="connsiteY2" fmla="*/ 174628 h 3901440"/>
                <a:gd name="connsiteX3" fmla="*/ 1047750 w 1047750"/>
                <a:gd name="connsiteY3" fmla="*/ 3901440 h 3901440"/>
                <a:gd name="connsiteX4" fmla="*/ 1047750 w 1047750"/>
                <a:gd name="connsiteY4" fmla="*/ 3901440 h 3901440"/>
                <a:gd name="connsiteX5" fmla="*/ 0 w 1047750"/>
                <a:gd name="connsiteY5" fmla="*/ 3901440 h 3901440"/>
                <a:gd name="connsiteX6" fmla="*/ 0 w 1047750"/>
                <a:gd name="connsiteY6" fmla="*/ 3901440 h 3901440"/>
                <a:gd name="connsiteX7" fmla="*/ 0 w 1047750"/>
                <a:gd name="connsiteY7" fmla="*/ 174628 h 3901440"/>
                <a:gd name="connsiteX8" fmla="*/ 174628 w 1047750"/>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3901440">
                  <a:moveTo>
                    <a:pt x="1047750" y="650251"/>
                  </a:moveTo>
                  <a:lnTo>
                    <a:pt x="1047750" y="3251189"/>
                  </a:lnTo>
                  <a:cubicBezTo>
                    <a:pt x="1047750" y="3610311"/>
                    <a:pt x="1026753" y="3901440"/>
                    <a:pt x="1000853" y="3901440"/>
                  </a:cubicBezTo>
                  <a:lnTo>
                    <a:pt x="0" y="3901440"/>
                  </a:lnTo>
                  <a:lnTo>
                    <a:pt x="0" y="3901440"/>
                  </a:lnTo>
                  <a:lnTo>
                    <a:pt x="0" y="0"/>
                  </a:lnTo>
                  <a:lnTo>
                    <a:pt x="0" y="0"/>
                  </a:lnTo>
                  <a:lnTo>
                    <a:pt x="1000853" y="0"/>
                  </a:lnTo>
                  <a:cubicBezTo>
                    <a:pt x="1026753" y="0"/>
                    <a:pt x="1047750" y="291129"/>
                    <a:pt x="1047750" y="650251"/>
                  </a:cubicBezTo>
                  <a:close/>
                </a:path>
              </a:pathLst>
            </a:custGeom>
            <a:solidFill>
              <a:srgbClr val="F6997C"/>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0491" tIns="106392" rIns="161636" bIns="106392" numCol="1" spcCol="1270" anchor="ctr" anchorCtr="0">
              <a:noAutofit/>
            </a:bodyPr>
            <a:lstStyle/>
            <a:p>
              <a:pPr algn="just"/>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বর্তমানে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ঢাকার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আহসান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মঞ্জিল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একটি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জাদুঘর</a:t>
              </a:r>
              <a:r>
                <a:rPr lang="en-US" sz="2400" dirty="0">
                  <a:latin typeface="NikoshBAN" panose="02000000000000000000" pitchFamily="2" charset="0"/>
                  <a:cs typeface="NikoshBAN" panose="02000000000000000000" pitchFamily="2" charset="0"/>
                </a:rPr>
                <a:t> ।     </a:t>
              </a:r>
              <a:r>
                <a:rPr lang="en-US" sz="2400" dirty="0" err="1">
                  <a:latin typeface="NikoshBAN" panose="02000000000000000000" pitchFamily="2" charset="0"/>
                  <a:cs typeface="NikoshBAN" panose="02000000000000000000" pitchFamily="2" charset="0"/>
                </a:rPr>
                <a:t>এখানে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ঢাকার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নবাবদের</a:t>
              </a:r>
              <a:r>
                <a:rPr lang="en-US" sz="2400" dirty="0">
                  <a:latin typeface="NikoshBAN" panose="02000000000000000000" pitchFamily="2" charset="0"/>
                  <a:cs typeface="NikoshBAN" panose="02000000000000000000" pitchFamily="2" charset="0"/>
                </a:rPr>
                <a:t> , </a:t>
              </a:r>
              <a:r>
                <a:rPr lang="en-US" sz="2400" dirty="0" err="1">
                  <a:latin typeface="NikoshBAN" panose="02000000000000000000" pitchFamily="2" charset="0"/>
                  <a:cs typeface="NikoshBAN" panose="02000000000000000000" pitchFamily="2" charset="0"/>
                </a:rPr>
                <a:t>পোশাক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খাট</a:t>
              </a:r>
              <a:r>
                <a:rPr lang="en-US" sz="2400" dirty="0">
                  <a:latin typeface="NikoshBAN" panose="02000000000000000000" pitchFamily="2" charset="0"/>
                  <a:cs typeface="NikoshBAN" panose="02000000000000000000" pitchFamily="2" charset="0"/>
                </a:rPr>
                <a:t> - </a:t>
              </a:r>
              <a:r>
                <a:rPr lang="en-US" sz="2400" dirty="0" err="1">
                  <a:latin typeface="NikoshBAN" panose="02000000000000000000" pitchFamily="2" charset="0"/>
                  <a:cs typeface="NikoshBAN" panose="02000000000000000000" pitchFamily="2" charset="0"/>
                </a:rPr>
                <a:t>পালংক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চেয়ার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সোফা</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অলংকার</a:t>
              </a:r>
              <a:r>
                <a:rPr lang="en-US" sz="2400" dirty="0">
                  <a:latin typeface="NikoshBAN" panose="02000000000000000000" pitchFamily="2" charset="0"/>
                  <a:cs typeface="NikoshBAN" panose="02000000000000000000" pitchFamily="2" charset="0"/>
                </a:rPr>
                <a:t> ও </a:t>
              </a:r>
              <a:r>
                <a:rPr lang="en-US" sz="2400" dirty="0" err="1">
                  <a:latin typeface="NikoshBAN" panose="02000000000000000000" pitchFamily="2" charset="0"/>
                  <a:cs typeface="NikoshBAN" panose="02000000000000000000" pitchFamily="2" charset="0"/>
                </a:rPr>
                <a:t>আলোকচিত্র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স্থান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পেয়েছে</a:t>
              </a:r>
              <a:r>
                <a:rPr lang="en-US" sz="2400" dirty="0">
                  <a:latin typeface="NikoshBAN" panose="02000000000000000000" pitchFamily="2" charset="0"/>
                  <a:cs typeface="NikoshBAN" panose="02000000000000000000" pitchFamily="2" charset="0"/>
                </a:rPr>
                <a:t> । </a:t>
              </a:r>
            </a:p>
          </p:txBody>
        </p:sp>
        <p:pic>
          <p:nvPicPr>
            <p:cNvPr id="9220" name="Picture 4" descr="আহসান মঞ্জিল : বাংলার নবাবী স্মৃতিকীর্তি | ইসলাম টাইমস">
              <a:extLst>
                <a:ext uri="{FF2B5EF4-FFF2-40B4-BE49-F238E27FC236}">
                  <a16:creationId xmlns:a16="http://schemas.microsoft.com/office/drawing/2014/main" id="{41A3732C-FE43-46A6-810D-2D083E3B6C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05" y="3461289"/>
              <a:ext cx="2194560" cy="12948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6887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2000" fill="hold"/>
                                        <p:tgtEl>
                                          <p:spTgt spid="12"/>
                                        </p:tgtEl>
                                        <p:attrNameLst>
                                          <p:attrName>ppt_x</p:attrName>
                                        </p:attrNameLst>
                                      </p:cBhvr>
                                      <p:tavLst>
                                        <p:tav tm="0">
                                          <p:val>
                                            <p:strVal val="0-#ppt_w/2"/>
                                          </p:val>
                                        </p:tav>
                                        <p:tav tm="100000">
                                          <p:val>
                                            <p:strVal val="#ppt_x"/>
                                          </p:val>
                                        </p:tav>
                                      </p:tavLst>
                                    </p:anim>
                                    <p:anim calcmode="lin" valueType="num">
                                      <p:cBhvr additive="base">
                                        <p:cTn id="14"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2000" fill="hold"/>
                                        <p:tgtEl>
                                          <p:spTgt spid="13"/>
                                        </p:tgtEl>
                                        <p:attrNameLst>
                                          <p:attrName>ppt_x</p:attrName>
                                        </p:attrNameLst>
                                      </p:cBhvr>
                                      <p:tavLst>
                                        <p:tav tm="0">
                                          <p:val>
                                            <p:strVal val="1+#ppt_w/2"/>
                                          </p:val>
                                        </p:tav>
                                        <p:tav tm="100000">
                                          <p:val>
                                            <p:strVal val="#ppt_x"/>
                                          </p:val>
                                        </p:tav>
                                      </p:tavLst>
                                    </p:anim>
                                    <p:anim calcmode="lin" valueType="num">
                                      <p:cBhvr additive="base">
                                        <p:cTn id="20"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5644"/>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E069BBA-2406-4A75-90A6-3794AF8383F9}"/>
              </a:ext>
            </a:extLst>
          </p:cNvPr>
          <p:cNvGrpSpPr/>
          <p:nvPr/>
        </p:nvGrpSpPr>
        <p:grpSpPr>
          <a:xfrm>
            <a:off x="685801" y="1254278"/>
            <a:ext cx="7848599" cy="2174722"/>
            <a:chOff x="609601" y="1254278"/>
            <a:chExt cx="7848599" cy="2174722"/>
          </a:xfrm>
        </p:grpSpPr>
        <p:sp>
          <p:nvSpPr>
            <p:cNvPr id="3" name="Freeform: Shape 2">
              <a:extLst>
                <a:ext uri="{FF2B5EF4-FFF2-40B4-BE49-F238E27FC236}">
                  <a16:creationId xmlns:a16="http://schemas.microsoft.com/office/drawing/2014/main" id="{E036DEDE-FE2F-41B6-8773-4BD7871E207B}"/>
                </a:ext>
              </a:extLst>
            </p:cNvPr>
            <p:cNvSpPr/>
            <p:nvPr/>
          </p:nvSpPr>
          <p:spPr>
            <a:xfrm>
              <a:off x="3276600" y="1262242"/>
              <a:ext cx="5181600" cy="2166758"/>
            </a:xfrm>
            <a:custGeom>
              <a:avLst/>
              <a:gdLst>
                <a:gd name="connsiteX0" fmla="*/ 174628 w 1047750"/>
                <a:gd name="connsiteY0" fmla="*/ 0 h 3901440"/>
                <a:gd name="connsiteX1" fmla="*/ 873122 w 1047750"/>
                <a:gd name="connsiteY1" fmla="*/ 0 h 3901440"/>
                <a:gd name="connsiteX2" fmla="*/ 1047750 w 1047750"/>
                <a:gd name="connsiteY2" fmla="*/ 174628 h 3901440"/>
                <a:gd name="connsiteX3" fmla="*/ 1047750 w 1047750"/>
                <a:gd name="connsiteY3" fmla="*/ 3901440 h 3901440"/>
                <a:gd name="connsiteX4" fmla="*/ 1047750 w 1047750"/>
                <a:gd name="connsiteY4" fmla="*/ 3901440 h 3901440"/>
                <a:gd name="connsiteX5" fmla="*/ 0 w 1047750"/>
                <a:gd name="connsiteY5" fmla="*/ 3901440 h 3901440"/>
                <a:gd name="connsiteX6" fmla="*/ 0 w 1047750"/>
                <a:gd name="connsiteY6" fmla="*/ 3901440 h 3901440"/>
                <a:gd name="connsiteX7" fmla="*/ 0 w 1047750"/>
                <a:gd name="connsiteY7" fmla="*/ 174628 h 3901440"/>
                <a:gd name="connsiteX8" fmla="*/ 174628 w 1047750"/>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3901440">
                  <a:moveTo>
                    <a:pt x="1047750" y="650251"/>
                  </a:moveTo>
                  <a:lnTo>
                    <a:pt x="1047750" y="3251189"/>
                  </a:lnTo>
                  <a:cubicBezTo>
                    <a:pt x="1047750" y="3610311"/>
                    <a:pt x="1026753" y="3901440"/>
                    <a:pt x="1000853" y="3901440"/>
                  </a:cubicBezTo>
                  <a:lnTo>
                    <a:pt x="0" y="3901440"/>
                  </a:lnTo>
                  <a:lnTo>
                    <a:pt x="0" y="3901440"/>
                  </a:lnTo>
                  <a:lnTo>
                    <a:pt x="0" y="0"/>
                  </a:lnTo>
                  <a:lnTo>
                    <a:pt x="0" y="0"/>
                  </a:lnTo>
                  <a:lnTo>
                    <a:pt x="1000853" y="0"/>
                  </a:lnTo>
                  <a:cubicBezTo>
                    <a:pt x="1026753" y="0"/>
                    <a:pt x="1047750" y="291129"/>
                    <a:pt x="1047750" y="65025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0491" tIns="106392" rIns="161636" bIns="106392" numCol="1" spcCol="1270" anchor="ctr" anchorCtr="0">
              <a:noAutofit/>
            </a:bodyPr>
            <a:lstStyle/>
            <a:p>
              <a:pPr marL="0" lvl="1" algn="just" defTabSz="1289050">
                <a:lnSpc>
                  <a:spcPct val="90000"/>
                </a:lnSpc>
                <a:spcBef>
                  <a:spcPct val="0"/>
                </a:spcBef>
                <a:spcAft>
                  <a:spcPct val="15000"/>
                </a:spcAft>
              </a:pPr>
              <a:r>
                <a:rPr lang="en-US" sz="2800" kern="1200" dirty="0">
                  <a:latin typeface="NikoshBAN" panose="02000000000000000000" pitchFamily="2" charset="0"/>
                  <a:cs typeface="NikoshBAN" panose="02000000000000000000" pitchFamily="2" charset="0"/>
                </a:rPr>
                <a:t> </a:t>
              </a:r>
              <a:r>
                <a:rPr lang="en-US" sz="2800" kern="1200" dirty="0" err="1">
                  <a:latin typeface="NikoshBAN" panose="02000000000000000000" pitchFamily="2" charset="0"/>
                  <a:cs typeface="NikoshBAN" panose="02000000000000000000" pitchFamily="2" charset="0"/>
                </a:rPr>
                <a:t>রংপুরের</a:t>
              </a:r>
              <a:r>
                <a:rPr lang="en-US" sz="2800" kern="1200" dirty="0">
                  <a:latin typeface="NikoshBAN" panose="02000000000000000000" pitchFamily="2" charset="0"/>
                  <a:cs typeface="NikoshBAN" panose="02000000000000000000" pitchFamily="2" charset="0"/>
                </a:rPr>
                <a:t> </a:t>
              </a:r>
              <a:r>
                <a:rPr lang="en-US" sz="2800" kern="1200" dirty="0" err="1">
                  <a:latin typeface="NikoshBAN" panose="02000000000000000000" pitchFamily="2" charset="0"/>
                  <a:cs typeface="NikoshBAN" panose="02000000000000000000" pitchFamily="2" charset="0"/>
                </a:rPr>
                <a:t>তাজহাট</a:t>
              </a:r>
              <a:r>
                <a:rPr lang="en-US" sz="2800" kern="1200" dirty="0">
                  <a:latin typeface="NikoshBAN" panose="02000000000000000000" pitchFamily="2" charset="0"/>
                  <a:cs typeface="NikoshBAN" panose="02000000000000000000" pitchFamily="2" charset="0"/>
                </a:rPr>
                <a:t> </a:t>
              </a:r>
              <a:r>
                <a:rPr lang="en-US" sz="2800" kern="1200" dirty="0" err="1">
                  <a:latin typeface="NikoshBAN" panose="02000000000000000000" pitchFamily="2" charset="0"/>
                  <a:cs typeface="NikoshBAN" panose="02000000000000000000" pitchFamily="2" charset="0"/>
                </a:rPr>
                <a:t>জমিদারদের</a:t>
              </a:r>
              <a:r>
                <a:rPr lang="en-US" sz="2800" kern="1200" dirty="0">
                  <a:latin typeface="NikoshBAN" panose="02000000000000000000" pitchFamily="2" charset="0"/>
                  <a:cs typeface="NikoshBAN" panose="02000000000000000000" pitchFamily="2" charset="0"/>
                </a:rPr>
                <a:t> </a:t>
              </a:r>
              <a:r>
                <a:rPr lang="en-US" sz="2800" kern="1200" dirty="0" err="1">
                  <a:latin typeface="NikoshBAN" panose="02000000000000000000" pitchFamily="2" charset="0"/>
                  <a:cs typeface="NikoshBAN" panose="02000000000000000000" pitchFamily="2" charset="0"/>
                </a:rPr>
                <a:t>প্রাসাদ</a:t>
              </a:r>
              <a:r>
                <a:rPr lang="en-US" sz="2800" kern="1200" dirty="0">
                  <a:latin typeface="NikoshBAN" panose="02000000000000000000" pitchFamily="2" charset="0"/>
                  <a:cs typeface="NikoshBAN" panose="02000000000000000000" pitchFamily="2" charset="0"/>
                </a:rPr>
                <a:t> ও </a:t>
              </a:r>
              <a:r>
                <a:rPr lang="en-US" sz="2800" kern="1200" dirty="0" err="1">
                  <a:latin typeface="NikoshBAN" panose="02000000000000000000" pitchFamily="2" charset="0"/>
                  <a:cs typeface="NikoshBAN" panose="02000000000000000000" pitchFamily="2" charset="0"/>
                </a:rPr>
                <a:t>একটি</a:t>
              </a:r>
              <a:r>
                <a:rPr lang="en-US" sz="2800" kern="1200" dirty="0">
                  <a:latin typeface="NikoshBAN" panose="02000000000000000000" pitchFamily="2" charset="0"/>
                  <a:cs typeface="NikoshBAN" panose="02000000000000000000" pitchFamily="2" charset="0"/>
                </a:rPr>
                <a:t> </a:t>
              </a:r>
              <a:r>
                <a:rPr lang="en-US" sz="2800" kern="1200" dirty="0" err="1">
                  <a:latin typeface="NikoshBAN" panose="02000000000000000000" pitchFamily="2" charset="0"/>
                  <a:cs typeface="NikoshBAN" panose="02000000000000000000" pitchFamily="2" charset="0"/>
                </a:rPr>
                <a:t>জাদুঘর</a:t>
              </a:r>
              <a:r>
                <a:rPr lang="en-US" sz="2800" kern="1200" dirty="0">
                  <a:latin typeface="NikoshBAN" panose="02000000000000000000" pitchFamily="2" charset="0"/>
                  <a:cs typeface="NikoshBAN" panose="02000000000000000000" pitchFamily="2" charset="0"/>
                </a:rPr>
                <a:t>। </a:t>
              </a:r>
              <a:r>
                <a:rPr lang="en-US" sz="2800" kern="1200" dirty="0" err="1">
                  <a:latin typeface="NikoshBAN" panose="02000000000000000000" pitchFamily="2" charset="0"/>
                  <a:cs typeface="NikoshBAN" panose="02000000000000000000" pitchFamily="2" charset="0"/>
                </a:rPr>
                <a:t>এখানে</a:t>
              </a:r>
              <a:r>
                <a:rPr lang="en-US" sz="2800" kern="1200" dirty="0">
                  <a:latin typeface="NikoshBAN" panose="02000000000000000000" pitchFamily="2" charset="0"/>
                  <a:cs typeface="NikoshBAN" panose="02000000000000000000" pitchFamily="2" charset="0"/>
                </a:rPr>
                <a:t> </a:t>
              </a:r>
              <a:r>
                <a:rPr lang="en-US" sz="2800" kern="1200" dirty="0" err="1">
                  <a:latin typeface="NikoshBAN" panose="02000000000000000000" pitchFamily="2" charset="0"/>
                  <a:cs typeface="NikoshBAN" panose="02000000000000000000" pitchFamily="2" charset="0"/>
                </a:rPr>
                <a:t>উত্তরবঙ্গের</a:t>
              </a:r>
              <a:r>
                <a:rPr lang="en-US" sz="2800" kern="1200" dirty="0">
                  <a:latin typeface="NikoshBAN" panose="02000000000000000000" pitchFamily="2" charset="0"/>
                  <a:cs typeface="NikoshBAN" panose="02000000000000000000" pitchFamily="2" charset="0"/>
                </a:rPr>
                <a:t> </a:t>
              </a:r>
              <a:r>
                <a:rPr lang="en-US" sz="2800" kern="1200" dirty="0" err="1">
                  <a:latin typeface="NikoshBAN" panose="02000000000000000000" pitchFamily="2" charset="0"/>
                  <a:cs typeface="NikoshBAN" panose="02000000000000000000" pitchFamily="2" charset="0"/>
                </a:rPr>
                <a:t>প্রত্ন</a:t>
              </a:r>
              <a:r>
                <a:rPr lang="en-US" sz="2800" kern="1200" dirty="0">
                  <a:latin typeface="NikoshBAN" panose="02000000000000000000" pitchFamily="2" charset="0"/>
                  <a:cs typeface="NikoshBAN" panose="02000000000000000000" pitchFamily="2" charset="0"/>
                </a:rPr>
                <a:t> </a:t>
              </a:r>
              <a:r>
                <a:rPr lang="en-US" sz="2800" kern="1200" dirty="0" err="1">
                  <a:latin typeface="NikoshBAN" panose="02000000000000000000" pitchFamily="2" charset="0"/>
                  <a:cs typeface="NikoshBAN" panose="02000000000000000000" pitchFamily="2" charset="0"/>
                </a:rPr>
                <a:t>নিদর্শনের</a:t>
              </a:r>
              <a:r>
                <a:rPr lang="en-US" sz="2800" kern="1200" dirty="0">
                  <a:latin typeface="NikoshBAN" panose="02000000000000000000" pitchFamily="2" charset="0"/>
                  <a:cs typeface="NikoshBAN" panose="02000000000000000000" pitchFamily="2" charset="0"/>
                </a:rPr>
                <a:t> </a:t>
              </a:r>
              <a:r>
                <a:rPr lang="en-US" sz="2800" kern="1200" dirty="0" err="1">
                  <a:latin typeface="NikoshBAN" panose="02000000000000000000" pitchFamily="2" charset="0"/>
                  <a:cs typeface="NikoshBAN" panose="02000000000000000000" pitchFamily="2" charset="0"/>
                </a:rPr>
                <a:t>সংগে</a:t>
              </a:r>
              <a:r>
                <a:rPr lang="en-US" sz="2800" kern="1200" dirty="0">
                  <a:latin typeface="NikoshBAN" panose="02000000000000000000" pitchFamily="2" charset="0"/>
                  <a:cs typeface="NikoshBAN" panose="02000000000000000000" pitchFamily="2" charset="0"/>
                </a:rPr>
                <a:t> </a:t>
              </a:r>
              <a:r>
                <a:rPr lang="en-US" sz="2800" kern="1200" dirty="0" err="1">
                  <a:latin typeface="NikoshBAN" panose="02000000000000000000" pitchFamily="2" charset="0"/>
                  <a:cs typeface="NikoshBAN" panose="02000000000000000000" pitchFamily="2" charset="0"/>
                </a:rPr>
                <a:t>তাজহাট</a:t>
              </a:r>
              <a:r>
                <a:rPr lang="en-US" sz="2800" kern="1200" dirty="0">
                  <a:latin typeface="NikoshBAN" panose="02000000000000000000" pitchFamily="2" charset="0"/>
                  <a:cs typeface="NikoshBAN" panose="02000000000000000000" pitchFamily="2" charset="0"/>
                </a:rPr>
                <a:t> </a:t>
              </a:r>
              <a:r>
                <a:rPr lang="en-US" sz="2800" kern="1200" dirty="0" err="1">
                  <a:latin typeface="NikoshBAN" panose="02000000000000000000" pitchFamily="2" charset="0"/>
                  <a:cs typeface="NikoshBAN" panose="02000000000000000000" pitchFamily="2" charset="0"/>
                </a:rPr>
                <a:t>জমিদারের</a:t>
              </a:r>
              <a:r>
                <a:rPr lang="en-US" sz="2800" kern="1200" dirty="0">
                  <a:latin typeface="NikoshBAN" panose="02000000000000000000" pitchFamily="2" charset="0"/>
                  <a:cs typeface="NikoshBAN" panose="02000000000000000000" pitchFamily="2" charset="0"/>
                </a:rPr>
                <a:t> </a:t>
              </a:r>
              <a:r>
                <a:rPr lang="en-US" sz="2800" kern="1200" dirty="0" err="1">
                  <a:latin typeface="NikoshBAN" panose="02000000000000000000" pitchFamily="2" charset="0"/>
                  <a:cs typeface="NikoshBAN" panose="02000000000000000000" pitchFamily="2" charset="0"/>
                </a:rPr>
                <a:t>ব্যবহার</a:t>
              </a:r>
              <a:r>
                <a:rPr lang="en-US" sz="2800" kern="1200" dirty="0">
                  <a:latin typeface="NikoshBAN" panose="02000000000000000000" pitchFamily="2" charset="0"/>
                  <a:cs typeface="NikoshBAN" panose="02000000000000000000" pitchFamily="2" charset="0"/>
                </a:rPr>
                <a:t> </a:t>
              </a:r>
              <a:r>
                <a:rPr lang="en-US" sz="2800" kern="1200" dirty="0" err="1">
                  <a:latin typeface="NikoshBAN" panose="02000000000000000000" pitchFamily="2" charset="0"/>
                  <a:cs typeface="NikoshBAN" panose="02000000000000000000" pitchFamily="2" charset="0"/>
                </a:rPr>
                <a:t>করা</a:t>
              </a:r>
              <a:r>
                <a:rPr lang="en-US" sz="2800" kern="1200" dirty="0">
                  <a:latin typeface="NikoshBAN" panose="02000000000000000000" pitchFamily="2" charset="0"/>
                  <a:cs typeface="NikoshBAN" panose="02000000000000000000" pitchFamily="2" charset="0"/>
                </a:rPr>
                <a:t> </a:t>
              </a:r>
              <a:r>
                <a:rPr lang="en-US" sz="2800" kern="1200" dirty="0" err="1">
                  <a:latin typeface="NikoshBAN" panose="02000000000000000000" pitchFamily="2" charset="0"/>
                  <a:cs typeface="NikoshBAN" panose="02000000000000000000" pitchFamily="2" charset="0"/>
                </a:rPr>
                <a:t>দ্রব্য</a:t>
              </a:r>
              <a:r>
                <a:rPr lang="en-US" sz="2800" kern="1200" dirty="0">
                  <a:latin typeface="NikoshBAN" panose="02000000000000000000" pitchFamily="2" charset="0"/>
                  <a:cs typeface="NikoshBAN" panose="02000000000000000000" pitchFamily="2" charset="0"/>
                </a:rPr>
                <a:t> </a:t>
              </a:r>
              <a:r>
                <a:rPr lang="en-US" sz="2800" kern="1200" dirty="0" err="1">
                  <a:latin typeface="NikoshBAN" panose="02000000000000000000" pitchFamily="2" charset="0"/>
                  <a:cs typeface="NikoshBAN" panose="02000000000000000000" pitchFamily="2" charset="0"/>
                </a:rPr>
                <a:t>সামগ্রী</a:t>
              </a:r>
              <a:r>
                <a:rPr lang="en-US" sz="2800" kern="1200" dirty="0">
                  <a:latin typeface="NikoshBAN" panose="02000000000000000000" pitchFamily="2" charset="0"/>
                  <a:cs typeface="NikoshBAN" panose="02000000000000000000" pitchFamily="2" charset="0"/>
                </a:rPr>
                <a:t>, </a:t>
              </a:r>
              <a:r>
                <a:rPr lang="en-US" sz="2800" kern="1200" dirty="0" err="1">
                  <a:latin typeface="NikoshBAN" panose="02000000000000000000" pitchFamily="2" charset="0"/>
                  <a:cs typeface="NikoshBAN" panose="02000000000000000000" pitchFamily="2" charset="0"/>
                </a:rPr>
                <a:t>সংস্কৃত</a:t>
              </a:r>
              <a:r>
                <a:rPr lang="en-US" sz="2800" kern="1200" dirty="0">
                  <a:latin typeface="NikoshBAN" panose="02000000000000000000" pitchFamily="2" charset="0"/>
                  <a:cs typeface="NikoshBAN" panose="02000000000000000000" pitchFamily="2" charset="0"/>
                </a:rPr>
                <a:t> ও </a:t>
              </a:r>
              <a:r>
                <a:rPr lang="en-US" sz="2800" kern="1200" dirty="0" err="1">
                  <a:latin typeface="NikoshBAN" panose="02000000000000000000" pitchFamily="2" charset="0"/>
                  <a:cs typeface="NikoshBAN" panose="02000000000000000000" pitchFamily="2" charset="0"/>
                </a:rPr>
                <a:t>আরবি</a:t>
              </a:r>
              <a:r>
                <a:rPr lang="en-US" sz="2800" kern="1200" dirty="0">
                  <a:latin typeface="NikoshBAN" panose="02000000000000000000" pitchFamily="2" charset="0"/>
                  <a:cs typeface="NikoshBAN" panose="02000000000000000000" pitchFamily="2" charset="0"/>
                </a:rPr>
                <a:t> </a:t>
              </a:r>
              <a:r>
                <a:rPr lang="en-US" sz="2800" kern="1200" dirty="0" err="1">
                  <a:latin typeface="NikoshBAN" panose="02000000000000000000" pitchFamily="2" charset="0"/>
                  <a:cs typeface="NikoshBAN" panose="02000000000000000000" pitchFamily="2" charset="0"/>
                </a:rPr>
                <a:t>ভাষায়</a:t>
              </a:r>
              <a:r>
                <a:rPr lang="en-US" sz="2800" kern="1200" dirty="0">
                  <a:latin typeface="NikoshBAN" panose="02000000000000000000" pitchFamily="2" charset="0"/>
                  <a:cs typeface="NikoshBAN" panose="02000000000000000000" pitchFamily="2" charset="0"/>
                </a:rPr>
                <a:t> </a:t>
              </a:r>
              <a:r>
                <a:rPr lang="en-US" sz="2800" kern="1200" dirty="0" err="1">
                  <a:latin typeface="NikoshBAN" panose="02000000000000000000" pitchFamily="2" charset="0"/>
                  <a:cs typeface="NikoshBAN" panose="02000000000000000000" pitchFamily="2" charset="0"/>
                </a:rPr>
                <a:t>লেখা</a:t>
              </a:r>
              <a:r>
                <a:rPr lang="en-US" sz="2800" kern="1200" dirty="0">
                  <a:latin typeface="NikoshBAN" panose="02000000000000000000" pitchFamily="2" charset="0"/>
                  <a:cs typeface="NikoshBAN" panose="02000000000000000000" pitchFamily="2" charset="0"/>
                </a:rPr>
                <a:t> </a:t>
              </a:r>
              <a:r>
                <a:rPr lang="en-US" sz="2800" kern="1200" dirty="0" err="1">
                  <a:latin typeface="NikoshBAN" panose="02000000000000000000" pitchFamily="2" charset="0"/>
                  <a:cs typeface="NikoshBAN" panose="02000000000000000000" pitchFamily="2" charset="0"/>
                </a:rPr>
                <a:t>পান্ডুলিপি</a:t>
              </a:r>
              <a:r>
                <a:rPr lang="en-US" sz="2800" kern="1200" dirty="0">
                  <a:latin typeface="NikoshBAN" panose="02000000000000000000" pitchFamily="2" charset="0"/>
                  <a:cs typeface="NikoshBAN" panose="02000000000000000000" pitchFamily="2" charset="0"/>
                </a:rPr>
                <a:t> </a:t>
              </a:r>
              <a:r>
                <a:rPr lang="en-US" sz="2800" kern="1200" dirty="0" err="1">
                  <a:latin typeface="NikoshBAN" panose="02000000000000000000" pitchFamily="2" charset="0"/>
                  <a:cs typeface="NikoshBAN" panose="02000000000000000000" pitchFamily="2" charset="0"/>
                </a:rPr>
                <a:t>স্থান</a:t>
              </a:r>
              <a:r>
                <a:rPr lang="en-US" sz="2800" kern="1200" dirty="0">
                  <a:latin typeface="NikoshBAN" panose="02000000000000000000" pitchFamily="2" charset="0"/>
                  <a:cs typeface="NikoshBAN" panose="02000000000000000000" pitchFamily="2" charset="0"/>
                </a:rPr>
                <a:t> </a:t>
              </a:r>
              <a:r>
                <a:rPr lang="en-US" sz="2800" kern="1200" dirty="0" err="1">
                  <a:latin typeface="NikoshBAN" panose="02000000000000000000" pitchFamily="2" charset="0"/>
                  <a:cs typeface="NikoshBAN" panose="02000000000000000000" pitchFamily="2" charset="0"/>
                </a:rPr>
                <a:t>পেয়েছে</a:t>
              </a:r>
              <a:r>
                <a:rPr lang="en-US" sz="2800" kern="1200" dirty="0">
                  <a:latin typeface="NikoshBAN" panose="02000000000000000000" pitchFamily="2" charset="0"/>
                  <a:cs typeface="NikoshBAN" panose="02000000000000000000" pitchFamily="2" charset="0"/>
                </a:rPr>
                <a:t> । </a:t>
              </a:r>
            </a:p>
          </p:txBody>
        </p:sp>
        <p:pic>
          <p:nvPicPr>
            <p:cNvPr id="10242" name="Picture 2" descr="রংপুরে ঐতিহাসিক স্থাপনা তাজহাট রাজবাড়ি">
              <a:extLst>
                <a:ext uri="{FF2B5EF4-FFF2-40B4-BE49-F238E27FC236}">
                  <a16:creationId xmlns:a16="http://schemas.microsoft.com/office/drawing/2014/main" id="{59039360-38F5-411F-A6BE-D1B6F634DB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1" y="1254278"/>
              <a:ext cx="2691204" cy="21667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E521063A-DBAB-48AA-9759-CF6A5776E31D}"/>
              </a:ext>
            </a:extLst>
          </p:cNvPr>
          <p:cNvGrpSpPr/>
          <p:nvPr/>
        </p:nvGrpSpPr>
        <p:grpSpPr>
          <a:xfrm flipH="1">
            <a:off x="609601" y="3776842"/>
            <a:ext cx="7858056" cy="2166758"/>
            <a:chOff x="609601" y="3776842"/>
            <a:chExt cx="7858056" cy="2166758"/>
          </a:xfrm>
        </p:grpSpPr>
        <p:sp>
          <p:nvSpPr>
            <p:cNvPr id="7" name="Freeform: Shape 6">
              <a:extLst>
                <a:ext uri="{FF2B5EF4-FFF2-40B4-BE49-F238E27FC236}">
                  <a16:creationId xmlns:a16="http://schemas.microsoft.com/office/drawing/2014/main" id="{4E524ABB-F6EC-46D5-9957-5369DDE02C7C}"/>
                </a:ext>
              </a:extLst>
            </p:cNvPr>
            <p:cNvSpPr/>
            <p:nvPr/>
          </p:nvSpPr>
          <p:spPr>
            <a:xfrm flipH="1">
              <a:off x="3286057" y="3776842"/>
              <a:ext cx="5181600" cy="2166758"/>
            </a:xfrm>
            <a:custGeom>
              <a:avLst/>
              <a:gdLst>
                <a:gd name="connsiteX0" fmla="*/ 174628 w 1047750"/>
                <a:gd name="connsiteY0" fmla="*/ 0 h 3901440"/>
                <a:gd name="connsiteX1" fmla="*/ 873122 w 1047750"/>
                <a:gd name="connsiteY1" fmla="*/ 0 h 3901440"/>
                <a:gd name="connsiteX2" fmla="*/ 1047750 w 1047750"/>
                <a:gd name="connsiteY2" fmla="*/ 174628 h 3901440"/>
                <a:gd name="connsiteX3" fmla="*/ 1047750 w 1047750"/>
                <a:gd name="connsiteY3" fmla="*/ 3901440 h 3901440"/>
                <a:gd name="connsiteX4" fmla="*/ 1047750 w 1047750"/>
                <a:gd name="connsiteY4" fmla="*/ 3901440 h 3901440"/>
                <a:gd name="connsiteX5" fmla="*/ 0 w 1047750"/>
                <a:gd name="connsiteY5" fmla="*/ 3901440 h 3901440"/>
                <a:gd name="connsiteX6" fmla="*/ 0 w 1047750"/>
                <a:gd name="connsiteY6" fmla="*/ 3901440 h 3901440"/>
                <a:gd name="connsiteX7" fmla="*/ 0 w 1047750"/>
                <a:gd name="connsiteY7" fmla="*/ 174628 h 3901440"/>
                <a:gd name="connsiteX8" fmla="*/ 174628 w 1047750"/>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3901440">
                  <a:moveTo>
                    <a:pt x="1047750" y="650251"/>
                  </a:moveTo>
                  <a:lnTo>
                    <a:pt x="1047750" y="3251189"/>
                  </a:lnTo>
                  <a:cubicBezTo>
                    <a:pt x="1047750" y="3610311"/>
                    <a:pt x="1026753" y="3901440"/>
                    <a:pt x="1000853" y="3901440"/>
                  </a:cubicBezTo>
                  <a:lnTo>
                    <a:pt x="0" y="3901440"/>
                  </a:lnTo>
                  <a:lnTo>
                    <a:pt x="0" y="3901440"/>
                  </a:lnTo>
                  <a:lnTo>
                    <a:pt x="0" y="0"/>
                  </a:lnTo>
                  <a:lnTo>
                    <a:pt x="0" y="0"/>
                  </a:lnTo>
                  <a:lnTo>
                    <a:pt x="1000853" y="0"/>
                  </a:lnTo>
                  <a:cubicBezTo>
                    <a:pt x="1026753" y="0"/>
                    <a:pt x="1047750" y="291129"/>
                    <a:pt x="1047750" y="65025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0491" tIns="106392" rIns="161636" bIns="106392" numCol="1" spcCol="1270" anchor="ctr" anchorCtr="0">
              <a:noAutofit/>
            </a:bodyPr>
            <a:lstStyle/>
            <a:p>
              <a:pPr marL="0" lvl="1" algn="just" defTabSz="1289050">
                <a:lnSpc>
                  <a:spcPct val="90000"/>
                </a:lnSpc>
                <a:spcBef>
                  <a:spcPct val="0"/>
                </a:spcBef>
                <a:spcAft>
                  <a:spcPct val="15000"/>
                </a:spcAft>
              </a:pPr>
              <a:r>
                <a:rPr lang="en-US" sz="3200" kern="1200" dirty="0" err="1">
                  <a:latin typeface="NikoshBAN" panose="02000000000000000000" pitchFamily="2" charset="0"/>
                  <a:cs typeface="NikoshBAN" panose="02000000000000000000" pitchFamily="2" charset="0"/>
                </a:rPr>
                <a:t>কুষ্টিয়ার</a:t>
              </a:r>
              <a:r>
                <a:rPr lang="en-US" sz="3200" kern="1200" dirty="0">
                  <a:latin typeface="NikoshBAN" panose="02000000000000000000" pitchFamily="2" charset="0"/>
                  <a:cs typeface="NikoshBAN" panose="02000000000000000000" pitchFamily="2" charset="0"/>
                </a:rPr>
                <a:t> </a:t>
              </a:r>
              <a:r>
                <a:rPr lang="en-US" sz="3200" kern="1200" dirty="0" err="1">
                  <a:latin typeface="NikoshBAN" panose="02000000000000000000" pitchFamily="2" charset="0"/>
                  <a:cs typeface="NikoshBAN" panose="02000000000000000000" pitchFamily="2" charset="0"/>
                </a:rPr>
                <a:t>শিলাইদহে</a:t>
              </a:r>
              <a:r>
                <a:rPr lang="en-US" sz="3200" kern="1200" dirty="0">
                  <a:latin typeface="NikoshBAN" panose="02000000000000000000" pitchFamily="2" charset="0"/>
                  <a:cs typeface="NikoshBAN" panose="02000000000000000000" pitchFamily="2" charset="0"/>
                </a:rPr>
                <a:t> </a:t>
              </a:r>
              <a:r>
                <a:rPr lang="en-US" sz="3200" kern="1200" dirty="0" err="1">
                  <a:latin typeface="NikoshBAN" panose="02000000000000000000" pitchFamily="2" charset="0"/>
                  <a:cs typeface="NikoshBAN" panose="02000000000000000000" pitchFamily="2" charset="0"/>
                </a:rPr>
                <a:t>বিশ্বকবি</a:t>
              </a:r>
              <a:r>
                <a:rPr lang="en-US" sz="3200" kern="1200" dirty="0">
                  <a:latin typeface="NikoshBAN" panose="02000000000000000000" pitchFamily="2" charset="0"/>
                  <a:cs typeface="NikoshBAN" panose="02000000000000000000" pitchFamily="2" charset="0"/>
                </a:rPr>
                <a:t> </a:t>
              </a:r>
              <a:r>
                <a:rPr lang="en-US" sz="3200" kern="1200" dirty="0" err="1">
                  <a:latin typeface="NikoshBAN" panose="02000000000000000000" pitchFamily="2" charset="0"/>
                  <a:cs typeface="NikoshBAN" panose="02000000000000000000" pitchFamily="2" charset="0"/>
                </a:rPr>
                <a:t>রবীন্দ্রনাথ</a:t>
              </a:r>
              <a:r>
                <a:rPr lang="en-US" sz="3200" kern="1200" dirty="0">
                  <a:latin typeface="NikoshBAN" panose="02000000000000000000" pitchFamily="2" charset="0"/>
                  <a:cs typeface="NikoshBAN" panose="02000000000000000000" pitchFamily="2" charset="0"/>
                </a:rPr>
                <a:t> </a:t>
              </a:r>
              <a:r>
                <a:rPr lang="en-US" sz="3200" kern="1200" dirty="0" err="1">
                  <a:latin typeface="NikoshBAN" panose="02000000000000000000" pitchFamily="2" charset="0"/>
                  <a:cs typeface="NikoshBAN" panose="02000000000000000000" pitchFamily="2" charset="0"/>
                </a:rPr>
                <a:t>ঠাকুরের</a:t>
              </a:r>
              <a:r>
                <a:rPr lang="en-US" sz="3200" kern="1200" dirty="0">
                  <a:latin typeface="NikoshBAN" panose="02000000000000000000" pitchFamily="2" charset="0"/>
                  <a:cs typeface="NikoshBAN" panose="02000000000000000000" pitchFamily="2" charset="0"/>
                </a:rPr>
                <a:t> </a:t>
              </a:r>
              <a:r>
                <a:rPr lang="en-US" sz="3200" kern="1200" dirty="0" err="1">
                  <a:latin typeface="NikoshBAN" panose="02000000000000000000" pitchFamily="2" charset="0"/>
                  <a:cs typeface="NikoshBAN" panose="02000000000000000000" pitchFamily="2" charset="0"/>
                </a:rPr>
                <a:t>কুঠিবাড়িতে</a:t>
              </a:r>
              <a:r>
                <a:rPr lang="en-US" sz="3200" kern="1200" dirty="0">
                  <a:latin typeface="NikoshBAN" panose="02000000000000000000" pitchFamily="2" charset="0"/>
                  <a:cs typeface="NikoshBAN" panose="02000000000000000000" pitchFamily="2" charset="0"/>
                </a:rPr>
                <a:t> </a:t>
              </a:r>
              <a:r>
                <a:rPr lang="en-US" sz="3200" kern="1200" dirty="0" err="1">
                  <a:latin typeface="NikoshBAN" panose="02000000000000000000" pitchFamily="2" charset="0"/>
                  <a:cs typeface="NikoshBAN" panose="02000000000000000000" pitchFamily="2" charset="0"/>
                </a:rPr>
                <a:t>স্থান</a:t>
              </a:r>
              <a:r>
                <a:rPr lang="en-US" sz="3200" kern="1200" dirty="0">
                  <a:latin typeface="NikoshBAN" panose="02000000000000000000" pitchFamily="2" charset="0"/>
                  <a:cs typeface="NikoshBAN" panose="02000000000000000000" pitchFamily="2" charset="0"/>
                </a:rPr>
                <a:t> </a:t>
              </a:r>
              <a:r>
                <a:rPr lang="en-US" sz="3200" kern="1200" dirty="0" err="1">
                  <a:latin typeface="NikoshBAN" panose="02000000000000000000" pitchFamily="2" charset="0"/>
                  <a:cs typeface="NikoshBAN" panose="02000000000000000000" pitchFamily="2" charset="0"/>
                </a:rPr>
                <a:t>পেয়েছে</a:t>
              </a:r>
              <a:r>
                <a:rPr lang="en-US" sz="3200" kern="1200" dirty="0">
                  <a:latin typeface="NikoshBAN" panose="02000000000000000000" pitchFamily="2" charset="0"/>
                  <a:cs typeface="NikoshBAN" panose="02000000000000000000" pitchFamily="2" charset="0"/>
                </a:rPr>
                <a:t> </a:t>
              </a:r>
              <a:r>
                <a:rPr lang="en-US" sz="3200" kern="1200" dirty="0" err="1">
                  <a:latin typeface="NikoshBAN" panose="02000000000000000000" pitchFamily="2" charset="0"/>
                  <a:cs typeface="NikoshBAN" panose="02000000000000000000" pitchFamily="2" charset="0"/>
                </a:rPr>
                <a:t>রবীন্দ্রনাথের</a:t>
              </a:r>
              <a:r>
                <a:rPr lang="en-US" sz="3200" kern="1200" dirty="0">
                  <a:latin typeface="NikoshBAN" panose="02000000000000000000" pitchFamily="2" charset="0"/>
                  <a:cs typeface="NikoshBAN" panose="02000000000000000000" pitchFamily="2" charset="0"/>
                </a:rPr>
                <a:t> </a:t>
              </a:r>
              <a:r>
                <a:rPr lang="en-US" sz="3200" kern="1200" dirty="0" err="1">
                  <a:latin typeface="NikoshBAN" panose="02000000000000000000" pitchFamily="2" charset="0"/>
                  <a:cs typeface="NikoshBAN" panose="02000000000000000000" pitchFamily="2" charset="0"/>
                </a:rPr>
                <a:t>স্মৃতি</a:t>
              </a:r>
              <a:r>
                <a:rPr lang="en-US" sz="3200" kern="1200" dirty="0">
                  <a:latin typeface="NikoshBAN" panose="02000000000000000000" pitchFamily="2" charset="0"/>
                  <a:cs typeface="NikoshBAN" panose="02000000000000000000" pitchFamily="2" charset="0"/>
                </a:rPr>
                <a:t> </a:t>
              </a:r>
              <a:r>
                <a:rPr lang="en-US" sz="3200" kern="1200" dirty="0" err="1">
                  <a:latin typeface="NikoshBAN" panose="02000000000000000000" pitchFamily="2" charset="0"/>
                  <a:cs typeface="NikoshBAN" panose="02000000000000000000" pitchFamily="2" charset="0"/>
                </a:rPr>
                <a:t>জড়ানো</a:t>
              </a:r>
              <a:r>
                <a:rPr lang="en-US" sz="3200" kern="1200" dirty="0">
                  <a:latin typeface="NikoshBAN" panose="02000000000000000000" pitchFamily="2" charset="0"/>
                  <a:cs typeface="NikoshBAN" panose="02000000000000000000" pitchFamily="2" charset="0"/>
                </a:rPr>
                <a:t> </a:t>
              </a:r>
              <a:r>
                <a:rPr lang="en-US" sz="3200" kern="1200" dirty="0" err="1">
                  <a:latin typeface="NikoshBAN" panose="02000000000000000000" pitchFamily="2" charset="0"/>
                  <a:cs typeface="NikoshBAN" panose="02000000000000000000" pitchFamily="2" charset="0"/>
                </a:rPr>
                <a:t>নানা</a:t>
              </a:r>
              <a:r>
                <a:rPr lang="en-US" sz="3200" kern="1200" dirty="0">
                  <a:latin typeface="NikoshBAN" panose="02000000000000000000" pitchFamily="2" charset="0"/>
                  <a:cs typeface="NikoshBAN" panose="02000000000000000000" pitchFamily="2" charset="0"/>
                </a:rPr>
                <a:t> </a:t>
              </a:r>
              <a:r>
                <a:rPr lang="en-US" sz="3200" kern="1200" dirty="0" err="1">
                  <a:latin typeface="NikoshBAN" panose="02000000000000000000" pitchFamily="2" charset="0"/>
                  <a:cs typeface="NikoshBAN" panose="02000000000000000000" pitchFamily="2" charset="0"/>
                </a:rPr>
                <a:t>নিদর্শন</a:t>
              </a:r>
              <a:r>
                <a:rPr lang="en-US" sz="3200" kern="1200" dirty="0">
                  <a:latin typeface="NikoshBAN" panose="02000000000000000000" pitchFamily="2" charset="0"/>
                  <a:cs typeface="NikoshBAN" panose="02000000000000000000" pitchFamily="2" charset="0"/>
                </a:rPr>
                <a:t> </a:t>
              </a:r>
              <a:r>
                <a:rPr lang="en-US" sz="3200" kern="1200" dirty="0" err="1">
                  <a:latin typeface="NikoshBAN" panose="02000000000000000000" pitchFamily="2" charset="0"/>
                  <a:cs typeface="NikoshBAN" panose="02000000000000000000" pitchFamily="2" charset="0"/>
                </a:rPr>
                <a:t>এবং</a:t>
              </a:r>
              <a:r>
                <a:rPr lang="en-US" sz="3200" kern="1200" dirty="0">
                  <a:latin typeface="NikoshBAN" panose="02000000000000000000" pitchFamily="2" charset="0"/>
                  <a:cs typeface="NikoshBAN" panose="02000000000000000000" pitchFamily="2" charset="0"/>
                </a:rPr>
                <a:t> </a:t>
              </a:r>
              <a:r>
                <a:rPr lang="en-US" sz="3200" kern="1200" dirty="0" err="1">
                  <a:latin typeface="NikoshBAN" panose="02000000000000000000" pitchFamily="2" charset="0"/>
                  <a:cs typeface="NikoshBAN" panose="02000000000000000000" pitchFamily="2" charset="0"/>
                </a:rPr>
                <a:t>আলোকচিত্র</a:t>
              </a:r>
              <a:r>
                <a:rPr lang="en-US" sz="3200" kern="1200" dirty="0">
                  <a:latin typeface="NikoshBAN" panose="02000000000000000000" pitchFamily="2" charset="0"/>
                  <a:cs typeface="NikoshBAN" panose="02000000000000000000" pitchFamily="2" charset="0"/>
                </a:rPr>
                <a:t> । </a:t>
              </a:r>
            </a:p>
          </p:txBody>
        </p:sp>
        <p:pic>
          <p:nvPicPr>
            <p:cNvPr id="10244" name="Picture 4" descr="আগামীকাল থেকে শুরু হচ্ছে কুষ্টিয়ার শিলাইদহে কবিগুরু রবীন্দ্রনাথ ঠাকুরের  ১৫৪তম জন্মজয়ন্তী">
              <a:extLst>
                <a:ext uri="{FF2B5EF4-FFF2-40B4-BE49-F238E27FC236}">
                  <a16:creationId xmlns:a16="http://schemas.microsoft.com/office/drawing/2014/main" id="{64CFBEA1-3EE1-4D11-921E-020CB473C1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3776842"/>
              <a:ext cx="2691204" cy="21667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4432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par>
                                <p:cTn id="8" presetID="22" presetClass="entr" presetSubtype="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b.jpg"/>
          <p:cNvPicPr>
            <a:picLocks noChangeAspect="1"/>
          </p:cNvPicPr>
          <p:nvPr/>
        </p:nvPicPr>
        <p:blipFill>
          <a:blip r:embed="rId3" cstate="print">
            <a:lum contrast="20000"/>
          </a:blip>
          <a:stretch>
            <a:fillRect/>
          </a:stretch>
        </p:blipFill>
        <p:spPr>
          <a:xfrm>
            <a:off x="381606" y="1197952"/>
            <a:ext cx="2725338" cy="19160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431760_475070699204871_746149462_n.jpg"/>
          <p:cNvPicPr>
            <a:picLocks noChangeAspect="1"/>
          </p:cNvPicPr>
          <p:nvPr/>
        </p:nvPicPr>
        <p:blipFill>
          <a:blip r:embed="rId4" cstate="print">
            <a:lum bright="20000" contrast="30000"/>
          </a:blip>
          <a:srcRect t="14090" b="4515"/>
          <a:stretch>
            <a:fillRect/>
          </a:stretch>
        </p:blipFill>
        <p:spPr>
          <a:xfrm>
            <a:off x="381605" y="3561407"/>
            <a:ext cx="2725337" cy="15815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404728_475070765871531_1341904141_n.jpg"/>
          <p:cNvPicPr>
            <a:picLocks noChangeAspect="1"/>
          </p:cNvPicPr>
          <p:nvPr/>
        </p:nvPicPr>
        <p:blipFill>
          <a:blip r:embed="rId5" cstate="print">
            <a:lum contrast="10000"/>
          </a:blip>
          <a:stretch>
            <a:fillRect/>
          </a:stretch>
        </p:blipFill>
        <p:spPr>
          <a:xfrm>
            <a:off x="5942605" y="3429000"/>
            <a:ext cx="2725339" cy="19160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0" name="Group 9"/>
          <p:cNvGrpSpPr/>
          <p:nvPr/>
        </p:nvGrpSpPr>
        <p:grpSpPr>
          <a:xfrm>
            <a:off x="3409267" y="1197952"/>
            <a:ext cx="5255581" cy="1916029"/>
            <a:chOff x="685800" y="1143000"/>
            <a:chExt cx="7848600" cy="3352800"/>
          </a:xfrm>
        </p:grpSpPr>
        <p:sp>
          <p:nvSpPr>
            <p:cNvPr id="11" name="Round Diagonal Corner Rectangle 10"/>
            <p:cNvSpPr/>
            <p:nvPr/>
          </p:nvSpPr>
          <p:spPr>
            <a:xfrm>
              <a:off x="685800" y="1143000"/>
              <a:ext cx="7848600" cy="3352800"/>
            </a:xfrm>
            <a:prstGeom prst="round2Diag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2" name="Group 11"/>
            <p:cNvGrpSpPr/>
            <p:nvPr/>
          </p:nvGrpSpPr>
          <p:grpSpPr>
            <a:xfrm>
              <a:off x="1219200" y="1752600"/>
              <a:ext cx="6812603" cy="1981200"/>
              <a:chOff x="1295400" y="2057400"/>
              <a:chExt cx="6812603" cy="1981200"/>
            </a:xfrm>
          </p:grpSpPr>
          <p:pic>
            <p:nvPicPr>
              <p:cNvPr id="13" name="Picture 12" descr="300px-MauryanCoin.JPG"/>
              <p:cNvPicPr>
                <a:picLocks noChangeAspect="1"/>
              </p:cNvPicPr>
              <p:nvPr/>
            </p:nvPicPr>
            <p:blipFill>
              <a:blip r:embed="rId6" cstate="print">
                <a:lum contrast="20000"/>
              </a:blip>
              <a:stretch>
                <a:fillRect/>
              </a:stretch>
            </p:blipFill>
            <p:spPr>
              <a:xfrm>
                <a:off x="4073885" y="2201985"/>
                <a:ext cx="4034118"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descr="image_25_2552.jpg"/>
              <p:cNvPicPr>
                <a:picLocks noChangeAspect="1"/>
              </p:cNvPicPr>
              <p:nvPr/>
            </p:nvPicPr>
            <p:blipFill>
              <a:blip r:embed="rId7" cstate="print">
                <a:lum contrast="10000"/>
              </a:blip>
              <a:srcRect l="13714" t="10300" r="17714" b="3863"/>
              <a:stretch>
                <a:fillRect/>
              </a:stretch>
            </p:blipFill>
            <p:spPr>
              <a:xfrm>
                <a:off x="1295400" y="2057400"/>
                <a:ext cx="237744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sp>
        <p:nvSpPr>
          <p:cNvPr id="19" name="Rounded Rectangle 18"/>
          <p:cNvSpPr/>
          <p:nvPr/>
        </p:nvSpPr>
        <p:spPr>
          <a:xfrm>
            <a:off x="302916" y="5654336"/>
            <a:ext cx="8458200" cy="975064"/>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w="1905"/>
                <a:solidFill>
                  <a:prstClr val="black"/>
                </a:solidFill>
                <a:effectLst>
                  <a:innerShdw blurRad="69850" dist="43180" dir="5400000">
                    <a:srgbClr val="000000">
                      <a:alpha val="65000"/>
                    </a:srgbClr>
                  </a:innerShdw>
                </a:effectLst>
                <a:uLnTx/>
                <a:uFillTx/>
                <a:latin typeface="NikoshBAN" pitchFamily="2" charset="0"/>
                <a:ea typeface="+mn-ea"/>
                <a:cs typeface="NikoshBAN" pitchFamily="2" charset="0"/>
              </a:rPr>
              <a:t>বাংলাদেশের</a:t>
            </a:r>
            <a:r>
              <a:rPr kumimoji="0" lang="en-US" sz="3200" b="1" i="0" u="none" strike="noStrike" kern="1200" cap="none" spc="0" normalizeH="0" noProof="0" dirty="0">
                <a:ln w="1905"/>
                <a:solidFill>
                  <a:prstClr val="black"/>
                </a:solidFill>
                <a:effectLst>
                  <a:innerShdw blurRad="69850" dist="43180" dir="5400000">
                    <a:srgbClr val="000000">
                      <a:alpha val="65000"/>
                    </a:srgbClr>
                  </a:innerShdw>
                </a:effectLst>
                <a:uLnTx/>
                <a:uFillTx/>
                <a:latin typeface="NikoshBAN" pitchFamily="2" charset="0"/>
                <a:ea typeface="+mn-ea"/>
                <a:cs typeface="NikoshBAN" pitchFamily="2" charset="0"/>
              </a:rPr>
              <a:t> </a:t>
            </a:r>
            <a:r>
              <a:rPr kumimoji="0" lang="en-US" sz="3200" b="1" i="0" u="none" strike="noStrike" kern="1200" cap="none" spc="0" normalizeH="0" noProof="0" dirty="0" err="1">
                <a:ln w="1905"/>
                <a:solidFill>
                  <a:prstClr val="black"/>
                </a:solidFill>
                <a:effectLst>
                  <a:innerShdw blurRad="69850" dist="43180" dir="5400000">
                    <a:srgbClr val="000000">
                      <a:alpha val="65000"/>
                    </a:srgbClr>
                  </a:innerShdw>
                </a:effectLst>
                <a:uLnTx/>
                <a:uFillTx/>
                <a:latin typeface="NikoshBAN" pitchFamily="2" charset="0"/>
                <a:ea typeface="+mn-ea"/>
                <a:cs typeface="NikoshBAN" pitchFamily="2" charset="0"/>
              </a:rPr>
              <a:t>জাতীয়</a:t>
            </a:r>
            <a:r>
              <a:rPr kumimoji="0" lang="en-US" sz="3200" b="1" i="0" u="none" strike="noStrike" kern="1200" cap="none" spc="0" normalizeH="0" noProof="0" dirty="0">
                <a:ln w="1905"/>
                <a:solidFill>
                  <a:prstClr val="black"/>
                </a:solidFill>
                <a:effectLst>
                  <a:innerShdw blurRad="69850" dist="43180" dir="5400000">
                    <a:srgbClr val="000000">
                      <a:alpha val="65000"/>
                    </a:srgbClr>
                  </a:innerShdw>
                </a:effectLst>
                <a:uLnTx/>
                <a:uFillTx/>
                <a:latin typeface="NikoshBAN" pitchFamily="2" charset="0"/>
                <a:ea typeface="+mn-ea"/>
                <a:cs typeface="NikoshBAN" pitchFamily="2" charset="0"/>
              </a:rPr>
              <a:t> </a:t>
            </a:r>
            <a:r>
              <a:rPr kumimoji="0" lang="en-US" sz="3200" b="1" i="0" u="none" strike="noStrike" kern="1200" cap="none" spc="0" normalizeH="0" noProof="0" dirty="0" err="1">
                <a:ln w="1905"/>
                <a:solidFill>
                  <a:prstClr val="black"/>
                </a:solidFill>
                <a:effectLst>
                  <a:innerShdw blurRad="69850" dist="43180" dir="5400000">
                    <a:srgbClr val="000000">
                      <a:alpha val="65000"/>
                    </a:srgbClr>
                  </a:innerShdw>
                </a:effectLst>
                <a:uLnTx/>
                <a:uFillTx/>
                <a:latin typeface="NikoshBAN" pitchFamily="2" charset="0"/>
                <a:ea typeface="+mn-ea"/>
                <a:cs typeface="NikoshBAN" pitchFamily="2" charset="0"/>
              </a:rPr>
              <a:t>জাদুঘরে</a:t>
            </a:r>
            <a:r>
              <a:rPr kumimoji="0" lang="en-US" sz="3200" b="1" i="0" u="none" strike="noStrike" kern="1200" cap="none" spc="0" normalizeH="0" noProof="0" dirty="0">
                <a:ln w="1905"/>
                <a:solidFill>
                  <a:prstClr val="black"/>
                </a:solidFill>
                <a:effectLst>
                  <a:innerShdw blurRad="69850" dist="43180" dir="5400000">
                    <a:srgbClr val="000000">
                      <a:alpha val="65000"/>
                    </a:srgbClr>
                  </a:innerShdw>
                </a:effectLst>
                <a:uLnTx/>
                <a:uFillTx/>
                <a:latin typeface="NikoshBAN" pitchFamily="2" charset="0"/>
                <a:ea typeface="+mn-ea"/>
                <a:cs typeface="NikoshBAN" pitchFamily="2" charset="0"/>
              </a:rPr>
              <a:t> </a:t>
            </a:r>
            <a:r>
              <a:rPr kumimoji="0" lang="en-US" sz="3200" b="1" i="0" u="none" strike="noStrike" kern="1200" cap="none" spc="0" normalizeH="0" noProof="0" dirty="0" err="1">
                <a:ln w="1905"/>
                <a:solidFill>
                  <a:prstClr val="black"/>
                </a:solidFill>
                <a:effectLst>
                  <a:innerShdw blurRad="69850" dist="43180" dir="5400000">
                    <a:srgbClr val="000000">
                      <a:alpha val="65000"/>
                    </a:srgbClr>
                  </a:innerShdw>
                </a:effectLst>
                <a:uLnTx/>
                <a:uFillTx/>
                <a:latin typeface="NikoshBAN" pitchFamily="2" charset="0"/>
                <a:ea typeface="+mn-ea"/>
                <a:cs typeface="NikoshBAN" pitchFamily="2" charset="0"/>
              </a:rPr>
              <a:t>সংরক্ষিত</a:t>
            </a:r>
            <a:r>
              <a:rPr kumimoji="0" lang="en-US" sz="3200" b="1" i="0" u="none" strike="noStrike" kern="1200" cap="none" spc="0" normalizeH="0" noProof="0" dirty="0">
                <a:ln w="1905"/>
                <a:solidFill>
                  <a:prstClr val="black"/>
                </a:solidFill>
                <a:effectLst>
                  <a:innerShdw blurRad="69850" dist="43180" dir="5400000">
                    <a:srgbClr val="000000">
                      <a:alpha val="65000"/>
                    </a:srgbClr>
                  </a:innerShdw>
                </a:effectLst>
                <a:uLnTx/>
                <a:uFillTx/>
                <a:latin typeface="NikoshBAN" pitchFamily="2" charset="0"/>
                <a:ea typeface="+mn-ea"/>
                <a:cs typeface="NikoshBAN" pitchFamily="2" charset="0"/>
              </a:rPr>
              <a:t> </a:t>
            </a:r>
            <a:r>
              <a:rPr kumimoji="0" lang="en-US" sz="3200" b="1" i="0" u="none" strike="noStrike" kern="1200" cap="none" spc="0" normalizeH="0" noProof="0" dirty="0" err="1">
                <a:ln w="1905"/>
                <a:solidFill>
                  <a:prstClr val="black"/>
                </a:solidFill>
                <a:effectLst>
                  <a:innerShdw blurRad="69850" dist="43180" dir="5400000">
                    <a:srgbClr val="000000">
                      <a:alpha val="65000"/>
                    </a:srgbClr>
                  </a:innerShdw>
                </a:effectLst>
                <a:uLnTx/>
                <a:uFillTx/>
                <a:latin typeface="NikoshBAN" pitchFamily="2" charset="0"/>
                <a:ea typeface="+mn-ea"/>
                <a:cs typeface="NikoshBAN" pitchFamily="2" charset="0"/>
              </a:rPr>
              <a:t>প্রত্ননিদর্শন</a:t>
            </a:r>
            <a:r>
              <a:rPr kumimoji="0" lang="en-US" sz="3200" b="1" i="0" u="none" strike="noStrike" kern="1200" cap="none" spc="0" normalizeH="0" noProof="0" dirty="0">
                <a:ln w="1905"/>
                <a:solidFill>
                  <a:prstClr val="black"/>
                </a:solidFill>
                <a:effectLst>
                  <a:innerShdw blurRad="69850" dist="43180" dir="5400000">
                    <a:srgbClr val="000000">
                      <a:alpha val="65000"/>
                    </a:srgbClr>
                  </a:innerShdw>
                </a:effectLst>
                <a:uLnTx/>
                <a:uFillTx/>
                <a:latin typeface="NikoshBAN" pitchFamily="2" charset="0"/>
                <a:ea typeface="+mn-ea"/>
                <a:cs typeface="NikoshBAN" pitchFamily="2" charset="0"/>
              </a:rPr>
              <a:t> </a:t>
            </a:r>
            <a:r>
              <a:rPr kumimoji="0" lang="en-US" sz="3200" b="1" i="0" u="none" strike="noStrike" kern="1200" cap="none" spc="0" normalizeH="0" noProof="0" dirty="0" err="1">
                <a:ln w="1905"/>
                <a:solidFill>
                  <a:prstClr val="black"/>
                </a:solidFill>
                <a:effectLst>
                  <a:innerShdw blurRad="69850" dist="43180" dir="5400000">
                    <a:srgbClr val="000000">
                      <a:alpha val="65000"/>
                    </a:srgbClr>
                  </a:innerShdw>
                </a:effectLst>
                <a:uLnTx/>
                <a:uFillTx/>
                <a:latin typeface="NikoshBAN" pitchFamily="2" charset="0"/>
                <a:ea typeface="+mn-ea"/>
                <a:cs typeface="NikoshBAN" pitchFamily="2" charset="0"/>
              </a:rPr>
              <a:t>গুলোর</a:t>
            </a:r>
            <a:r>
              <a:rPr kumimoji="0" lang="en-US" sz="3200" b="1" i="0" u="none" strike="noStrike" kern="1200" cap="none" spc="0" normalizeH="0" noProof="0" dirty="0">
                <a:ln w="1905"/>
                <a:solidFill>
                  <a:prstClr val="black"/>
                </a:solidFill>
                <a:effectLst>
                  <a:innerShdw blurRad="69850" dist="43180" dir="5400000">
                    <a:srgbClr val="000000">
                      <a:alpha val="65000"/>
                    </a:srgbClr>
                  </a:innerShdw>
                </a:effectLst>
                <a:uLnTx/>
                <a:uFillTx/>
                <a:latin typeface="NikoshBAN" pitchFamily="2" charset="0"/>
                <a:ea typeface="+mn-ea"/>
                <a:cs typeface="NikoshBAN" pitchFamily="2" charset="0"/>
              </a:rPr>
              <a:t> </a:t>
            </a:r>
            <a:r>
              <a:rPr kumimoji="0" lang="en-US" sz="3200" b="1" i="0" u="none" strike="noStrike" kern="1200" cap="none" spc="0" normalizeH="0" noProof="0" dirty="0" err="1">
                <a:ln w="1905"/>
                <a:solidFill>
                  <a:prstClr val="black"/>
                </a:solidFill>
                <a:effectLst>
                  <a:innerShdw blurRad="69850" dist="43180" dir="5400000">
                    <a:srgbClr val="000000">
                      <a:alpha val="65000"/>
                    </a:srgbClr>
                  </a:innerShdw>
                </a:effectLst>
                <a:uLnTx/>
                <a:uFillTx/>
                <a:latin typeface="NikoshBAN" pitchFamily="2" charset="0"/>
                <a:ea typeface="+mn-ea"/>
                <a:cs typeface="NikoshBAN" pitchFamily="2" charset="0"/>
              </a:rPr>
              <a:t>একটি</a:t>
            </a:r>
            <a:r>
              <a:rPr kumimoji="0" lang="en-US" sz="3200" b="1" i="0" u="none" strike="noStrike" kern="1200" cap="none" spc="0" normalizeH="0" noProof="0" dirty="0">
                <a:ln w="1905"/>
                <a:solidFill>
                  <a:prstClr val="black"/>
                </a:solidFill>
                <a:effectLst>
                  <a:innerShdw blurRad="69850" dist="43180" dir="5400000">
                    <a:srgbClr val="000000">
                      <a:alpha val="65000"/>
                    </a:srgbClr>
                  </a:innerShdw>
                </a:effectLst>
                <a:uLnTx/>
                <a:uFillTx/>
                <a:latin typeface="NikoshBAN" pitchFamily="2" charset="0"/>
                <a:ea typeface="+mn-ea"/>
                <a:cs typeface="NikoshBAN" pitchFamily="2" charset="0"/>
              </a:rPr>
              <a:t> </a:t>
            </a:r>
            <a:r>
              <a:rPr kumimoji="0" lang="en-US" sz="3200" b="1" i="0" u="none" strike="noStrike" kern="1200" cap="none" spc="0" normalizeH="0" noProof="0" dirty="0" err="1">
                <a:ln w="1905"/>
                <a:solidFill>
                  <a:prstClr val="black"/>
                </a:solidFill>
                <a:effectLst>
                  <a:innerShdw blurRad="69850" dist="43180" dir="5400000">
                    <a:srgbClr val="000000">
                      <a:alpha val="65000"/>
                    </a:srgbClr>
                  </a:innerShdw>
                </a:effectLst>
                <a:uLnTx/>
                <a:uFillTx/>
                <a:latin typeface="NikoshBAN" pitchFamily="2" charset="0"/>
                <a:ea typeface="+mn-ea"/>
                <a:cs typeface="NikoshBAN" pitchFamily="2" charset="0"/>
              </a:rPr>
              <a:t>তালিকা</a:t>
            </a:r>
            <a:r>
              <a:rPr kumimoji="0" lang="en-US" sz="3200" b="1" i="0" u="none" strike="noStrike" kern="1200" cap="none" spc="0" normalizeH="0" noProof="0" dirty="0">
                <a:ln w="1905"/>
                <a:solidFill>
                  <a:prstClr val="black"/>
                </a:solidFill>
                <a:effectLst>
                  <a:innerShdw blurRad="69850" dist="43180" dir="5400000">
                    <a:srgbClr val="000000">
                      <a:alpha val="65000"/>
                    </a:srgbClr>
                  </a:innerShdw>
                </a:effectLst>
                <a:uLnTx/>
                <a:uFillTx/>
                <a:latin typeface="NikoshBAN" pitchFamily="2" charset="0"/>
                <a:ea typeface="+mn-ea"/>
                <a:cs typeface="NikoshBAN" pitchFamily="2" charset="0"/>
              </a:rPr>
              <a:t> </a:t>
            </a:r>
            <a:r>
              <a:rPr kumimoji="0" lang="en-US" sz="3200" b="1" i="0" u="none" strike="noStrike" kern="1200" cap="none" spc="0" normalizeH="0" noProof="0" dirty="0" err="1">
                <a:ln w="1905"/>
                <a:solidFill>
                  <a:prstClr val="black"/>
                </a:solidFill>
                <a:effectLst>
                  <a:innerShdw blurRad="69850" dist="43180" dir="5400000">
                    <a:srgbClr val="000000">
                      <a:alpha val="65000"/>
                    </a:srgbClr>
                  </a:innerShdw>
                </a:effectLst>
                <a:uLnTx/>
                <a:uFillTx/>
                <a:latin typeface="NikoshBAN" pitchFamily="2" charset="0"/>
                <a:ea typeface="+mn-ea"/>
                <a:cs typeface="NikoshBAN" pitchFamily="2" charset="0"/>
              </a:rPr>
              <a:t>তৈরি</a:t>
            </a:r>
            <a:r>
              <a:rPr kumimoji="0" lang="en-US" sz="3200" b="1" i="0" u="none" strike="noStrike" kern="1200" cap="none" spc="0" normalizeH="0" noProof="0" dirty="0">
                <a:ln w="1905"/>
                <a:solidFill>
                  <a:prstClr val="black"/>
                </a:solidFill>
                <a:effectLst>
                  <a:innerShdw blurRad="69850" dist="43180" dir="5400000">
                    <a:srgbClr val="000000">
                      <a:alpha val="65000"/>
                    </a:srgbClr>
                  </a:innerShdw>
                </a:effectLst>
                <a:uLnTx/>
                <a:uFillTx/>
                <a:latin typeface="NikoshBAN" pitchFamily="2" charset="0"/>
                <a:ea typeface="+mn-ea"/>
                <a:cs typeface="NikoshBAN" pitchFamily="2" charset="0"/>
              </a:rPr>
              <a:t> </a:t>
            </a:r>
            <a:r>
              <a:rPr kumimoji="0" lang="en-US" sz="3200" b="1" i="0" u="none" strike="noStrike" kern="1200" cap="none" spc="0" normalizeH="0" noProof="0" dirty="0" err="1">
                <a:ln w="1905"/>
                <a:solidFill>
                  <a:prstClr val="black"/>
                </a:solidFill>
                <a:effectLst>
                  <a:innerShdw blurRad="69850" dist="43180" dir="5400000">
                    <a:srgbClr val="000000">
                      <a:alpha val="65000"/>
                    </a:srgbClr>
                  </a:innerShdw>
                </a:effectLst>
                <a:uLnTx/>
                <a:uFillTx/>
                <a:latin typeface="NikoshBAN" pitchFamily="2" charset="0"/>
                <a:ea typeface="+mn-ea"/>
                <a:cs typeface="NikoshBAN" pitchFamily="2" charset="0"/>
              </a:rPr>
              <a:t>কর</a:t>
            </a:r>
            <a:r>
              <a:rPr kumimoji="0" lang="en-US" sz="3200" b="1" i="0" u="none" strike="noStrike" kern="1200" cap="none" spc="0" normalizeH="0" noProof="0" dirty="0">
                <a:ln w="1905"/>
                <a:solidFill>
                  <a:prstClr val="black"/>
                </a:solidFill>
                <a:effectLst>
                  <a:innerShdw blurRad="69850" dist="43180" dir="5400000">
                    <a:srgbClr val="000000">
                      <a:alpha val="65000"/>
                    </a:srgbClr>
                  </a:innerShdw>
                </a:effectLst>
                <a:uLnTx/>
                <a:uFillTx/>
                <a:latin typeface="NikoshBAN" pitchFamily="2" charset="0"/>
                <a:ea typeface="+mn-ea"/>
                <a:cs typeface="NikoshBAN" pitchFamily="2" charset="0"/>
              </a:rPr>
              <a:t> </a:t>
            </a:r>
            <a:r>
              <a:rPr kumimoji="0" lang="bn-BD" sz="3200" b="1"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NikoshBAN" pitchFamily="2" charset="0"/>
                <a:ea typeface="+mn-ea"/>
                <a:cs typeface="NikoshBAN" pitchFamily="2" charset="0"/>
              </a:rPr>
              <a:t>?</a:t>
            </a:r>
            <a:endParaRPr kumimoji="0" lang="bn-BD" sz="3200" b="1" i="0" u="none" strike="noStrike" kern="1200" cap="none" spc="0" normalizeH="0" baseline="0" noProof="0" dirty="0">
              <a:ln>
                <a:noFill/>
              </a:ln>
              <a:solidFill>
                <a:prstClr val="black"/>
              </a:solidFill>
              <a:effectLst>
                <a:outerShdw blurRad="50800" dist="38100" dir="18900000" algn="bl" rotWithShape="0">
                  <a:prstClr val="black">
                    <a:alpha val="40000"/>
                  </a:prstClr>
                </a:outerShdw>
              </a:effectLst>
              <a:uLnTx/>
              <a:uFillTx/>
              <a:latin typeface="NikoshBAN" pitchFamily="2" charset="0"/>
              <a:ea typeface="+mn-ea"/>
              <a:cs typeface="NikoshBAN" pitchFamily="2" charset="0"/>
            </a:endParaRPr>
          </a:p>
        </p:txBody>
      </p:sp>
      <p:grpSp>
        <p:nvGrpSpPr>
          <p:cNvPr id="20" name="Group 19"/>
          <p:cNvGrpSpPr/>
          <p:nvPr/>
        </p:nvGrpSpPr>
        <p:grpSpPr>
          <a:xfrm>
            <a:off x="337224" y="152400"/>
            <a:ext cx="8458200" cy="784443"/>
            <a:chOff x="337224" y="230647"/>
            <a:chExt cx="8458200" cy="885124"/>
          </a:xfrm>
        </p:grpSpPr>
        <p:sp>
          <p:nvSpPr>
            <p:cNvPr id="21" name="Rounded Rectangle 20"/>
            <p:cNvSpPr/>
            <p:nvPr/>
          </p:nvSpPr>
          <p:spPr>
            <a:xfrm>
              <a:off x="337224" y="230647"/>
              <a:ext cx="8458200" cy="836154"/>
            </a:xfrm>
            <a:prstGeom prst="roundRect">
              <a:avLst>
                <a:gd name="adj" fmla="val 0"/>
              </a:avLst>
            </a:prstGeom>
            <a:gradFill>
              <a:gsLst>
                <a:gs pos="0">
                  <a:srgbClr val="DDEBCF"/>
                </a:gs>
                <a:gs pos="50000">
                  <a:srgbClr val="9CB86E"/>
                </a:gs>
                <a:gs pos="100000">
                  <a:srgbClr val="156B13"/>
                </a:gs>
              </a:gsLst>
              <a:lin ang="16200000" scaled="0"/>
            </a:gra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BD" sz="54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NikoshBAN" pitchFamily="2" charset="0"/>
                  <a:ea typeface="+mn-ea"/>
                  <a:cs typeface="NikoshBAN" pitchFamily="2" charset="0"/>
                </a:rPr>
                <a:t>দলগত কাজ</a:t>
              </a:r>
            </a:p>
          </p:txBody>
        </p:sp>
        <p:sp>
          <p:nvSpPr>
            <p:cNvPr id="22" name="TextBox 21"/>
            <p:cNvSpPr txBox="1"/>
            <p:nvPr/>
          </p:nvSpPr>
          <p:spPr>
            <a:xfrm>
              <a:off x="7086600" y="594852"/>
              <a:ext cx="1708824" cy="520919"/>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n-BD" sz="2400" b="0" i="0" u="none" strike="noStrike" kern="1200" cap="none" spc="0" normalizeH="0" baseline="0" noProof="0" dirty="0">
                  <a:ln>
                    <a:noFill/>
                  </a:ln>
                  <a:solidFill>
                    <a:prstClr val="black"/>
                  </a:solidFill>
                  <a:effectLst/>
                  <a:uLnTx/>
                  <a:uFillTx/>
                  <a:latin typeface="NikoshBAN" pitchFamily="2" charset="0"/>
                  <a:ea typeface="+mn-ea"/>
                  <a:cs typeface="NikoshBAN" pitchFamily="2" charset="0"/>
                </a:rPr>
                <a:t>সময়: </a:t>
              </a:r>
              <a:r>
                <a:rPr kumimoji="0" lang="en-US" sz="2400" b="0" i="0" u="none" strike="noStrike" kern="1200" cap="none" spc="0" normalizeH="0" baseline="0" noProof="0" dirty="0">
                  <a:ln>
                    <a:noFill/>
                  </a:ln>
                  <a:solidFill>
                    <a:prstClr val="black"/>
                  </a:solidFill>
                  <a:effectLst/>
                  <a:uLnTx/>
                  <a:uFillTx/>
                  <a:latin typeface="NikoshBAN" pitchFamily="2" charset="0"/>
                  <a:ea typeface="+mn-ea"/>
                  <a:cs typeface="NikoshBAN" pitchFamily="2" charset="0"/>
                </a:rPr>
                <a:t>৭</a:t>
              </a:r>
              <a:r>
                <a:rPr kumimoji="0" lang="bn-BD" sz="2400" b="0" i="0" u="none" strike="noStrike" kern="1200" cap="none" spc="0" normalizeH="0" baseline="0" noProof="0" dirty="0">
                  <a:ln>
                    <a:noFill/>
                  </a:ln>
                  <a:solidFill>
                    <a:prstClr val="black"/>
                  </a:solidFill>
                  <a:effectLst/>
                  <a:uLnTx/>
                  <a:uFillTx/>
                  <a:latin typeface="NikoshBAN" pitchFamily="2" charset="0"/>
                  <a:ea typeface="+mn-ea"/>
                  <a:cs typeface="NikoshBAN" pitchFamily="2" charset="0"/>
                </a:rPr>
                <a:t> মিনিট</a:t>
              </a:r>
              <a:endParaRPr kumimoji="0" lang="en-US" sz="2400" b="0" i="0" u="none" strike="noStrike" kern="1200" cap="none" spc="0" normalizeH="0" baseline="0" noProof="0" dirty="0">
                <a:ln>
                  <a:noFill/>
                </a:ln>
                <a:solidFill>
                  <a:prstClr val="black"/>
                </a:solidFill>
                <a:effectLst/>
                <a:uLnTx/>
                <a:uFillTx/>
                <a:latin typeface="NikoshBAN" pitchFamily="2" charset="0"/>
                <a:ea typeface="+mn-ea"/>
                <a:cs typeface="NikoshBAN" pitchFamily="2" charset="0"/>
              </a:endParaRPr>
            </a:p>
          </p:txBody>
        </p:sp>
      </p:grpSp>
    </p:spTree>
    <p:extLst>
      <p:ext uri="{BB962C8B-B14F-4D97-AF65-F5344CB8AC3E}">
        <p14:creationId xmlns:p14="http://schemas.microsoft.com/office/powerpoint/2010/main" val="208144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000" fill="hold"/>
                                        <p:tgtEl>
                                          <p:spTgt spid="20"/>
                                        </p:tgtEl>
                                        <p:attrNameLst>
                                          <p:attrName>ppt_x</p:attrName>
                                        </p:attrNameLst>
                                      </p:cBhvr>
                                      <p:tavLst>
                                        <p:tav tm="0">
                                          <p:val>
                                            <p:strVal val="#ppt_x"/>
                                          </p:val>
                                        </p:tav>
                                        <p:tav tm="100000">
                                          <p:val>
                                            <p:strVal val="#ppt_x"/>
                                          </p:val>
                                        </p:tav>
                                      </p:tavLst>
                                    </p:anim>
                                    <p:anim calcmode="lin" valueType="num">
                                      <p:cBhvr additive="base">
                                        <p:cTn id="8" dur="2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53" presetClass="entr" presetSubtype="16"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2000" fill="hold"/>
                                        <p:tgtEl>
                                          <p:spTgt spid="19"/>
                                        </p:tgtEl>
                                        <p:attrNameLst>
                                          <p:attrName>ppt_w</p:attrName>
                                        </p:attrNameLst>
                                      </p:cBhvr>
                                      <p:tavLst>
                                        <p:tav tm="0">
                                          <p:val>
                                            <p:fltVal val="0"/>
                                          </p:val>
                                        </p:tav>
                                        <p:tav tm="100000">
                                          <p:val>
                                            <p:strVal val="#ppt_w"/>
                                          </p:val>
                                        </p:tav>
                                      </p:tavLst>
                                    </p:anim>
                                    <p:anim calcmode="lin" valueType="num">
                                      <p:cBhvr>
                                        <p:cTn id="13" dur="2000" fill="hold"/>
                                        <p:tgtEl>
                                          <p:spTgt spid="19"/>
                                        </p:tgtEl>
                                        <p:attrNameLst>
                                          <p:attrName>ppt_h</p:attrName>
                                        </p:attrNameLst>
                                      </p:cBhvr>
                                      <p:tavLst>
                                        <p:tav tm="0">
                                          <p:val>
                                            <p:fltVal val="0"/>
                                          </p:val>
                                        </p:tav>
                                        <p:tav tm="100000">
                                          <p:val>
                                            <p:strVal val="#ppt_h"/>
                                          </p:val>
                                        </p:tav>
                                      </p:tavLst>
                                    </p:anim>
                                    <p:animEffect transition="in" filter="fade">
                                      <p:cBhvr>
                                        <p:cTn id="14"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00616" y="1643150"/>
            <a:ext cx="7605183" cy="990600"/>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bn-BD" sz="3600" b="0" i="0" u="none" strike="noStrike" kern="1200" cap="none" spc="0" normalizeH="0" baseline="0" noProof="0" dirty="0">
                <a:ln>
                  <a:noFill/>
                </a:ln>
                <a:solidFill>
                  <a:prstClr val="white"/>
                </a:solidFill>
                <a:effectLst/>
                <a:uLnTx/>
                <a:uFillTx/>
                <a:latin typeface="NikoshBAN" pitchFamily="2" charset="0"/>
                <a:ea typeface="+mn-ea"/>
                <a:cs typeface="NikoshBAN" pitchFamily="2" charset="0"/>
              </a:rPr>
              <a:t>কোথায় বিখ্যাত মসলিন শাড়ি তৈরি হতো?</a:t>
            </a:r>
            <a:endParaRPr kumimoji="0" lang="en-US" sz="3600" b="0" i="0" u="none" strike="noStrike" kern="1200" cap="none" spc="0" normalizeH="0" baseline="0" noProof="0" dirty="0">
              <a:ln>
                <a:noFill/>
              </a:ln>
              <a:solidFill>
                <a:prstClr val="white"/>
              </a:solidFill>
              <a:effectLst/>
              <a:uLnTx/>
              <a:uFillTx/>
              <a:latin typeface="NikoshBAN" pitchFamily="2" charset="0"/>
              <a:ea typeface="+mn-ea"/>
              <a:cs typeface="NikoshBAN" pitchFamily="2" charset="0"/>
            </a:endParaRPr>
          </a:p>
        </p:txBody>
      </p:sp>
      <p:sp>
        <p:nvSpPr>
          <p:cNvPr id="3" name="Rounded Rectangle 2"/>
          <p:cNvSpPr/>
          <p:nvPr/>
        </p:nvSpPr>
        <p:spPr>
          <a:xfrm>
            <a:off x="700616" y="5334000"/>
            <a:ext cx="7605184" cy="1143000"/>
          </a:xfrm>
          <a:prstGeom prst="roundRect">
            <a:avLst>
              <a:gd name="adj" fmla="val 0"/>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bn-BD" sz="3600" b="0" i="0" u="none" strike="noStrike" kern="1200" cap="none" spc="0" normalizeH="0" baseline="0" noProof="0" dirty="0">
                <a:ln>
                  <a:noFill/>
                </a:ln>
                <a:solidFill>
                  <a:prstClr val="white"/>
                </a:solidFill>
                <a:effectLst/>
                <a:uLnTx/>
                <a:uFillTx/>
                <a:latin typeface="NikoshBAN" pitchFamily="2" charset="0"/>
                <a:ea typeface="+mn-ea"/>
                <a:cs typeface="NikoshBAN" pitchFamily="2" charset="0"/>
              </a:rPr>
              <a:t>পানামা নগরীর স্থাপত্য কীর্তি উল্লেখ কর।</a:t>
            </a:r>
            <a:endParaRPr kumimoji="0" lang="en-US" sz="3600" b="0" i="0" u="none" strike="noStrike" kern="1200" cap="none" spc="0" normalizeH="0" baseline="0" noProof="0" dirty="0">
              <a:ln>
                <a:noFill/>
              </a:ln>
              <a:solidFill>
                <a:prstClr val="white"/>
              </a:solidFill>
              <a:effectLst/>
              <a:uLnTx/>
              <a:uFillTx/>
              <a:latin typeface="NikoshBAN" pitchFamily="2" charset="0"/>
              <a:ea typeface="+mn-ea"/>
              <a:cs typeface="NikoshBAN" pitchFamily="2" charset="0"/>
            </a:endParaRPr>
          </a:p>
        </p:txBody>
      </p:sp>
      <p:sp>
        <p:nvSpPr>
          <p:cNvPr id="4" name="Rounded Rectangle 3"/>
          <p:cNvSpPr/>
          <p:nvPr/>
        </p:nvSpPr>
        <p:spPr>
          <a:xfrm>
            <a:off x="700616" y="2805550"/>
            <a:ext cx="7605184" cy="1066800"/>
          </a:xfrm>
          <a:prstGeom prst="roundRect">
            <a:avLst>
              <a:gd name="adj" fmla="val 0"/>
            </a:avLst>
          </a:prstGeom>
          <a:solidFill>
            <a:srgbClr val="B37E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bn-BD" sz="3600" b="0" i="0" u="none" strike="noStrike" kern="1200" cap="none" spc="0" normalizeH="0" baseline="0" noProof="0" dirty="0">
                <a:ln>
                  <a:noFill/>
                </a:ln>
                <a:solidFill>
                  <a:prstClr val="white"/>
                </a:solidFill>
                <a:effectLst/>
                <a:uLnTx/>
                <a:uFillTx/>
                <a:latin typeface="NikoshBAN" pitchFamily="2" charset="0"/>
                <a:ea typeface="+mn-ea"/>
                <a:cs typeface="NikoshBAN" pitchFamily="2" charset="0"/>
              </a:rPr>
              <a:t>রংপুরের কোন বাড়িটি বেশ বিখ্যাত?</a:t>
            </a:r>
            <a:endParaRPr kumimoji="0" lang="en-US" sz="3600" b="0" i="0" u="none" strike="noStrike" kern="1200" cap="none" spc="0" normalizeH="0" baseline="0" noProof="0" dirty="0">
              <a:ln>
                <a:noFill/>
              </a:ln>
              <a:solidFill>
                <a:prstClr val="white"/>
              </a:solidFill>
              <a:effectLst/>
              <a:uLnTx/>
              <a:uFillTx/>
              <a:latin typeface="NikoshBAN" pitchFamily="2" charset="0"/>
              <a:ea typeface="+mn-ea"/>
              <a:cs typeface="NikoshBAN" pitchFamily="2" charset="0"/>
            </a:endParaRPr>
          </a:p>
        </p:txBody>
      </p:sp>
      <p:sp>
        <p:nvSpPr>
          <p:cNvPr id="5" name="Rectangle 4"/>
          <p:cNvSpPr/>
          <p:nvPr/>
        </p:nvSpPr>
        <p:spPr>
          <a:xfrm>
            <a:off x="700616" y="304800"/>
            <a:ext cx="7605183" cy="830997"/>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BD" sz="4800" b="1" i="0" u="none" strike="noStrike" kern="1200" cap="none" spc="50" normalizeH="0" baseline="0" noProof="0" dirty="0">
                <a:ln w="11430"/>
                <a:solidFill>
                  <a:srgbClr val="1F497D">
                    <a:lumMod val="50000"/>
                  </a:srgbClr>
                </a:solidFill>
                <a:effectLst>
                  <a:outerShdw blurRad="76200" dist="50800" dir="5400000" algn="tl" rotWithShape="0">
                    <a:srgbClr val="000000">
                      <a:alpha val="65000"/>
                    </a:srgbClr>
                  </a:outerShdw>
                </a:effectLst>
                <a:uLnTx/>
                <a:uFillTx/>
                <a:latin typeface="NikoshBAN" panose="02000000000000000000" pitchFamily="2" charset="0"/>
                <a:ea typeface="+mn-ea"/>
                <a:cs typeface="NikoshBAN" panose="02000000000000000000" pitchFamily="2" charset="0"/>
              </a:rPr>
              <a:t>মূল্যায়ন</a:t>
            </a:r>
            <a:endParaRPr kumimoji="0" lang="en-US" sz="4800" b="1" i="0" u="none" strike="noStrike" kern="1200" cap="none" spc="50" normalizeH="0" baseline="0" noProof="0" dirty="0">
              <a:ln w="11430"/>
              <a:solidFill>
                <a:srgbClr val="1F497D">
                  <a:lumMod val="50000"/>
                </a:srgbClr>
              </a:solidFill>
              <a:effectLst>
                <a:outerShdw blurRad="76200" dist="50800" dir="5400000" algn="tl" rotWithShape="0">
                  <a:srgbClr val="000000">
                    <a:alpha val="65000"/>
                  </a:srgbClr>
                </a:outerShdw>
              </a:effectLst>
              <a:uLnTx/>
              <a:uFillTx/>
              <a:latin typeface="NikoshBAN" panose="02000000000000000000" pitchFamily="2" charset="0"/>
              <a:ea typeface="+mn-ea"/>
              <a:cs typeface="NikoshBAN" panose="02000000000000000000" pitchFamily="2" charset="0"/>
            </a:endParaRPr>
          </a:p>
        </p:txBody>
      </p:sp>
      <p:sp>
        <p:nvSpPr>
          <p:cNvPr id="6" name="Rounded Rectangle 5"/>
          <p:cNvSpPr/>
          <p:nvPr/>
        </p:nvSpPr>
        <p:spPr>
          <a:xfrm>
            <a:off x="700616" y="4064342"/>
            <a:ext cx="7605184" cy="1066800"/>
          </a:xfrm>
          <a:prstGeom prst="roundRect">
            <a:avLst>
              <a:gd name="adj" fmla="val 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bn-BD" sz="3600" b="0" i="0" u="none" strike="noStrike" kern="1200" cap="none" spc="0" normalizeH="0" baseline="0" noProof="0" dirty="0">
                <a:ln>
                  <a:noFill/>
                </a:ln>
                <a:solidFill>
                  <a:prstClr val="white"/>
                </a:solidFill>
                <a:effectLst/>
                <a:uLnTx/>
                <a:uFillTx/>
                <a:latin typeface="NikoshBAN" pitchFamily="2" charset="0"/>
                <a:ea typeface="+mn-ea"/>
                <a:cs typeface="NikoshBAN" pitchFamily="2" charset="0"/>
              </a:rPr>
              <a:t>দিঘাপাতিয়ার জমিদার বাড়ির বর্তমান পরিচয় দাও।</a:t>
            </a:r>
            <a:endParaRPr kumimoji="0" lang="en-US" sz="3600" b="0" i="0" u="none" strike="noStrike" kern="1200" cap="none" spc="0" normalizeH="0" baseline="0" noProof="0" dirty="0">
              <a:ln>
                <a:noFill/>
              </a:ln>
              <a:solidFill>
                <a:prstClr val="white"/>
              </a:solidFill>
              <a:effectLst/>
              <a:uLnTx/>
              <a:uFillTx/>
              <a:latin typeface="NikoshBAN" pitchFamily="2" charset="0"/>
              <a:ea typeface="+mn-ea"/>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248400" cy="944562"/>
          </a:xfrm>
        </p:spPr>
        <p:txBody>
          <a:bodyPr>
            <a:normAutofit fontScale="90000"/>
          </a:bodyPr>
          <a:lstStyle/>
          <a:p>
            <a:r>
              <a:rPr lang="bn-BD"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মূল্যায়ন</a:t>
            </a:r>
            <a:b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br>
            <a:endParaRPr lang="en-US"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609600" y="1447800"/>
            <a:ext cx="8001000" cy="4724400"/>
          </a:xfrm>
          <a:ln w="76200"/>
        </p:spPr>
        <p:txBody>
          <a:bodyPr>
            <a:normAutofit/>
          </a:bodyPr>
          <a:lstStyle/>
          <a:p>
            <a:pPr>
              <a:buFont typeface="Wingdings" panose="05000000000000000000" pitchFamily="2" charset="2"/>
              <a:buChar char="v"/>
            </a:pPr>
            <a:r>
              <a:rPr lang="bn-BD" b="1" kern="1100" dirty="0">
                <a:solidFill>
                  <a:srgbClr val="00520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 </a:t>
            </a:r>
            <a:r>
              <a:rPr lang="bn-BD" sz="4800" b="1" kern="11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anose="02000000000000000000" pitchFamily="2" charset="0"/>
                <a:ea typeface="NikoshBAN" pitchFamily="2" charset="0"/>
                <a:cs typeface="NikoshBAN" panose="02000000000000000000" pitchFamily="2" charset="0"/>
                <a:sym typeface="Wingdings"/>
              </a:rPr>
              <a:t>প্রত্ননিদর্শন কি বলতে কি বুঝ?</a:t>
            </a:r>
          </a:p>
          <a:p>
            <a:pPr>
              <a:buFont typeface="Wingdings" panose="05000000000000000000" pitchFamily="2" charset="2"/>
              <a:buChar char="v"/>
            </a:pP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t>
            </a:r>
            <a:r>
              <a:rPr lang="bn-BD"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রবীন্দ্রনাথের কুটিবাড়ি কোন জেলায় অবস্থিত?</a:t>
            </a:r>
          </a:p>
          <a:p>
            <a:pPr>
              <a:buFont typeface="Wingdings" panose="05000000000000000000" pitchFamily="2" charset="2"/>
              <a:buChar char="v"/>
            </a:pP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t>
            </a:r>
            <a:r>
              <a:rPr lang="bn-BD"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জাতীয় জাদুঘর কোথায় অবস্থিত?</a:t>
            </a:r>
            <a:endParaRPr lang="bn-BD" sz="4800" b="1" kern="11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anose="02000000000000000000" pitchFamily="2" charset="0"/>
              <a:ea typeface="NikoshBAN" pitchFamily="2" charset="0"/>
              <a:cs typeface="NikoshBAN" panose="02000000000000000000" pitchFamily="2" charset="0"/>
              <a:sym typeface="Wingdings"/>
            </a:endParaRPr>
          </a:p>
          <a:p>
            <a:pPr>
              <a:buFont typeface="Wingdings" panose="05000000000000000000" pitchFamily="2" charset="2"/>
              <a:buChar char="v"/>
            </a:pP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LightBAN" panose="02000000000000000000" pitchFamily="2" charset="0"/>
                <a:cs typeface="NikoshLightBAN" panose="02000000000000000000" pitchFamily="2" charset="0"/>
              </a:rPr>
              <a:t> </a:t>
            </a:r>
            <a:r>
              <a:rPr lang="bn-BD"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LightBAN" panose="02000000000000000000" pitchFamily="2" charset="0"/>
                <a:cs typeface="NikoshLightBAN" panose="02000000000000000000" pitchFamily="2" charset="0"/>
              </a:rPr>
              <a:t>ঢাকার বাইরের স্থাপত্য নিদর্শনের কয়কটি নাম বল।</a:t>
            </a:r>
            <a:endParaRPr lang="bn-BD"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LightBAN" panose="02000000000000000000" pitchFamily="2" charset="0"/>
              <a:cs typeface="NikoshLightBAN" panose="02000000000000000000" pitchFamily="2" charset="0"/>
            </a:endParaRPr>
          </a:p>
          <a:p>
            <a:pPr marL="0" indent="0">
              <a:buNone/>
            </a:pPr>
            <a:endParaRPr lang="bn-BD" b="1" spc="150" dirty="0">
              <a:ln w="11430"/>
              <a:solidFill>
                <a:srgbClr val="C00000"/>
              </a:solidFill>
              <a:effectLst>
                <a:glow rad="101600">
                  <a:srgbClr val="FFFF00">
                    <a:alpha val="60000"/>
                  </a:srgbClr>
                </a:glow>
                <a:outerShdw blurRad="25400" algn="tl" rotWithShape="0">
                  <a:srgbClr val="000000">
                    <a:alpha val="43000"/>
                  </a:srgbClr>
                </a:outerShdw>
              </a:effectLst>
              <a:latin typeface="NikoshLightBAN" panose="02000000000000000000" pitchFamily="2" charset="0"/>
              <a:cs typeface="NikoshLightBAN" panose="02000000000000000000" pitchFamily="2" charset="0"/>
            </a:endParaRPr>
          </a:p>
          <a:p>
            <a:pPr marL="0" indent="0">
              <a:buNone/>
            </a:pPr>
            <a:endParaRPr lang="en-US" dirty="0"/>
          </a:p>
        </p:txBody>
      </p:sp>
    </p:spTree>
    <p:extLst>
      <p:ext uri="{BB962C8B-B14F-4D97-AF65-F5344CB8AC3E}">
        <p14:creationId xmlns:p14="http://schemas.microsoft.com/office/powerpoint/2010/main" val="27098800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2000"/>
                                        <p:tgtEl>
                                          <p:spTgt spid="3">
                                            <p:txEl>
                                              <p:pRg st="0" end="0"/>
                                            </p:txEl>
                                          </p:spTgt>
                                        </p:tgtEl>
                                      </p:cBhvr>
                                    </p:animEffect>
                                  </p:childTnLst>
                                </p:cTn>
                              </p:par>
                            </p:childTnLst>
                          </p:cTn>
                        </p:par>
                        <p:par>
                          <p:cTn id="12" fill="hold">
                            <p:stCondLst>
                              <p:cond delay="4000"/>
                            </p:stCondLst>
                            <p:childTnLst>
                              <p:par>
                                <p:cTn id="13" presetID="16" presetClass="entr" presetSubtype="37"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outVertical)">
                                      <p:cBhvr>
                                        <p:cTn id="15" dur="2000"/>
                                        <p:tgtEl>
                                          <p:spTgt spid="3">
                                            <p:txEl>
                                              <p:pRg st="1" end="1"/>
                                            </p:txEl>
                                          </p:spTgt>
                                        </p:tgtEl>
                                      </p:cBhvr>
                                    </p:animEffect>
                                  </p:childTnLst>
                                </p:cTn>
                              </p:par>
                            </p:childTnLst>
                          </p:cTn>
                        </p:par>
                        <p:par>
                          <p:cTn id="16" fill="hold">
                            <p:stCondLst>
                              <p:cond delay="6000"/>
                            </p:stCondLst>
                            <p:childTnLst>
                              <p:par>
                                <p:cTn id="17" presetID="16" presetClass="entr" presetSubtype="21"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2000"/>
                                        <p:tgtEl>
                                          <p:spTgt spid="3">
                                            <p:txEl>
                                              <p:pRg st="2" end="2"/>
                                            </p:txEl>
                                          </p:spTgt>
                                        </p:tgtEl>
                                      </p:cBhvr>
                                    </p:animEffect>
                                  </p:childTnLst>
                                </p:cTn>
                              </p:par>
                            </p:childTnLst>
                          </p:cTn>
                        </p:par>
                        <p:par>
                          <p:cTn id="20" fill="hold">
                            <p:stCondLst>
                              <p:cond delay="8000"/>
                            </p:stCondLst>
                            <p:childTnLst>
                              <p:par>
                                <p:cTn id="21" presetID="16" presetClass="entr" presetSubtype="37"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outVertical)">
                                      <p:cBhvr>
                                        <p:cTn id="2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11509"/>
            <a:ext cx="5867401" cy="750491"/>
          </a:xfrm>
        </p:spPr>
        <p:txBody>
          <a:bodyPr>
            <a:noAutofit/>
          </a:bodyPr>
          <a:lstStyle/>
          <a:p>
            <a:r>
              <a:rPr lang="bn-BD" sz="4800" b="1" u="sng" dirty="0">
                <a:ln>
                  <a:solidFill>
                    <a:srgbClr val="C00000"/>
                  </a:solidFill>
                </a:ln>
                <a:solidFill>
                  <a:schemeClr val="tx2">
                    <a:lumMod val="75000"/>
                  </a:schemeClr>
                </a:solidFill>
                <a:latin typeface="NikoshBAN" panose="02000000000000000000" pitchFamily="2" charset="0"/>
                <a:cs typeface="NikoshBAN" panose="02000000000000000000" pitchFamily="2" charset="0"/>
              </a:rPr>
              <a:t>পরিচিতি</a:t>
            </a:r>
            <a:endParaRPr lang="en-US" sz="4800" b="1" u="sng" dirty="0">
              <a:ln>
                <a:solidFill>
                  <a:srgbClr val="C00000"/>
                </a:solidFill>
              </a:ln>
              <a:solidFill>
                <a:schemeClr val="tx2">
                  <a:lumMod val="75000"/>
                </a:schemeClr>
              </a:solidFill>
              <a:latin typeface="NikoshBAN" panose="02000000000000000000" pitchFamily="2" charset="0"/>
              <a:cs typeface="NikoshBAN" panose="02000000000000000000" pitchFamily="2" charset="0"/>
            </a:endParaRP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597" y="1600200"/>
            <a:ext cx="3969336" cy="597030"/>
          </a:xfrm>
          <a:prstGeom prst="rect">
            <a:avLst/>
          </a:prstGeom>
          <a:solidFill>
            <a:schemeClr val="accent6">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9297" y="1615078"/>
            <a:ext cx="3636906" cy="627002"/>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extBox 2"/>
          <p:cNvSpPr txBox="1"/>
          <p:nvPr/>
        </p:nvSpPr>
        <p:spPr>
          <a:xfrm>
            <a:off x="4927040" y="4648200"/>
            <a:ext cx="3683560" cy="1384995"/>
          </a:xfrm>
          <a:prstGeom prst="rect">
            <a:avLst/>
          </a:prstGeom>
          <a:noFill/>
        </p:spPr>
        <p:txBody>
          <a:bodyPr wrap="square" rtlCol="0">
            <a:spAutoFit/>
          </a:bodyPr>
          <a:lstStyle/>
          <a:p>
            <a:pPr algn="ctr"/>
            <a:r>
              <a:rPr lang="en-US" sz="2800" b="1" dirty="0" err="1">
                <a:ln>
                  <a:solidFill>
                    <a:srgbClr val="C00000"/>
                  </a:solidFill>
                </a:ln>
                <a:solidFill>
                  <a:srgbClr val="0070C0"/>
                </a:solidFill>
                <a:latin typeface="NikoshBAN" panose="02000000000000000000" pitchFamily="2" charset="0"/>
                <a:cs typeface="NikoshBAN" panose="02000000000000000000" pitchFamily="2" charset="0"/>
              </a:rPr>
              <a:t>শ্রেণিঃ</a:t>
            </a:r>
            <a:r>
              <a:rPr lang="en-US" sz="2800" b="1" dirty="0">
                <a:ln>
                  <a:solidFill>
                    <a:srgbClr val="C00000"/>
                  </a:solidFill>
                </a:ln>
                <a:solidFill>
                  <a:srgbClr val="0070C0"/>
                </a:solidFill>
                <a:latin typeface="NikoshBAN" panose="02000000000000000000" pitchFamily="2" charset="0"/>
                <a:cs typeface="NikoshBAN" panose="02000000000000000000" pitchFamily="2" charset="0"/>
              </a:rPr>
              <a:t> ৮ম </a:t>
            </a:r>
          </a:p>
          <a:p>
            <a:pPr algn="ctr"/>
            <a:r>
              <a:rPr lang="bn-BD" sz="2800" b="1" dirty="0">
                <a:ln>
                  <a:solidFill>
                    <a:srgbClr val="C00000"/>
                  </a:solidFill>
                </a:ln>
                <a:solidFill>
                  <a:srgbClr val="0070C0"/>
                </a:solidFill>
                <a:latin typeface="NikoshBAN" panose="02000000000000000000" pitchFamily="2" charset="0"/>
                <a:cs typeface="NikoshBAN" panose="02000000000000000000" pitchFamily="2" charset="0"/>
              </a:rPr>
              <a:t>অধ্যায়ঃ- চার</a:t>
            </a:r>
            <a:r>
              <a:rPr lang="en-US" sz="2800" b="1" dirty="0">
                <a:ln>
                  <a:solidFill>
                    <a:srgbClr val="C00000"/>
                  </a:solidFill>
                </a:ln>
                <a:solidFill>
                  <a:srgbClr val="0070C0"/>
                </a:solidFill>
                <a:latin typeface="NikoshBAN" panose="02000000000000000000" pitchFamily="2" charset="0"/>
                <a:cs typeface="NikoshBAN" panose="02000000000000000000" pitchFamily="2" charset="0"/>
              </a:rPr>
              <a:t>, </a:t>
            </a:r>
            <a:r>
              <a:rPr lang="en-US" sz="2800" b="1" dirty="0" err="1">
                <a:ln>
                  <a:solidFill>
                    <a:srgbClr val="C00000"/>
                  </a:solidFill>
                </a:ln>
                <a:solidFill>
                  <a:srgbClr val="0070C0"/>
                </a:solidFill>
                <a:latin typeface="NikoshBAN" panose="02000000000000000000" pitchFamily="2" charset="0"/>
                <a:cs typeface="NikoshBAN" panose="02000000000000000000" pitchFamily="2" charset="0"/>
              </a:rPr>
              <a:t>পাঠ</a:t>
            </a:r>
            <a:r>
              <a:rPr lang="en-US" sz="2800" b="1" dirty="0">
                <a:ln>
                  <a:solidFill>
                    <a:srgbClr val="C00000"/>
                  </a:solidFill>
                </a:ln>
                <a:solidFill>
                  <a:srgbClr val="0070C0"/>
                </a:solidFill>
                <a:latin typeface="NikoshBAN" panose="02000000000000000000" pitchFamily="2" charset="0"/>
                <a:cs typeface="NikoshBAN" panose="02000000000000000000" pitchFamily="2" charset="0"/>
              </a:rPr>
              <a:t> – ২, ৩ । </a:t>
            </a:r>
            <a:endParaRPr lang="bn-BD" sz="2800" b="1" dirty="0">
              <a:ln>
                <a:solidFill>
                  <a:srgbClr val="C00000"/>
                </a:solidFill>
              </a:ln>
              <a:solidFill>
                <a:srgbClr val="0070C0"/>
              </a:solidFill>
              <a:latin typeface="NikoshBAN" panose="02000000000000000000" pitchFamily="2" charset="0"/>
              <a:cs typeface="NikoshBAN" panose="02000000000000000000" pitchFamily="2" charset="0"/>
            </a:endParaRPr>
          </a:p>
          <a:p>
            <a:pPr algn="ctr"/>
            <a:r>
              <a:rPr lang="bn-BD" sz="2800" b="1" dirty="0">
                <a:ln>
                  <a:solidFill>
                    <a:srgbClr val="C00000"/>
                  </a:solidFill>
                </a:ln>
                <a:solidFill>
                  <a:srgbClr val="0070C0"/>
                </a:solidFill>
                <a:latin typeface="NikoshBAN" panose="02000000000000000000" pitchFamily="2" charset="0"/>
                <a:cs typeface="NikoshBAN" panose="02000000000000000000" pitchFamily="2" charset="0"/>
              </a:rPr>
              <a:t>সময়ঃ-  </a:t>
            </a:r>
            <a:r>
              <a:rPr lang="en-US" sz="2800" b="1" dirty="0">
                <a:ln>
                  <a:solidFill>
                    <a:srgbClr val="C00000"/>
                  </a:solidFill>
                </a:ln>
                <a:solidFill>
                  <a:srgbClr val="0070C0"/>
                </a:solidFill>
                <a:latin typeface="NikoshBAN" panose="02000000000000000000" pitchFamily="2" charset="0"/>
                <a:cs typeface="NikoshBAN" panose="02000000000000000000" pitchFamily="2" charset="0"/>
              </a:rPr>
              <a:t>৪০</a:t>
            </a:r>
            <a:r>
              <a:rPr lang="bn-BD" sz="2800" b="1" dirty="0">
                <a:ln>
                  <a:solidFill>
                    <a:srgbClr val="C00000"/>
                  </a:solidFill>
                </a:ln>
                <a:solidFill>
                  <a:srgbClr val="0070C0"/>
                </a:solidFill>
                <a:latin typeface="NikoshBAN" panose="02000000000000000000" pitchFamily="2" charset="0"/>
                <a:cs typeface="NikoshBAN" panose="02000000000000000000" pitchFamily="2" charset="0"/>
              </a:rPr>
              <a:t> মিনিট</a:t>
            </a:r>
            <a:endParaRPr lang="en-US" sz="2800" b="1" dirty="0">
              <a:ln>
                <a:solidFill>
                  <a:srgbClr val="C00000"/>
                </a:solidFill>
              </a:ln>
              <a:solidFill>
                <a:srgbClr val="0070C0"/>
              </a:solidFill>
              <a:latin typeface="NikoshBAN" panose="02000000000000000000" pitchFamily="2" charset="0"/>
              <a:cs typeface="NikoshBAN" panose="02000000000000000000" pitchFamily="2" charset="0"/>
            </a:endParaRPr>
          </a:p>
        </p:txBody>
      </p:sp>
      <p:sp>
        <p:nvSpPr>
          <p:cNvPr id="12" name="TextBox 11"/>
          <p:cNvSpPr txBox="1"/>
          <p:nvPr/>
        </p:nvSpPr>
        <p:spPr>
          <a:xfrm>
            <a:off x="533400" y="4297740"/>
            <a:ext cx="3778646" cy="1569660"/>
          </a:xfrm>
          <a:prstGeom prst="rect">
            <a:avLst/>
          </a:prstGeom>
          <a:noFill/>
        </p:spPr>
        <p:txBody>
          <a:bodyPr wrap="square" rtlCol="0">
            <a:spAutoFit/>
          </a:bodyPr>
          <a:lstStyle/>
          <a:p>
            <a:pPr algn="ct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নুরুল</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ইসলাম</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তরফদার</a:t>
            </a:r>
            <a:endPar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প্রধান</a:t>
            </a:r>
            <a:r>
              <a:rPr lang="bn-BD"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শিক্ষক </a:t>
            </a:r>
            <a:endPar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সেরুয়া</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আদর্শ</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উচ্চ</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বিদ্যালয়</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nvGrpSpPr>
          <p:cNvPr id="20" name="Group 19">
            <a:extLst>
              <a:ext uri="{FF2B5EF4-FFF2-40B4-BE49-F238E27FC236}">
                <a16:creationId xmlns:a16="http://schemas.microsoft.com/office/drawing/2014/main" id="{1296306B-AE3F-4A60-9D47-4CCC1324297D}"/>
              </a:ext>
            </a:extLst>
          </p:cNvPr>
          <p:cNvGrpSpPr/>
          <p:nvPr/>
        </p:nvGrpSpPr>
        <p:grpSpPr>
          <a:xfrm>
            <a:off x="115449" y="1143000"/>
            <a:ext cx="8876151" cy="5188149"/>
            <a:chOff x="115449" y="1143000"/>
            <a:chExt cx="8876151" cy="5188149"/>
          </a:xfrm>
        </p:grpSpPr>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7154" y="1316434"/>
              <a:ext cx="362935" cy="4926941"/>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449" y="1205382"/>
              <a:ext cx="417951" cy="5119218"/>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9424" y="1143000"/>
              <a:ext cx="382176" cy="5188149"/>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A9FADC41-9CA5-40FF-9E6A-41BF4B2EA22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0" y="1145351"/>
              <a:ext cx="8839200" cy="38826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0" y="5936329"/>
              <a:ext cx="8839200" cy="38826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sp>
        <p:nvSpPr>
          <p:cNvPr id="9" name="TextBox 8">
            <a:extLst>
              <a:ext uri="{FF2B5EF4-FFF2-40B4-BE49-F238E27FC236}">
                <a16:creationId xmlns:a16="http://schemas.microsoft.com/office/drawing/2014/main" id="{F55DA309-D646-46E9-9F5B-993A32AD92CE}"/>
              </a:ext>
            </a:extLst>
          </p:cNvPr>
          <p:cNvSpPr txBox="1"/>
          <p:nvPr/>
        </p:nvSpPr>
        <p:spPr>
          <a:xfrm>
            <a:off x="4973694" y="2199382"/>
            <a:ext cx="3508006" cy="1077218"/>
          </a:xfrm>
          <a:prstGeom prst="rect">
            <a:avLst/>
          </a:prstGeom>
          <a:noFill/>
        </p:spPr>
        <p:txBody>
          <a:bodyPr wrap="square" rtlCol="0">
            <a:spAutoFit/>
          </a:bodyPr>
          <a:lstStyle/>
          <a:p>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বিষয়ঃ</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বাংলাদেশ</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ও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বিশ্ব</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পরিচয়</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pic>
        <p:nvPicPr>
          <p:cNvPr id="22" name="Picture 21">
            <a:extLst>
              <a:ext uri="{FF2B5EF4-FFF2-40B4-BE49-F238E27FC236}">
                <a16:creationId xmlns:a16="http://schemas.microsoft.com/office/drawing/2014/main" id="{11CB1FA2-1F76-4874-8769-65BB1D12CD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71600" y="2147726"/>
            <a:ext cx="2287175" cy="2162175"/>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0CED80CF-9944-412B-AECA-3725739BD801}"/>
              </a:ext>
            </a:extLst>
          </p:cNvPr>
          <p:cNvPicPr>
            <a:picLocks noChangeAspect="1"/>
          </p:cNvPicPr>
          <p:nvPr/>
        </p:nvPicPr>
        <p:blipFill rotWithShape="1">
          <a:blip r:embed="rId9">
            <a:extLst>
              <a:ext uri="{28A0092B-C50C-407E-A947-70E740481C1C}">
                <a14:useLocalDpi xmlns:a14="http://schemas.microsoft.com/office/drawing/2010/main" val="0"/>
              </a:ext>
            </a:extLst>
          </a:blip>
          <a:srcRect l="7123" t="4924" r="13816" b="12146"/>
          <a:stretch/>
        </p:blipFill>
        <p:spPr>
          <a:xfrm>
            <a:off x="6052898" y="2675793"/>
            <a:ext cx="1490903" cy="1981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364843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out)">
                                      <p:cBhvr>
                                        <p:cTn id="7" dur="2000"/>
                                        <p:tgtEl>
                                          <p:spTgt spid="22"/>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out)">
                                      <p:cBhvr>
                                        <p:cTn id="10" dur="2000"/>
                                        <p:tgtEl>
                                          <p:spTgt spid="12"/>
                                        </p:tgtEl>
                                      </p:cBhvr>
                                    </p:animEffect>
                                  </p:childTnLst>
                                </p:cTn>
                              </p:par>
                            </p:childTnLst>
                          </p:cTn>
                        </p:par>
                        <p:par>
                          <p:cTn id="11" fill="hold">
                            <p:stCondLst>
                              <p:cond delay="2000"/>
                            </p:stCondLst>
                            <p:childTnLst>
                              <p:par>
                                <p:cTn id="12" presetID="6" presetClass="entr" presetSubtype="32"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out)">
                                      <p:cBhvr>
                                        <p:cTn id="14" dur="2000"/>
                                        <p:tgtEl>
                                          <p:spTgt spid="5"/>
                                        </p:tgtEl>
                                      </p:cBhvr>
                                    </p:animEffect>
                                  </p:childTnLst>
                                </p:cTn>
                              </p:par>
                            </p:childTnLst>
                          </p:cTn>
                        </p:par>
                        <p:par>
                          <p:cTn id="15" fill="hold">
                            <p:stCondLst>
                              <p:cond delay="4000"/>
                            </p:stCondLst>
                            <p:childTnLst>
                              <p:par>
                                <p:cTn id="16" presetID="21"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4)">
                                      <p:cBhvr>
                                        <p:cTn id="18" dur="2000"/>
                                        <p:tgtEl>
                                          <p:spTgt spid="9"/>
                                        </p:tgtEl>
                                      </p:cBhvr>
                                    </p:animEffect>
                                  </p:childTnLst>
                                </p:cTn>
                              </p:par>
                              <p:par>
                                <p:cTn id="19" presetID="21"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heel(4)">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6248400" cy="1524000"/>
          </a:xfrm>
        </p:spPr>
        <p:txBody>
          <a:bodyPr>
            <a:normAutofit/>
          </a:bodyPr>
          <a:lstStyle/>
          <a:p>
            <a:r>
              <a:rPr lang="bn-BD" b="1" u="sng" dirty="0">
                <a:ln w="1905"/>
                <a:solidFill>
                  <a:srgbClr val="002060"/>
                </a:solidFill>
                <a:effectLst>
                  <a:innerShdw blurRad="69850" dist="43180" dir="5400000">
                    <a:srgbClr val="000000">
                      <a:alpha val="65000"/>
                    </a:srgbClr>
                  </a:innerShdw>
                </a:effectLst>
                <a:latin typeface="NikoshBAN" pitchFamily="2" charset="0"/>
                <a:cs typeface="NikoshBAN" pitchFamily="2" charset="0"/>
              </a:rPr>
              <a:t>বাড়ির কাজ</a:t>
            </a:r>
            <a:br>
              <a:rPr lang="en-US" b="1" u="sng" dirty="0">
                <a:ln w="1905"/>
                <a:solidFill>
                  <a:srgbClr val="002060"/>
                </a:solidFill>
                <a:effectLst>
                  <a:innerShdw blurRad="69850" dist="43180" dir="5400000">
                    <a:srgbClr val="000000">
                      <a:alpha val="65000"/>
                    </a:srgbClr>
                  </a:innerShdw>
                </a:effectLst>
                <a:latin typeface="NikoshBAN" pitchFamily="2" charset="0"/>
                <a:cs typeface="NikoshBAN" pitchFamily="2" charset="0"/>
              </a:rPr>
            </a:br>
            <a:endParaRPr lang="en-US" u="sng" dirty="0">
              <a:solidFill>
                <a:srgbClr val="002060"/>
              </a:solidFill>
            </a:endParaRP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pPr marL="0" indent="0">
              <a:buNone/>
            </a:pPr>
            <a:endParaRPr lang="bn-BD" b="1" spc="50" dirty="0">
              <a:ln w="11430"/>
              <a:effectLst>
                <a:outerShdw blurRad="76200" dist="50800" dir="5400000" algn="tl" rotWithShape="0">
                  <a:srgbClr val="000000">
                    <a:alpha val="65000"/>
                  </a:srgbClr>
                </a:outerShdw>
              </a:effectLst>
              <a:latin typeface="NikoshBAN" pitchFamily="2" charset="0"/>
              <a:cs typeface="NikoshBAN" pitchFamily="2" charset="0"/>
            </a:endParaRPr>
          </a:p>
          <a:p>
            <a:pPr marL="0" indent="0">
              <a:buNone/>
            </a:pPr>
            <a:endParaRPr lang="bn-BD" b="1" spc="50" dirty="0">
              <a:ln w="11430"/>
              <a:effectLst>
                <a:outerShdw blurRad="76200" dist="50800" dir="5400000" algn="tl" rotWithShape="0">
                  <a:srgbClr val="000000">
                    <a:alpha val="65000"/>
                  </a:srgbClr>
                </a:outerShdw>
              </a:effectLst>
              <a:latin typeface="NikoshBAN" pitchFamily="2" charset="0"/>
              <a:cs typeface="NikoshBAN" pitchFamily="2" charset="0"/>
            </a:endParaRPr>
          </a:p>
          <a:p>
            <a:pPr marL="0" indent="0">
              <a:buNone/>
            </a:pPr>
            <a:endParaRPr lang="bn-BD" b="1" spc="50" dirty="0">
              <a:ln w="11430"/>
              <a:effectLst>
                <a:outerShdw blurRad="76200" dist="50800" dir="5400000" algn="tl" rotWithShape="0">
                  <a:srgbClr val="000000">
                    <a:alpha val="65000"/>
                  </a:srgbClr>
                </a:outerShdw>
              </a:effectLst>
              <a:latin typeface="NikoshBAN" pitchFamily="2" charset="0"/>
              <a:cs typeface="NikoshBAN" pitchFamily="2" charset="0"/>
            </a:endParaRPr>
          </a:p>
          <a:p>
            <a:pPr>
              <a:buBlip>
                <a:blip r:embed="rId3"/>
              </a:buBlip>
            </a:pPr>
            <a:endParaRPr lang="en-US" b="1" spc="50" dirty="0">
              <a:ln w="11430">
                <a:solidFill>
                  <a:srgbClr val="7030A0"/>
                </a:solidFill>
              </a:ln>
              <a:solidFill>
                <a:srgbClr val="C00000"/>
              </a:solidFill>
              <a:effectLst>
                <a:outerShdw blurRad="76200" dist="50800" dir="5400000" algn="tl" rotWithShape="0">
                  <a:srgbClr val="000000">
                    <a:alpha val="65000"/>
                  </a:srgbClr>
                </a:outerShdw>
              </a:effectLst>
              <a:latin typeface="NikoshBAN" pitchFamily="2" charset="0"/>
              <a:cs typeface="NikoshBAN" pitchFamily="2" charset="0"/>
            </a:endParaRPr>
          </a:p>
          <a:p>
            <a:pPr marL="0" indent="0">
              <a:buNone/>
            </a:pPr>
            <a:endParaRPr lang="en-US" b="1" spc="50" dirty="0">
              <a:ln w="11430">
                <a:solidFill>
                  <a:srgbClr val="7030A0"/>
                </a:solidFill>
              </a:ln>
              <a:solidFill>
                <a:srgbClr val="C00000"/>
              </a:solidFill>
              <a:effectLst>
                <a:outerShdw blurRad="76200" dist="50800" dir="5400000" algn="tl" rotWithShape="0">
                  <a:srgbClr val="000000">
                    <a:alpha val="65000"/>
                  </a:srgbClr>
                </a:outerShdw>
              </a:effectLst>
              <a:latin typeface="NikoshBAN" pitchFamily="2" charset="0"/>
              <a:cs typeface="NikoshBAN" pitchFamily="2" charset="0"/>
            </a:endParaRPr>
          </a:p>
          <a:p>
            <a:pPr>
              <a:buBlip>
                <a:blip r:embed="rId3"/>
              </a:buBlip>
            </a:pPr>
            <a:r>
              <a:rPr lang="en-US" b="1" spc="50" dirty="0">
                <a:ln w="11430">
                  <a:solidFill>
                    <a:srgbClr val="7030A0"/>
                  </a:solidFill>
                </a:ln>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  </a:t>
            </a:r>
            <a:r>
              <a:rPr lang="bn-BD" b="1" spc="50" dirty="0">
                <a:ln w="11430">
                  <a:solidFill>
                    <a:srgbClr val="7030A0"/>
                  </a:solidFill>
                </a:ln>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বাংলাদেশের ঐতিহাসিক নিদর্শন গুলো সর্ম্পকে আমাদের সকলের শ্রদ্ধাশীল ও জানার কেন এত প্রয়োজন তা বুঝিয়ে লিখ। </a:t>
            </a:r>
          </a:p>
          <a:p>
            <a:endParaRPr lang="en-US" dirty="0">
              <a:ln>
                <a:solidFill>
                  <a:srgbClr val="7030A0"/>
                </a:solidFill>
              </a:ln>
              <a:solidFill>
                <a:srgbClr val="C00000"/>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6717" y="1250130"/>
            <a:ext cx="3899580" cy="2181328"/>
          </a:xfrm>
          <a:prstGeom prst="rect">
            <a:avLst/>
          </a:prstGeom>
          <a:ln>
            <a:noFill/>
          </a:ln>
          <a:effectLst>
            <a:softEdge rad="112500"/>
          </a:effectLst>
        </p:spPr>
      </p:pic>
      <p:pic>
        <p:nvPicPr>
          <p:cNvPr id="5" name="Picture 8" descr="জনশিক্ষা - বাংলাদেশ জাতীয় জাদুঘর-গণপ্রজাতন্ত্রী বাংলাদেশ সরকার">
            <a:extLst>
              <a:ext uri="{FF2B5EF4-FFF2-40B4-BE49-F238E27FC236}">
                <a16:creationId xmlns:a16="http://schemas.microsoft.com/office/drawing/2014/main" id="{F2A12041-EC0A-4A04-A680-B3CB2D396A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382" y="1250130"/>
            <a:ext cx="3623901" cy="21788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81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circle(out)">
                                      <p:cBhvr>
                                        <p:cTn id="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D03748-A22F-4E40-8A70-246EF2478C9E}"/>
              </a:ext>
            </a:extLst>
          </p:cNvPr>
          <p:cNvSpPr txBox="1"/>
          <p:nvPr/>
        </p:nvSpPr>
        <p:spPr>
          <a:xfrm>
            <a:off x="838200" y="1219200"/>
            <a:ext cx="7467600" cy="923330"/>
          </a:xfrm>
          <a:prstGeom prst="rect">
            <a:avLst/>
          </a:prstGeom>
          <a:noFill/>
        </p:spPr>
        <p:txBody>
          <a:bodyPr wrap="square" rtlCol="0">
            <a:spAutoFit/>
          </a:bodyPr>
          <a:lstStyle/>
          <a:p>
            <a:r>
              <a:rPr lang="en-US" sz="5400" dirty="0" err="1">
                <a:latin typeface="NikoshBAN" panose="02000000000000000000" pitchFamily="2" charset="0"/>
                <a:cs typeface="NikoshBAN" panose="02000000000000000000" pitchFamily="2" charset="0"/>
              </a:rPr>
              <a:t>সহযোগিতার</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জন্য</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সকলকে</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ধন্যবাদ</a:t>
            </a:r>
            <a:r>
              <a:rPr lang="en-US" sz="5400" dirty="0">
                <a:latin typeface="NikoshBAN" panose="02000000000000000000" pitchFamily="2" charset="0"/>
                <a:cs typeface="NikoshBAN" panose="02000000000000000000" pitchFamily="2" charset="0"/>
              </a:rPr>
              <a:t> </a:t>
            </a:r>
          </a:p>
        </p:txBody>
      </p:sp>
      <p:pic>
        <p:nvPicPr>
          <p:cNvPr id="9" name="Picture 8">
            <a:extLst>
              <a:ext uri="{FF2B5EF4-FFF2-40B4-BE49-F238E27FC236}">
                <a16:creationId xmlns:a16="http://schemas.microsoft.com/office/drawing/2014/main" id="{EC7581BF-7EBF-4F8A-9097-B40922DCCA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1183" y="2167111"/>
            <a:ext cx="6081633" cy="4047051"/>
          </a:xfrm>
          <a:prstGeom prst="rect">
            <a:avLst/>
          </a:prstGeom>
        </p:spPr>
      </p:pic>
    </p:spTree>
    <p:extLst>
      <p:ext uri="{BB962C8B-B14F-4D97-AF65-F5344CB8AC3E}">
        <p14:creationId xmlns:p14="http://schemas.microsoft.com/office/powerpoint/2010/main" val="115271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8361" y="76200"/>
            <a:ext cx="7189839" cy="420687"/>
          </a:xfrm>
        </p:spPr>
        <p:txBody>
          <a:bodyPr>
            <a:normAutofit fontScale="90000"/>
          </a:bodyPr>
          <a:lstStyle/>
          <a:p>
            <a:r>
              <a:rPr lang="bn-BD"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নিচের চিত্রগুলো কিসের নির্দশন......?</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1097478"/>
            <a:ext cx="2743200" cy="2407722"/>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3733799"/>
            <a:ext cx="2514600" cy="2438402"/>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3600" y="3657599"/>
            <a:ext cx="2743200" cy="2514602"/>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0400" y="1204619"/>
            <a:ext cx="2590800" cy="2300582"/>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00400" y="3733800"/>
            <a:ext cx="2590799" cy="2438402"/>
          </a:xfrm>
          <a:prstGeom prst="rect">
            <a:avLst/>
          </a:prstGeom>
          <a:ln>
            <a:noFill/>
          </a:ln>
          <a:effectLst>
            <a:outerShdw blurRad="292100" dist="139700" dir="2700000" algn="tl" rotWithShape="0">
              <a:srgbClr val="333333">
                <a:alpha val="65000"/>
              </a:srgbClr>
            </a:outerShdw>
          </a:effectLst>
        </p:spPr>
      </p:pic>
      <p:pic>
        <p:nvPicPr>
          <p:cNvPr id="1026" name="Picture 2" descr="নিদর্শন অনেক, কিন্তু সংরক্ষণ নেই | আলাপ | DW | 03.04.2017">
            <a:extLst>
              <a:ext uri="{FF2B5EF4-FFF2-40B4-BE49-F238E27FC236}">
                <a16:creationId xmlns:a16="http://schemas.microsoft.com/office/drawing/2014/main" id="{B163A7E0-75ED-4895-BCC9-AD2775D0AC2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1" y="1204618"/>
            <a:ext cx="2514600" cy="23005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2137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up)">
                                      <p:cBhvr>
                                        <p:cTn id="12" dur="2000"/>
                                        <p:tgtEl>
                                          <p:spTgt spid="1026"/>
                                        </p:tgtEl>
                                      </p:cBhvr>
                                    </p:animEffect>
                                  </p:childTnLst>
                                </p:cTn>
                              </p:par>
                            </p:childTnLst>
                          </p:cTn>
                        </p:par>
                        <p:par>
                          <p:cTn id="13" fill="hold">
                            <p:stCondLst>
                              <p:cond delay="2000"/>
                            </p:stCondLst>
                            <p:childTnLst>
                              <p:par>
                                <p:cTn id="14" presetID="21"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4)">
                                      <p:cBhvr>
                                        <p:cTn id="16" dur="2000"/>
                                        <p:tgtEl>
                                          <p:spTgt spid="11"/>
                                        </p:tgtEl>
                                      </p:cBhvr>
                                    </p:animEffect>
                                  </p:childTnLst>
                                </p:cTn>
                              </p:par>
                              <p:par>
                                <p:cTn id="17" presetID="21" presetClass="entr" presetSubtype="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2000"/>
                                        <p:tgtEl>
                                          <p:spTgt spid="12"/>
                                        </p:tgtEl>
                                      </p:cBhvr>
                                    </p:animEffect>
                                  </p:childTnLst>
                                </p:cTn>
                              </p:par>
                              <p:par>
                                <p:cTn id="29" presetID="6"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6" name="TextBox 5"/>
          <p:cNvSpPr txBox="1"/>
          <p:nvPr/>
        </p:nvSpPr>
        <p:spPr>
          <a:xfrm>
            <a:off x="381000" y="5334000"/>
            <a:ext cx="838200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48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anose="02000000000000000000" pitchFamily="2" charset="0"/>
                <a:cs typeface="NikoshBAN" panose="02000000000000000000" pitchFamily="2" charset="0"/>
              </a:rPr>
              <a:t> </a:t>
            </a:r>
            <a:r>
              <a:rPr lang="en-US" sz="4800" b="1" u="sng"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anose="02000000000000000000" pitchFamily="2" charset="0"/>
                <a:cs typeface="NikoshBAN" panose="02000000000000000000" pitchFamily="2" charset="0"/>
              </a:rPr>
              <a:t>আজকের</a:t>
            </a:r>
            <a:r>
              <a:rPr lang="en-US" sz="48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anose="02000000000000000000" pitchFamily="2" charset="0"/>
                <a:cs typeface="NikoshBAN" panose="02000000000000000000" pitchFamily="2" charset="0"/>
              </a:rPr>
              <a:t> </a:t>
            </a:r>
            <a:r>
              <a:rPr lang="en-US" sz="4800" b="1" u="sng"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anose="02000000000000000000" pitchFamily="2" charset="0"/>
                <a:cs typeface="NikoshBAN" panose="02000000000000000000" pitchFamily="2" charset="0"/>
              </a:rPr>
              <a:t>পাঠ</a:t>
            </a:r>
            <a:r>
              <a:rPr lang="en-US" sz="48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anose="02000000000000000000" pitchFamily="2" charset="0"/>
                <a:cs typeface="NikoshBAN" panose="02000000000000000000" pitchFamily="2" charset="0"/>
              </a:rPr>
              <a:t> </a:t>
            </a:r>
            <a:r>
              <a:rPr lang="bn-BD" sz="48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anose="02000000000000000000" pitchFamily="2" charset="0"/>
                <a:cs typeface="NikoshBAN" panose="02000000000000000000" pitchFamily="2" charset="0"/>
              </a:rPr>
              <a:t>ঢাকার বাহিরের </a:t>
            </a:r>
            <a:r>
              <a:rPr lang="bn-BD" sz="4800" b="1" u="sng" kern="11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anose="02000000000000000000" pitchFamily="2" charset="0"/>
                <a:ea typeface="NikoshBAN" pitchFamily="2" charset="0"/>
                <a:cs typeface="NikoshBAN" panose="02000000000000000000" pitchFamily="2" charset="0"/>
                <a:sym typeface="Wingdings"/>
              </a:rPr>
              <a:t>প্রত্ননিদর্শন</a:t>
            </a:r>
            <a:endParaRPr lang="en-US" sz="48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anose="02000000000000000000" pitchFamily="2" charset="0"/>
              <a:cs typeface="NikoshBAN" panose="02000000000000000000" pitchFamily="2" charset="0"/>
            </a:endParaRPr>
          </a:p>
        </p:txBody>
      </p:sp>
      <p:pic>
        <p:nvPicPr>
          <p:cNvPr id="8" name="Picture 2" descr="কুসুম্বা মসজিদ | Najmul Huda | Flickr">
            <a:extLst>
              <a:ext uri="{FF2B5EF4-FFF2-40B4-BE49-F238E27FC236}">
                <a16:creationId xmlns:a16="http://schemas.microsoft.com/office/drawing/2014/main" id="{2E1C0CC9-9FFD-45C9-B0CA-031C58CBF6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4351311" cy="289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4" descr="খেরুয়া মসজিদ, বগুড়া - ভ্রমণ গাইড">
            <a:extLst>
              <a:ext uri="{FF2B5EF4-FFF2-40B4-BE49-F238E27FC236}">
                <a16:creationId xmlns:a16="http://schemas.microsoft.com/office/drawing/2014/main" id="{2D56BBE6-8293-4576-B425-2163BF54EA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374058"/>
            <a:ext cx="4077754" cy="28931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85191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2000"/>
                                        <p:tgtEl>
                                          <p:spTgt spid="8"/>
                                        </p:tgtEl>
                                        <p:attrNameLst>
                                          <p:attrName>ppt_x</p:attrName>
                                        </p:attrNameLst>
                                      </p:cBhvr>
                                      <p:tavLst>
                                        <p:tav tm="0">
                                          <p:val>
                                            <p:strVal val="#ppt_x-#ppt_w*1.125000"/>
                                          </p:val>
                                        </p:tav>
                                        <p:tav tm="100000">
                                          <p:val>
                                            <p:strVal val="#ppt_x"/>
                                          </p:val>
                                        </p:tav>
                                      </p:tavLst>
                                    </p:anim>
                                    <p:animEffect transition="in" filter="wipe(right)">
                                      <p:cBhvr>
                                        <p:cTn id="14" dur="2000"/>
                                        <p:tgtEl>
                                          <p:spTgt spid="8"/>
                                        </p:tgtEl>
                                      </p:cBhvr>
                                    </p:animEffect>
                                  </p:childTnLst>
                                </p:cTn>
                              </p:par>
                              <p:par>
                                <p:cTn id="15" presetID="12" presetClass="entr" presetSubtype="1"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2000"/>
                                        <p:tgtEl>
                                          <p:spTgt spid="9"/>
                                        </p:tgtEl>
                                        <p:attrNameLst>
                                          <p:attrName>ppt_y</p:attrName>
                                        </p:attrNameLst>
                                      </p:cBhvr>
                                      <p:tavLst>
                                        <p:tav tm="0">
                                          <p:val>
                                            <p:strVal val="#ppt_y-#ppt_h*1.125000"/>
                                          </p:val>
                                        </p:tav>
                                        <p:tav tm="100000">
                                          <p:val>
                                            <p:strVal val="#ppt_y"/>
                                          </p:val>
                                        </p:tav>
                                      </p:tavLst>
                                    </p:anim>
                                    <p:animEffect transition="in" filter="wipe(dow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50">
            <a:alpha val="63000"/>
          </a:srgb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C3D62C5-C043-4344-BB17-284C0ECD4AE4}"/>
              </a:ext>
            </a:extLst>
          </p:cNvPr>
          <p:cNvSpPr txBox="1">
            <a:spLocks/>
          </p:cNvSpPr>
          <p:nvPr/>
        </p:nvSpPr>
        <p:spPr>
          <a:xfrm>
            <a:off x="723900" y="1143000"/>
            <a:ext cx="2438400" cy="8382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BD" sz="6000" b="1" dirty="0">
                <a:ln>
                  <a:solidFill>
                    <a:srgbClr val="C00000"/>
                  </a:solidFill>
                </a:ln>
                <a:solidFill>
                  <a:srgbClr val="7030A0"/>
                </a:solidFill>
                <a:latin typeface="NikoshBAN" panose="02000000000000000000" pitchFamily="2" charset="0"/>
                <a:cs typeface="NikoshBAN" panose="02000000000000000000" pitchFamily="2" charset="0"/>
              </a:rPr>
              <a:t>শিখনফল</a:t>
            </a:r>
            <a:endParaRPr lang="en-US" sz="6000" b="1" dirty="0">
              <a:ln>
                <a:solidFill>
                  <a:srgbClr val="C00000"/>
                </a:solidFill>
              </a:ln>
              <a:solidFill>
                <a:srgbClr val="7030A0"/>
              </a:solidFill>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55B210EE-31C1-44C8-ABF0-542463C684EB}"/>
              </a:ext>
            </a:extLst>
          </p:cNvPr>
          <p:cNvSpPr txBox="1"/>
          <p:nvPr/>
        </p:nvSpPr>
        <p:spPr>
          <a:xfrm>
            <a:off x="723900" y="2133600"/>
            <a:ext cx="7696200" cy="3914918"/>
          </a:xfrm>
          <a:prstGeom prst="rect">
            <a:avLst/>
          </a:prstGeom>
          <a:noFill/>
          <a:ln w="25400" cap="flat" cmpd="sng" algn="ctr">
            <a:solidFill>
              <a:srgbClr val="4F81BD"/>
            </a:solidFill>
            <a:prstDash val="solid"/>
          </a:ln>
          <a:effectLst/>
        </p:spPr>
        <p:txBody>
          <a:bodyPr wrap="square" rtlCol="0">
            <a:spAutoFit/>
          </a:bodyPr>
          <a:lstStyle/>
          <a:p>
            <a:pPr marL="571500" marR="0" lvl="0" indent="-571500" defTabSz="914400" eaLnBrk="1" fontAlgn="auto" latinLnBrk="0" hangingPunct="1">
              <a:lnSpc>
                <a:spcPct val="140000"/>
              </a:lnSpc>
              <a:spcBef>
                <a:spcPts val="0"/>
              </a:spcBef>
              <a:spcAft>
                <a:spcPts val="0"/>
              </a:spcAft>
              <a:buClrTx/>
              <a:buSzTx/>
              <a:buFont typeface="Wingdings" pitchFamily="2" charset="2"/>
              <a:buChar char="§"/>
              <a:tabLst/>
              <a:defRPr/>
            </a:pPr>
            <a:r>
              <a:rPr kumimoji="0" lang="bn-BD" sz="3600" b="1" i="0" u="none" strike="noStrike" kern="1100" normalizeH="0" baseline="0" noProof="0" dirty="0">
                <a:ln w="22225">
                  <a:solidFill>
                    <a:schemeClr val="accent2"/>
                  </a:solidFill>
                  <a:prstDash val="solid"/>
                </a:ln>
                <a:solidFill>
                  <a:srgbClr val="00B050"/>
                </a:solidFill>
                <a:uLnTx/>
                <a:uFillTx/>
                <a:latin typeface="NikoshBAN" panose="02000000000000000000" pitchFamily="2" charset="0"/>
                <a:ea typeface="NikoshBAN" pitchFamily="2" charset="0"/>
                <a:cs typeface="NikoshBAN" panose="02000000000000000000" pitchFamily="2" charset="0"/>
                <a:sym typeface="Wingdings"/>
              </a:rPr>
              <a:t>বাংলাদেশের প্রাচীন রাজধানী সম্পর্কে বলতে পারবে।</a:t>
            </a:r>
          </a:p>
          <a:p>
            <a:pPr marL="571500" marR="0" lvl="0" indent="-571500" defTabSz="914400" eaLnBrk="1" fontAlgn="auto" latinLnBrk="0" hangingPunct="1">
              <a:lnSpc>
                <a:spcPct val="140000"/>
              </a:lnSpc>
              <a:spcBef>
                <a:spcPts val="0"/>
              </a:spcBef>
              <a:spcAft>
                <a:spcPts val="0"/>
              </a:spcAft>
              <a:buClrTx/>
              <a:buSzTx/>
              <a:buFont typeface="Wingdings" pitchFamily="2" charset="2"/>
              <a:buChar char="§"/>
              <a:tabLst/>
              <a:defRPr/>
            </a:pPr>
            <a:r>
              <a:rPr kumimoji="0" lang="bn-BD" sz="3600" b="1" i="0" u="none" strike="noStrike" kern="1100" normalizeH="0" baseline="0" noProof="0" dirty="0">
                <a:ln w="22225">
                  <a:solidFill>
                    <a:schemeClr val="accent2"/>
                  </a:solidFill>
                  <a:prstDash val="solid"/>
                </a:ln>
                <a:solidFill>
                  <a:srgbClr val="00B050"/>
                </a:solidFill>
                <a:uLnTx/>
                <a:uFillTx/>
                <a:latin typeface="NikoshBAN" panose="02000000000000000000" pitchFamily="2" charset="0"/>
                <a:ea typeface="NikoshBAN" pitchFamily="2" charset="0"/>
                <a:cs typeface="NikoshBAN" panose="02000000000000000000" pitchFamily="2" charset="0"/>
                <a:sym typeface="Wingdings"/>
              </a:rPr>
              <a:t>ঢাকা শহরের বাইরের বিভিন্ন স্থাপত্য নিদর্শন ব্যাখ্যা করতে পারবে।</a:t>
            </a:r>
          </a:p>
          <a:p>
            <a:pPr marL="571500" marR="0" lvl="0" indent="-571500" defTabSz="914400" eaLnBrk="1" fontAlgn="auto" latinLnBrk="0" hangingPunct="1">
              <a:lnSpc>
                <a:spcPct val="140000"/>
              </a:lnSpc>
              <a:spcBef>
                <a:spcPts val="0"/>
              </a:spcBef>
              <a:spcAft>
                <a:spcPts val="0"/>
              </a:spcAft>
              <a:buClrTx/>
              <a:buSzTx/>
              <a:buFont typeface="Wingdings" pitchFamily="2" charset="2"/>
              <a:buChar char="§"/>
              <a:tabLst/>
              <a:defRPr/>
            </a:pPr>
            <a:r>
              <a:rPr kumimoji="0" lang="bn-BD" sz="3600" b="1" i="0" u="none" strike="noStrike" kern="1100" normalizeH="0" baseline="0" noProof="0" dirty="0">
                <a:ln w="22225">
                  <a:solidFill>
                    <a:schemeClr val="accent2"/>
                  </a:solidFill>
                  <a:prstDash val="solid"/>
                </a:ln>
                <a:solidFill>
                  <a:srgbClr val="00B050"/>
                </a:solidFill>
                <a:uLnTx/>
                <a:uFillTx/>
                <a:latin typeface="NikoshBAN" panose="02000000000000000000" pitchFamily="2" charset="0"/>
                <a:ea typeface="NikoshBAN" pitchFamily="2" charset="0"/>
                <a:cs typeface="NikoshBAN" panose="02000000000000000000" pitchFamily="2" charset="0"/>
                <a:sym typeface="Wingdings"/>
              </a:rPr>
              <a:t>স্থাপত্য নিদর্শনের গুরুত্ব বিশ্লেষণ করতে পারবে।</a:t>
            </a:r>
            <a:endParaRPr kumimoji="0" lang="en-US" sz="3600" b="1" i="0" u="none" strike="noStrike" kern="1100" normalizeH="0" baseline="0" noProof="0" dirty="0">
              <a:ln w="22225">
                <a:solidFill>
                  <a:schemeClr val="accent2"/>
                </a:solidFill>
                <a:prstDash val="solid"/>
              </a:ln>
              <a:solidFill>
                <a:srgbClr val="00B050"/>
              </a:solidFill>
              <a:uLnTx/>
              <a:uFillTx/>
              <a:latin typeface="NikoshBAN" panose="02000000000000000000" pitchFamily="2" charset="0"/>
              <a:ea typeface="NikoshBAN" pitchFamily="2" charset="0"/>
              <a:cs typeface="NikoshBAN" panose="02000000000000000000" pitchFamily="2" charset="0"/>
              <a:sym typeface="Wingdings"/>
            </a:endParaRPr>
          </a:p>
        </p:txBody>
      </p:sp>
      <p:sp>
        <p:nvSpPr>
          <p:cNvPr id="2" name="TextBox 1">
            <a:extLst>
              <a:ext uri="{FF2B5EF4-FFF2-40B4-BE49-F238E27FC236}">
                <a16:creationId xmlns:a16="http://schemas.microsoft.com/office/drawing/2014/main" id="{A5623FA7-2ACC-4358-A3CB-FE219713F391}"/>
              </a:ext>
            </a:extLst>
          </p:cNvPr>
          <p:cNvSpPr txBox="1"/>
          <p:nvPr/>
        </p:nvSpPr>
        <p:spPr>
          <a:xfrm>
            <a:off x="3810000" y="1208157"/>
            <a:ext cx="4610100" cy="707886"/>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4000" dirty="0" err="1">
                <a:latin typeface="NikoshBAN" panose="02000000000000000000" pitchFamily="2" charset="0"/>
                <a:cs typeface="NikoshBAN" panose="02000000000000000000" pitchFamily="2" charset="0"/>
              </a:rPr>
              <a:t>এই</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পাঠ</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শেষে</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শিক্ষার্থিরা</a:t>
            </a:r>
            <a:r>
              <a:rPr lang="en-US" sz="40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44633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16" presetClass="entr" presetSubtype="37"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5" name="Object 4">
            <a:hlinkClick r:id="" action="ppaction://ole?verb=0"/>
            <a:extLst>
              <a:ext uri="{FF2B5EF4-FFF2-40B4-BE49-F238E27FC236}">
                <a16:creationId xmlns:a16="http://schemas.microsoft.com/office/drawing/2014/main" id="{BA698E7E-CD6D-473D-AB46-6DF58EF3F596}"/>
              </a:ext>
            </a:extLst>
          </p:cNvPr>
          <p:cNvGraphicFramePr>
            <a:graphicFrameLocks noChangeAspect="1"/>
          </p:cNvGraphicFramePr>
          <p:nvPr>
            <p:extLst>
              <p:ext uri="{D42A27DB-BD31-4B8C-83A1-F6EECF244321}">
                <p14:modId xmlns:p14="http://schemas.microsoft.com/office/powerpoint/2010/main" val="2807779618"/>
              </p:ext>
            </p:extLst>
          </p:nvPr>
        </p:nvGraphicFramePr>
        <p:xfrm>
          <a:off x="1485900" y="2819400"/>
          <a:ext cx="6172199" cy="2667000"/>
        </p:xfrm>
        <a:graphic>
          <a:graphicData uri="http://schemas.openxmlformats.org/presentationml/2006/ole">
            <mc:AlternateContent xmlns:mc="http://schemas.openxmlformats.org/markup-compatibility/2006">
              <mc:Choice xmlns:v="urn:schemas-microsoft-com:vml" Requires="v">
                <p:oleObj spid="_x0000_s4129" name="Packager Shell Object" showAsIcon="1" r:id="rId4" imgW="1096920" imgH="491040" progId="Package">
                  <p:embed/>
                </p:oleObj>
              </mc:Choice>
              <mc:Fallback>
                <p:oleObj name="Packager Shell Object" showAsIcon="1" r:id="rId4" imgW="1096920" imgH="491040" progId="Package">
                  <p:embed/>
                  <p:pic>
                    <p:nvPicPr>
                      <p:cNvPr id="2" name="Object 1">
                        <a:hlinkClick r:id="" action="ppaction://ole?verb=0"/>
                      </p:cNvPr>
                      <p:cNvPicPr/>
                      <p:nvPr/>
                    </p:nvPicPr>
                    <p:blipFill>
                      <a:blip r:embed="rId5"/>
                      <a:stretch>
                        <a:fillRect/>
                      </a:stretch>
                    </p:blipFill>
                    <p:spPr>
                      <a:xfrm>
                        <a:off x="1485900" y="2819400"/>
                        <a:ext cx="6172199" cy="266700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8688E776-FDE6-4B18-ABF1-4D0ABD586920}"/>
              </a:ext>
            </a:extLst>
          </p:cNvPr>
          <p:cNvSpPr txBox="1"/>
          <p:nvPr/>
        </p:nvSpPr>
        <p:spPr>
          <a:xfrm>
            <a:off x="838200" y="1371600"/>
            <a:ext cx="7467600" cy="923330"/>
          </a:xfrm>
          <a:prstGeom prst="rect">
            <a:avLst/>
          </a:prstGeom>
          <a:noFill/>
        </p:spPr>
        <p:txBody>
          <a:bodyPr wrap="square" rtlCol="0">
            <a:spAutoFit/>
          </a:bodyPr>
          <a:lstStyle/>
          <a:p>
            <a:pPr algn="ctr"/>
            <a:r>
              <a:rPr lang="en-US" sz="5400" dirty="0" err="1">
                <a:latin typeface="NikoshBAN" panose="02000000000000000000" pitchFamily="2" charset="0"/>
                <a:cs typeface="NikoshBAN" panose="02000000000000000000" pitchFamily="2" charset="0"/>
              </a:rPr>
              <a:t>এসো</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আমরা</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একটি</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ভিডিও</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দেখি</a:t>
            </a:r>
            <a:r>
              <a:rPr lang="en-US" sz="54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35490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EE7060"/>
            </a:gs>
            <a:gs pos="35000">
              <a:schemeClr val="accent1">
                <a:lumMod val="45000"/>
                <a:lumOff val="55000"/>
              </a:schemeClr>
            </a:gs>
            <a:gs pos="68000">
              <a:schemeClr val="accent5">
                <a:lumMod val="60000"/>
                <a:lumOff val="40000"/>
              </a:schemeClr>
            </a:gs>
            <a:gs pos="100000">
              <a:srgbClr val="537BAA"/>
            </a:gs>
          </a:gsLst>
          <a:lin ang="5400000" scaled="1"/>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1989C9-175F-4087-B1D4-54D6CC9AFA81}"/>
              </a:ext>
            </a:extLst>
          </p:cNvPr>
          <p:cNvSpPr/>
          <p:nvPr/>
        </p:nvSpPr>
        <p:spPr>
          <a:xfrm>
            <a:off x="685800" y="4757223"/>
            <a:ext cx="7696200" cy="1491177"/>
          </a:xfrm>
          <a:prstGeom prst="rect">
            <a:avLst/>
          </a:prstGeom>
          <a:noFill/>
          <a:ln w="25400" cap="flat" cmpd="sng" algn="ctr">
            <a:solidFill>
              <a:sysClr val="windowText" lastClr="000000"/>
            </a:solidFill>
            <a:prstDash val="solid"/>
          </a:ln>
          <a:effectLst/>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bn-BD" sz="36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সুলতানি আমলে বাংলার রাজধানী সোনারগাঁও</a:t>
            </a:r>
            <a:r>
              <a:rPr kumimoji="0" lang="en-US" sz="36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 </a:t>
            </a:r>
            <a:r>
              <a:rPr kumimoji="0" lang="en-US" sz="3600" b="0" i="0" u="none" strike="noStrike" kern="0" cap="none" spc="0" normalizeH="0" baseline="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পরবর্তিতে</a:t>
            </a:r>
            <a:r>
              <a:rPr kumimoji="0" lang="en-US" sz="36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36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মুঘলযুগে</a:t>
            </a:r>
            <a:r>
              <a:rPr kumimoji="0" lang="en-US" sz="36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36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এর</a:t>
            </a:r>
            <a:r>
              <a:rPr kumimoji="0" lang="en-US" sz="36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36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গুরুত্ব</a:t>
            </a:r>
            <a:r>
              <a:rPr kumimoji="0" lang="en-US" sz="36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36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কমে</a:t>
            </a:r>
            <a:r>
              <a:rPr kumimoji="0" lang="en-US" sz="36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36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যায়</a:t>
            </a:r>
            <a:r>
              <a:rPr kumimoji="0" lang="en-US" sz="36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 </a:t>
            </a:r>
            <a:r>
              <a:rPr lang="en-US" sz="3600" kern="0" dirty="0" err="1">
                <a:solidFill>
                  <a:prstClr val="black"/>
                </a:solidFill>
                <a:effectLst>
                  <a:outerShdw blurRad="38100" dist="38100" dir="2700000" algn="tl">
                    <a:srgbClr val="000000">
                      <a:alpha val="43137"/>
                    </a:srgbClr>
                  </a:outerShdw>
                </a:effectLst>
                <a:latin typeface="NikoshBAN" pitchFamily="2" charset="0"/>
                <a:cs typeface="NikoshBAN" pitchFamily="2" charset="0"/>
              </a:rPr>
              <a:t>কি</a:t>
            </a:r>
            <a:r>
              <a:rPr kumimoji="0" lang="en-US" sz="36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ন্তু</a:t>
            </a:r>
            <a:r>
              <a:rPr kumimoji="0" lang="en-US" sz="36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36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তখনো</a:t>
            </a:r>
            <a:r>
              <a:rPr kumimoji="0" lang="en-US" sz="36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endParaRPr kumimoji="0" lang="en-US" sz="36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endParaRPr>
          </a:p>
        </p:txBody>
      </p:sp>
      <p:sp>
        <p:nvSpPr>
          <p:cNvPr id="4" name="Rectangle 3">
            <a:extLst>
              <a:ext uri="{FF2B5EF4-FFF2-40B4-BE49-F238E27FC236}">
                <a16:creationId xmlns:a16="http://schemas.microsoft.com/office/drawing/2014/main" id="{C60330F6-3A6C-4478-BC49-8C82D2D29B33}"/>
              </a:ext>
            </a:extLst>
          </p:cNvPr>
          <p:cNvSpPr/>
          <p:nvPr/>
        </p:nvSpPr>
        <p:spPr>
          <a:xfrm>
            <a:off x="1219199" y="358174"/>
            <a:ext cx="6580239" cy="461665"/>
          </a:xfrm>
          <a:prstGeom prst="rect">
            <a:avLst/>
          </a:prstGeom>
          <a:noFill/>
          <a:ln w="25400" cap="flat" cmpd="sng" algn="ctr">
            <a:noFill/>
            <a:prstDash val="soli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BD" sz="2400" b="1" i="0" u="none" strike="noStrike" kern="0" cap="none" spc="50" normalizeH="0" baseline="0" noProof="0" dirty="0">
                <a:ln w="11430"/>
                <a:solidFill>
                  <a:srgbClr val="1F497D">
                    <a:lumMod val="50000"/>
                  </a:srgbClr>
                </a:solidFill>
                <a:effectLst>
                  <a:outerShdw blurRad="76200" dist="50800" dir="5400000" algn="tl" rotWithShape="0">
                    <a:srgbClr val="000000">
                      <a:alpha val="65000"/>
                    </a:srgbClr>
                  </a:outerShdw>
                </a:effectLst>
                <a:uLnTx/>
                <a:uFillTx/>
                <a:latin typeface="NikoshBAN" panose="02000000000000000000" pitchFamily="2" charset="0"/>
                <a:ea typeface="+mn-ea"/>
                <a:cs typeface="NikoshBAN" panose="02000000000000000000" pitchFamily="2" charset="0"/>
              </a:rPr>
              <a:t>ঢাকার বাইরের স্থাপত্য নিদর্শন </a:t>
            </a:r>
            <a:endParaRPr kumimoji="0" lang="en-US" sz="2400" b="1" i="0" u="none" strike="noStrike" kern="0" cap="none" spc="50" normalizeH="0" baseline="0" noProof="0" dirty="0">
              <a:ln w="11430"/>
              <a:solidFill>
                <a:srgbClr val="1F497D">
                  <a:lumMod val="50000"/>
                </a:srgbClr>
              </a:solidFill>
              <a:effectLst>
                <a:outerShdw blurRad="76200" dist="50800" dir="5400000" algn="tl" rotWithShape="0">
                  <a:srgbClr val="000000">
                    <a:alpha val="65000"/>
                  </a:srgbClr>
                </a:outerShdw>
              </a:effectLst>
              <a:uLnTx/>
              <a:uFillTx/>
              <a:latin typeface="NikoshBAN" panose="02000000000000000000" pitchFamily="2" charset="0"/>
              <a:ea typeface="+mn-ea"/>
              <a:cs typeface="NikoshBAN" panose="02000000000000000000" pitchFamily="2" charset="0"/>
            </a:endParaRPr>
          </a:p>
        </p:txBody>
      </p:sp>
      <p:pic>
        <p:nvPicPr>
          <p:cNvPr id="8" name="Picture 2">
            <a:extLst>
              <a:ext uri="{FF2B5EF4-FFF2-40B4-BE49-F238E27FC236}">
                <a16:creationId xmlns:a16="http://schemas.microsoft.com/office/drawing/2014/main" id="{DC71A113-2727-4ADC-B945-B94DA2717C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36707"/>
            <a:ext cx="7620000" cy="33352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214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par>
                          <p:cTn id="10" fill="hold">
                            <p:stCondLst>
                              <p:cond delay="2000"/>
                            </p:stCondLst>
                            <p:childTnLst>
                              <p:par>
                                <p:cTn id="11" presetID="2" presetClass="entr" presetSubtype="4"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000" fill="hold"/>
                                        <p:tgtEl>
                                          <p:spTgt spid="6"/>
                                        </p:tgtEl>
                                        <p:attrNameLst>
                                          <p:attrName>ppt_x</p:attrName>
                                        </p:attrNameLst>
                                      </p:cBhvr>
                                      <p:tavLst>
                                        <p:tav tm="0">
                                          <p:val>
                                            <p:strVal val="#ppt_x"/>
                                          </p:val>
                                        </p:tav>
                                        <p:tav tm="100000">
                                          <p:val>
                                            <p:strVal val="#ppt_x"/>
                                          </p:val>
                                        </p:tav>
                                      </p:tavLst>
                                    </p:anim>
                                    <p:anim calcmode="lin" valueType="num">
                                      <p:cBhvr additive="base">
                                        <p:cTn id="14"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C0B0C"/>
            </a:gs>
            <a:gs pos="35000">
              <a:schemeClr val="accent1">
                <a:lumMod val="45000"/>
                <a:lumOff val="55000"/>
              </a:schemeClr>
            </a:gs>
            <a:gs pos="68000">
              <a:srgbClr val="00B050"/>
            </a:gs>
            <a:gs pos="100000">
              <a:srgbClr val="537BAA"/>
            </a:gs>
          </a:gsLst>
          <a:lin ang="5400000" scaled="1"/>
        </a:gradFill>
        <a:effectLst/>
      </p:bgPr>
    </p:bg>
    <p:spTree>
      <p:nvGrpSpPr>
        <p:cNvPr id="1" name=""/>
        <p:cNvGrpSpPr/>
        <p:nvPr/>
      </p:nvGrpSpPr>
      <p:grpSpPr>
        <a:xfrm>
          <a:off x="0" y="0"/>
          <a:ext cx="0" cy="0"/>
          <a:chOff x="0" y="0"/>
          <a:chExt cx="0" cy="0"/>
        </a:xfrm>
      </p:grpSpPr>
      <p:pic>
        <p:nvPicPr>
          <p:cNvPr id="2" name="Picture 2" descr="http://s3.amazonaws.com/somewherein/assets/images/thumbs/rajib128_1361607978_1-250px-Womans_muslin_dress_c._1855.jpg">
            <a:extLst>
              <a:ext uri="{FF2B5EF4-FFF2-40B4-BE49-F238E27FC236}">
                <a16:creationId xmlns:a16="http://schemas.microsoft.com/office/drawing/2014/main" id="{2D3A4A27-51DD-404D-B6E1-51B72607B8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19200"/>
            <a:ext cx="3886200" cy="4552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3AD125D-F486-42E0-91C4-96B5340FCDD7}"/>
              </a:ext>
            </a:extLst>
          </p:cNvPr>
          <p:cNvSpPr/>
          <p:nvPr/>
        </p:nvSpPr>
        <p:spPr>
          <a:xfrm>
            <a:off x="699319" y="5715000"/>
            <a:ext cx="7745361" cy="544765"/>
          </a:xfrm>
          <a:prstGeom prst="rect">
            <a:avLst/>
          </a:prstGeom>
          <a:noFill/>
          <a:ln w="25400" cap="flat" cmpd="sng" algn="ctr">
            <a:noFill/>
            <a:prstDash val="solid"/>
          </a:ln>
          <a:effectLst/>
        </p:spPr>
        <p:txBody>
          <a:bodyPr wrap="square">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en-US" sz="2400" b="0" i="0" u="none" strike="noStrike" kern="0" cap="none" spc="0" normalizeH="0" baseline="0" noProof="0" dirty="0" err="1">
                <a:ln>
                  <a:noFill/>
                </a:ln>
                <a:solidFill>
                  <a:prstClr val="black"/>
                </a:solidFill>
                <a:effectLst>
                  <a:outerShdw blurRad="38100" dist="38100" dir="2700000" algn="tl">
                    <a:srgbClr val="000000">
                      <a:alpha val="43137"/>
                    </a:srgbClr>
                  </a:outerShdw>
                </a:effectLst>
                <a:uLnTx/>
                <a:uFillTx/>
                <a:latin typeface="NikoshBAN" pitchFamily="2" charset="0"/>
                <a:cs typeface="NikoshBAN" pitchFamily="2" charset="0"/>
              </a:rPr>
              <a:t>মুসলিন</a:t>
            </a:r>
            <a:r>
              <a:rPr kumimoji="0" lang="en-US" sz="24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itchFamily="2" charset="0"/>
                <a:cs typeface="NikoshBAN" pitchFamily="2" charset="0"/>
              </a:rPr>
              <a:t> </a:t>
            </a:r>
            <a:r>
              <a:rPr kumimoji="0" lang="en-US" sz="2400" b="0" i="0" u="none" strike="noStrike" kern="0" cap="none" spc="0" normalizeH="0" baseline="0" noProof="0" dirty="0" err="1">
                <a:ln>
                  <a:noFill/>
                </a:ln>
                <a:solidFill>
                  <a:prstClr val="black"/>
                </a:solidFill>
                <a:effectLst>
                  <a:outerShdw blurRad="38100" dist="38100" dir="2700000" algn="tl">
                    <a:srgbClr val="000000">
                      <a:alpha val="43137"/>
                    </a:srgbClr>
                  </a:outerShdw>
                </a:effectLst>
                <a:uLnTx/>
                <a:uFillTx/>
                <a:latin typeface="NikoshBAN" pitchFamily="2" charset="0"/>
                <a:cs typeface="NikoshBAN" pitchFamily="2" charset="0"/>
              </a:rPr>
              <a:t>শাড়ির</a:t>
            </a:r>
            <a:r>
              <a:rPr kumimoji="0" lang="en-US" sz="24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cs typeface="NikoshBAN" pitchFamily="2" charset="0"/>
              </a:rPr>
              <a:t> </a:t>
            </a:r>
            <a:r>
              <a:rPr kumimoji="0" lang="en-US" sz="24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cs typeface="NikoshBAN" pitchFamily="2" charset="0"/>
              </a:rPr>
              <a:t>উৎপাদন</a:t>
            </a:r>
            <a:r>
              <a:rPr kumimoji="0" lang="en-US" sz="24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cs typeface="NikoshBAN" pitchFamily="2" charset="0"/>
              </a:rPr>
              <a:t> </a:t>
            </a:r>
            <a:r>
              <a:rPr kumimoji="0" lang="bn-BD" sz="24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itchFamily="2" charset="0"/>
                <a:cs typeface="NikoshBAN" pitchFamily="2" charset="0"/>
              </a:rPr>
              <a:t>ও ব্যবসা</a:t>
            </a:r>
            <a:r>
              <a:rPr kumimoji="0" lang="en-US" sz="24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itchFamily="2" charset="0"/>
                <a:cs typeface="NikoshBAN" pitchFamily="2" charset="0"/>
              </a:rPr>
              <a:t> </a:t>
            </a:r>
            <a:r>
              <a:rPr kumimoji="0" lang="bn-BD" sz="24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itchFamily="2" charset="0"/>
                <a:cs typeface="NikoshBAN" pitchFamily="2" charset="0"/>
              </a:rPr>
              <a:t>কেন্দ্র </a:t>
            </a:r>
            <a:r>
              <a:rPr kumimoji="0" lang="en-US" sz="2400" b="0" i="0" u="none" strike="noStrike" kern="0" cap="none" spc="0" normalizeH="0" baseline="0" noProof="0" dirty="0" err="1">
                <a:ln>
                  <a:noFill/>
                </a:ln>
                <a:solidFill>
                  <a:prstClr val="black"/>
                </a:solidFill>
                <a:effectLst>
                  <a:outerShdw blurRad="38100" dist="38100" dir="2700000" algn="tl">
                    <a:srgbClr val="000000">
                      <a:alpha val="43137"/>
                    </a:srgbClr>
                  </a:outerShdw>
                </a:effectLst>
                <a:uLnTx/>
                <a:uFillTx/>
                <a:latin typeface="NikoshBAN" pitchFamily="2" charset="0"/>
                <a:cs typeface="NikoshBAN" pitchFamily="2" charset="0"/>
              </a:rPr>
              <a:t>হিসেবে</a:t>
            </a:r>
            <a:r>
              <a:rPr kumimoji="0" lang="en-US" sz="24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itchFamily="2" charset="0"/>
                <a:cs typeface="NikoshBAN" pitchFamily="2" charset="0"/>
              </a:rPr>
              <a:t> </a:t>
            </a:r>
            <a:r>
              <a:rPr lang="en-US" sz="2400" kern="0" dirty="0" err="1">
                <a:solidFill>
                  <a:prstClr val="black"/>
                </a:solidFill>
                <a:effectLst>
                  <a:outerShdw blurRad="38100" dist="38100" dir="2700000" algn="tl">
                    <a:srgbClr val="000000">
                      <a:alpha val="43137"/>
                    </a:srgbClr>
                  </a:outerShdw>
                </a:effectLst>
                <a:latin typeface="NikoshBAN" pitchFamily="2" charset="0"/>
                <a:cs typeface="NikoshBAN" pitchFamily="2" charset="0"/>
              </a:rPr>
              <a:t>খ্যাতি</a:t>
            </a:r>
            <a:r>
              <a:rPr lang="en-US" sz="2400" kern="0" dirty="0">
                <a:solidFill>
                  <a:prstClr val="black"/>
                </a:solidFill>
                <a:effectLst>
                  <a:outerShdw blurRad="38100" dist="38100" dir="2700000" algn="tl">
                    <a:srgbClr val="000000">
                      <a:alpha val="43137"/>
                    </a:srgbClr>
                  </a:outerShdw>
                </a:effectLst>
                <a:latin typeface="NikoshBAN" pitchFamily="2" charset="0"/>
                <a:cs typeface="NikoshBAN" pitchFamily="2" charset="0"/>
              </a:rPr>
              <a:t> </a:t>
            </a:r>
            <a:r>
              <a:rPr kumimoji="0" lang="bn-BD" sz="24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itchFamily="2" charset="0"/>
                <a:cs typeface="NikoshBAN" pitchFamily="2" charset="0"/>
              </a:rPr>
              <a:t>ছিল এই সোনারগাঁ</a:t>
            </a:r>
            <a:r>
              <a:rPr kumimoji="0" lang="en-US" sz="24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cs typeface="NikoshBAN" pitchFamily="2" charset="0"/>
              </a:rPr>
              <a:t> </a:t>
            </a:r>
            <a:r>
              <a:rPr kumimoji="0" lang="en-US" sz="2400" b="0" i="0" u="none" strike="noStrike" kern="0" cap="none" spc="0" normalizeH="0" noProof="0" dirty="0" err="1">
                <a:ln>
                  <a:noFill/>
                </a:ln>
                <a:solidFill>
                  <a:prstClr val="black"/>
                </a:solidFill>
                <a:effectLst>
                  <a:outerShdw blurRad="38100" dist="38100" dir="2700000" algn="tl">
                    <a:srgbClr val="000000">
                      <a:alpha val="43137"/>
                    </a:srgbClr>
                  </a:outerShdw>
                </a:effectLst>
                <a:uLnTx/>
                <a:uFillTx/>
                <a:latin typeface="NikoshBAN" pitchFamily="2" charset="0"/>
                <a:cs typeface="NikoshBAN" pitchFamily="2" charset="0"/>
              </a:rPr>
              <a:t>এর</a:t>
            </a:r>
            <a:r>
              <a:rPr kumimoji="0" lang="en-US" sz="2400" b="0"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NikoshBAN" pitchFamily="2" charset="0"/>
                <a:cs typeface="NikoshBAN" pitchFamily="2" charset="0"/>
              </a:rPr>
              <a:t> </a:t>
            </a:r>
            <a:endParaRPr kumimoji="0" lang="en-US" sz="24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itchFamily="2" charset="0"/>
              <a:cs typeface="NikoshBAN" pitchFamily="2" charset="0"/>
            </a:endParaRPr>
          </a:p>
        </p:txBody>
      </p:sp>
      <p:pic>
        <p:nvPicPr>
          <p:cNvPr id="4" name="Picture 4" descr="http://bn.banglapedia.org/images/7/78/MuslinWaving.jpg">
            <a:extLst>
              <a:ext uri="{FF2B5EF4-FFF2-40B4-BE49-F238E27FC236}">
                <a16:creationId xmlns:a16="http://schemas.microsoft.com/office/drawing/2014/main" id="{6D5626BC-7439-4C43-A5EF-96383173A8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39" y="1219200"/>
            <a:ext cx="3350083" cy="20881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descr="http://apparelbangladesh24.com/wp-content/uploads/2014/01/image_261_82674.jpg">
            <a:extLst>
              <a:ext uri="{FF2B5EF4-FFF2-40B4-BE49-F238E27FC236}">
                <a16:creationId xmlns:a16="http://schemas.microsoft.com/office/drawing/2014/main" id="{CA436B38-A76E-48F3-B81F-C7CA674FE5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39" y="3335003"/>
            <a:ext cx="3350083" cy="24371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79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1328</TotalTime>
  <Words>1207</Words>
  <Application>Microsoft Office PowerPoint</Application>
  <PresentationFormat>On-screen Show (4:3)</PresentationFormat>
  <Paragraphs>98</Paragraphs>
  <Slides>31</Slides>
  <Notes>5</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31</vt:i4>
      </vt:variant>
    </vt:vector>
  </HeadingPairs>
  <TitlesOfParts>
    <vt:vector size="42" baseType="lpstr">
      <vt:lpstr>Arial</vt:lpstr>
      <vt:lpstr>Calibri</vt:lpstr>
      <vt:lpstr>Garamond</vt:lpstr>
      <vt:lpstr>NikoshBAN</vt:lpstr>
      <vt:lpstr>NikoshLightBAN</vt:lpstr>
      <vt:lpstr>SutonnyOMJ</vt:lpstr>
      <vt:lpstr>Wingdings</vt:lpstr>
      <vt:lpstr>Office Theme</vt:lpstr>
      <vt:lpstr>Organic</vt:lpstr>
      <vt:lpstr>1_Office Theme</vt:lpstr>
      <vt:lpstr>Packager Shell Object</vt:lpstr>
      <vt:lpstr>PowerPoint Presentation</vt:lpstr>
      <vt:lpstr>PowerPoint Presentation</vt:lpstr>
      <vt:lpstr>পরিচিতি</vt:lpstr>
      <vt:lpstr>নিচের চিত্রগুলো কিসের নির্দশন......?</vt:lpstr>
      <vt:lpstr>PowerPoint Presentation</vt:lpstr>
      <vt:lpstr>PowerPoint Presentation</vt:lpstr>
      <vt:lpstr>PowerPoint Presentation</vt:lpstr>
      <vt:lpstr>PowerPoint Presentation</vt:lpstr>
      <vt:lpstr>PowerPoint Presentation</vt:lpstr>
      <vt:lpstr>PowerPoint Presentation</vt:lpstr>
      <vt:lpstr>ঢাকার বাইরের স্থাপত্য নিদর্শন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মূল্যায়ন </vt:lpstr>
      <vt:lpstr>বাড়ির কাজ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TSS</dc:creator>
  <cp:lastModifiedBy>nurul islam</cp:lastModifiedBy>
  <cp:revision>332</cp:revision>
  <dcterms:created xsi:type="dcterms:W3CDTF">2006-08-16T00:00:00Z</dcterms:created>
  <dcterms:modified xsi:type="dcterms:W3CDTF">2020-10-26T02:44:40Z</dcterms:modified>
</cp:coreProperties>
</file>