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2" r:id="rId4"/>
    <p:sldMasterId id="2147483714" r:id="rId5"/>
  </p:sldMasterIdLst>
  <p:notesMasterIdLst>
    <p:notesMasterId r:id="rId30"/>
  </p:notesMasterIdLst>
  <p:sldIdLst>
    <p:sldId id="306" r:id="rId6"/>
    <p:sldId id="537" r:id="rId7"/>
    <p:sldId id="259" r:id="rId8"/>
    <p:sldId id="302" r:id="rId9"/>
    <p:sldId id="262" r:id="rId10"/>
    <p:sldId id="307" r:id="rId11"/>
    <p:sldId id="523" r:id="rId12"/>
    <p:sldId id="517" r:id="rId13"/>
    <p:sldId id="540" r:id="rId14"/>
    <p:sldId id="271" r:id="rId15"/>
    <p:sldId id="287" r:id="rId16"/>
    <p:sldId id="518" r:id="rId17"/>
    <p:sldId id="450" r:id="rId18"/>
    <p:sldId id="272" r:id="rId19"/>
    <p:sldId id="538" r:id="rId20"/>
    <p:sldId id="291" r:id="rId21"/>
    <p:sldId id="275" r:id="rId22"/>
    <p:sldId id="282" r:id="rId23"/>
    <p:sldId id="283" r:id="rId24"/>
    <p:sldId id="289" r:id="rId25"/>
    <p:sldId id="293" r:id="rId26"/>
    <p:sldId id="298" r:id="rId27"/>
    <p:sldId id="301" r:id="rId28"/>
    <p:sldId id="40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83C5"/>
    <a:srgbClr val="9A952D"/>
    <a:srgbClr val="7E0400"/>
    <a:srgbClr val="C02E22"/>
    <a:srgbClr val="BCEA41"/>
    <a:srgbClr val="622718"/>
    <a:srgbClr val="F97406"/>
    <a:srgbClr val="1E2826"/>
    <a:srgbClr val="B15D2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DA7E8-53B8-43F8-8121-D996E716179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C4534-1D52-4242-923D-C579D4B13EAB}">
      <dgm:prSet phldrT="[Text]"/>
      <dgm:spPr>
        <a:xfrm>
          <a:off x="2648864" y="424510"/>
          <a:ext cx="5760720" cy="5760720"/>
        </a:xfrm>
        <a:prstGeom prst="pie">
          <a:avLst>
            <a:gd name="adj1" fmla="val 16200000"/>
            <a:gd name="adj2" fmla="val 20520000"/>
          </a:avLst>
        </a:prstGeom>
        <a:solidFill>
          <a:srgbClr val="83992A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bn-BD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সাংমা</a:t>
          </a:r>
          <a:endParaRPr lang="en-US" dirty="0">
            <a:solidFill>
              <a:sysClr val="window" lastClr="FFFFFF"/>
            </a:solidFill>
            <a:latin typeface="Garamond" panose="02020404030301010803"/>
            <a:ea typeface="+mn-ea"/>
            <a:cs typeface="+mn-cs"/>
          </a:endParaRPr>
        </a:p>
      </dgm:t>
    </dgm:pt>
    <dgm:pt modelId="{D723CAF2-EA4D-440B-A8B2-D1062E93E606}" type="parTrans" cxnId="{48DDFFD1-B504-453F-9640-ACBEABD3F587}">
      <dgm:prSet/>
      <dgm:spPr/>
      <dgm:t>
        <a:bodyPr/>
        <a:lstStyle/>
        <a:p>
          <a:endParaRPr lang="en-US"/>
        </a:p>
      </dgm:t>
    </dgm:pt>
    <dgm:pt modelId="{461E6271-DF9A-4CBB-85FF-78D2CC90EE96}" type="sibTrans" cxnId="{48DDFFD1-B504-453F-9640-ACBEABD3F587}">
      <dgm:prSet/>
      <dgm:spPr/>
      <dgm:t>
        <a:bodyPr/>
        <a:lstStyle/>
        <a:p>
          <a:endParaRPr lang="en-US"/>
        </a:p>
      </dgm:t>
    </dgm:pt>
    <dgm:pt modelId="{84312DD8-553A-42D8-B5C4-6C2DCA43CA25}">
      <dgm:prSet phldrT="[Text]"/>
      <dgm:spPr>
        <a:xfrm>
          <a:off x="2698242" y="578129"/>
          <a:ext cx="5760720" cy="5760720"/>
        </a:xfrm>
        <a:prstGeom prst="pie">
          <a:avLst>
            <a:gd name="adj1" fmla="val 20520000"/>
            <a:gd name="adj2" fmla="val 324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bn-BD" dirty="0">
              <a:solidFill>
                <a:schemeClr val="tx1"/>
              </a:solidFill>
              <a:latin typeface="NikoshBAN" pitchFamily="2" charset="0"/>
              <a:ea typeface="+mn-ea"/>
              <a:cs typeface="NikoshBAN" pitchFamily="2" charset="0"/>
            </a:rPr>
            <a:t>মারাক</a:t>
          </a:r>
          <a:endParaRPr lang="en-US" dirty="0">
            <a:solidFill>
              <a:schemeClr val="tx1"/>
            </a:solidFill>
            <a:latin typeface="Garamond" panose="02020404030301010803"/>
            <a:ea typeface="+mn-ea"/>
            <a:cs typeface="+mn-cs"/>
          </a:endParaRPr>
        </a:p>
      </dgm:t>
    </dgm:pt>
    <dgm:pt modelId="{D2839E17-AEDA-41A4-A899-BF1F6B9617FD}" type="parTrans" cxnId="{1E29DEDA-AA7C-4E43-A340-729292D581FE}">
      <dgm:prSet/>
      <dgm:spPr/>
      <dgm:t>
        <a:bodyPr/>
        <a:lstStyle/>
        <a:p>
          <a:endParaRPr lang="en-US"/>
        </a:p>
      </dgm:t>
    </dgm:pt>
    <dgm:pt modelId="{6B6FA198-E716-4E59-841F-0D0FCACB4845}" type="sibTrans" cxnId="{1E29DEDA-AA7C-4E43-A340-729292D581FE}">
      <dgm:prSet/>
      <dgm:spPr/>
      <dgm:t>
        <a:bodyPr/>
        <a:lstStyle/>
        <a:p>
          <a:endParaRPr lang="en-US"/>
        </a:p>
      </dgm:t>
    </dgm:pt>
    <dgm:pt modelId="{1092146B-AD59-44E4-936C-884CEDCF0A0A}">
      <dgm:prSet phldrT="[Text]"/>
      <dgm:spPr>
        <a:xfrm>
          <a:off x="2567940" y="672769"/>
          <a:ext cx="5760720" cy="5760720"/>
        </a:xfrm>
        <a:prstGeom prst="pie">
          <a:avLst>
            <a:gd name="adj1" fmla="val 3240000"/>
            <a:gd name="adj2" fmla="val 7560000"/>
          </a:avLst>
        </a:prstGeom>
        <a:solidFill>
          <a:schemeClr val="bg2">
            <a:lumMod val="50000"/>
          </a:scheme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bn-BD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আ</a:t>
          </a:r>
          <a:r>
            <a:rPr lang="en-US" dirty="0" err="1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রেং</a:t>
          </a:r>
          <a:endParaRPr lang="en-US" dirty="0">
            <a:solidFill>
              <a:sysClr val="window" lastClr="FFFFFF"/>
            </a:solidFill>
            <a:latin typeface="Garamond" panose="02020404030301010803"/>
            <a:ea typeface="+mn-ea"/>
            <a:cs typeface="+mn-cs"/>
          </a:endParaRPr>
        </a:p>
      </dgm:t>
    </dgm:pt>
    <dgm:pt modelId="{D76AFD3E-2091-48E2-96B4-8FD4CA1C8483}" type="parTrans" cxnId="{C9757B34-9E07-450E-A432-BEEA8B0EE03E}">
      <dgm:prSet/>
      <dgm:spPr/>
      <dgm:t>
        <a:bodyPr/>
        <a:lstStyle/>
        <a:p>
          <a:endParaRPr lang="en-US"/>
        </a:p>
      </dgm:t>
    </dgm:pt>
    <dgm:pt modelId="{0BB564F3-3FD9-4CCA-8711-F2F8AC04F893}" type="sibTrans" cxnId="{C9757B34-9E07-450E-A432-BEEA8B0EE03E}">
      <dgm:prSet/>
      <dgm:spPr/>
      <dgm:t>
        <a:bodyPr/>
        <a:lstStyle/>
        <a:p>
          <a:endParaRPr lang="en-US"/>
        </a:p>
      </dgm:t>
    </dgm:pt>
    <dgm:pt modelId="{074F81FD-204F-4832-B7DE-92E72CEC76B3}">
      <dgm:prSet phldrT="[Text]"/>
      <dgm:spPr>
        <a:xfrm>
          <a:off x="2437637" y="578129"/>
          <a:ext cx="5760720" cy="5760720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lumMod val="75000"/>
          </a:scheme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bn-BD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শিরা</a:t>
          </a:r>
          <a:endParaRPr lang="en-US" dirty="0">
            <a:solidFill>
              <a:sysClr val="window" lastClr="FFFFFF"/>
            </a:solidFill>
            <a:latin typeface="Garamond" panose="02020404030301010803"/>
            <a:ea typeface="+mn-ea"/>
            <a:cs typeface="+mn-cs"/>
          </a:endParaRPr>
        </a:p>
      </dgm:t>
    </dgm:pt>
    <dgm:pt modelId="{77583A61-AD46-4FEB-B675-1A9EC5979ED7}" type="parTrans" cxnId="{18BC14E1-8658-4B2A-B441-CDF68E48168A}">
      <dgm:prSet/>
      <dgm:spPr/>
      <dgm:t>
        <a:bodyPr/>
        <a:lstStyle/>
        <a:p>
          <a:endParaRPr lang="en-US"/>
        </a:p>
      </dgm:t>
    </dgm:pt>
    <dgm:pt modelId="{82BF142F-1D84-4304-8D74-9B5B27170B4D}" type="sibTrans" cxnId="{18BC14E1-8658-4B2A-B441-CDF68E48168A}">
      <dgm:prSet/>
      <dgm:spPr/>
      <dgm:t>
        <a:bodyPr/>
        <a:lstStyle/>
        <a:p>
          <a:endParaRPr lang="en-US"/>
        </a:p>
      </dgm:t>
    </dgm:pt>
    <dgm:pt modelId="{5AAAEF08-0CAC-4753-977E-D2D86E9565C1}">
      <dgm:prSet phldrT="[Text]" custT="1"/>
      <dgm:spPr>
        <a:xfrm>
          <a:off x="2487015" y="424510"/>
          <a:ext cx="5760720" cy="5760720"/>
        </a:xfrm>
        <a:prstGeom prst="pie">
          <a:avLst>
            <a:gd name="adj1" fmla="val 11880000"/>
            <a:gd name="adj2" fmla="val 16200000"/>
          </a:avLst>
        </a:prstGeom>
        <a:solidFill>
          <a:schemeClr val="accent3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bn-BD" sz="2400" dirty="0">
              <a:solidFill>
                <a:schemeClr val="tx1"/>
              </a:solidFill>
              <a:latin typeface="NikoshBAN" pitchFamily="2" charset="0"/>
              <a:ea typeface="+mn-ea"/>
              <a:cs typeface="NikoshBAN" pitchFamily="2" charset="0"/>
            </a:rPr>
            <a:t>মোমিন</a:t>
          </a:r>
          <a:endParaRPr lang="en-US" sz="3200" dirty="0">
            <a:solidFill>
              <a:schemeClr val="tx1"/>
            </a:solidFill>
            <a:latin typeface="Garamond" panose="02020404030301010803"/>
            <a:ea typeface="+mn-ea"/>
            <a:cs typeface="+mn-cs"/>
          </a:endParaRPr>
        </a:p>
      </dgm:t>
    </dgm:pt>
    <dgm:pt modelId="{BFA7480A-66E4-4D79-B0B8-004183AD07CC}" type="parTrans" cxnId="{16C95863-15AD-41D3-B874-823553940B0C}">
      <dgm:prSet/>
      <dgm:spPr/>
      <dgm:t>
        <a:bodyPr/>
        <a:lstStyle/>
        <a:p>
          <a:endParaRPr lang="en-US"/>
        </a:p>
      </dgm:t>
    </dgm:pt>
    <dgm:pt modelId="{F870E47A-FEC8-4141-AF27-6EBB6D97DBE1}" type="sibTrans" cxnId="{16C95863-15AD-41D3-B874-823553940B0C}">
      <dgm:prSet/>
      <dgm:spPr/>
      <dgm:t>
        <a:bodyPr/>
        <a:lstStyle/>
        <a:p>
          <a:endParaRPr lang="en-US"/>
        </a:p>
      </dgm:t>
    </dgm:pt>
    <dgm:pt modelId="{AD990061-1106-4EF4-B6D1-9517CD564224}" type="pres">
      <dgm:prSet presAssocID="{4DBDA7E8-53B8-43F8-8121-D996E7161790}" presName="compositeShape" presStyleCnt="0">
        <dgm:presLayoutVars>
          <dgm:chMax val="7"/>
          <dgm:dir/>
          <dgm:resizeHandles val="exact"/>
        </dgm:presLayoutVars>
      </dgm:prSet>
      <dgm:spPr/>
    </dgm:pt>
    <dgm:pt modelId="{FAF04B9C-D8E2-45D6-80E9-295897896329}" type="pres">
      <dgm:prSet presAssocID="{4DBDA7E8-53B8-43F8-8121-D996E7161790}" presName="wedge1" presStyleLbl="node1" presStyleIdx="0" presStyleCnt="5" custLinFactNeighborX="785" custLinFactNeighborY="-2826"/>
      <dgm:spPr/>
    </dgm:pt>
    <dgm:pt modelId="{65BC50D0-BC7D-4987-B618-A3AC2132625F}" type="pres">
      <dgm:prSet presAssocID="{4DBDA7E8-53B8-43F8-8121-D996E7161790}" presName="dummy1a" presStyleCnt="0"/>
      <dgm:spPr/>
    </dgm:pt>
    <dgm:pt modelId="{A9210A8E-8F9C-451A-930E-1CC8266DCE27}" type="pres">
      <dgm:prSet presAssocID="{4DBDA7E8-53B8-43F8-8121-D996E7161790}" presName="dummy1b" presStyleCnt="0"/>
      <dgm:spPr/>
    </dgm:pt>
    <dgm:pt modelId="{1E911E69-9852-4EA2-8FFA-454E4A45E60C}" type="pres">
      <dgm:prSet presAssocID="{4DBDA7E8-53B8-43F8-8121-D996E716179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DBEE986-1EB6-4633-869E-C1B1BF32F1E5}" type="pres">
      <dgm:prSet presAssocID="{4DBDA7E8-53B8-43F8-8121-D996E7161790}" presName="wedge2" presStyleLbl="node1" presStyleIdx="1" presStyleCnt="5"/>
      <dgm:spPr/>
    </dgm:pt>
    <dgm:pt modelId="{19FFB72B-0B56-4BE2-BF58-81FCB30D84D8}" type="pres">
      <dgm:prSet presAssocID="{4DBDA7E8-53B8-43F8-8121-D996E7161790}" presName="dummy2a" presStyleCnt="0"/>
      <dgm:spPr/>
    </dgm:pt>
    <dgm:pt modelId="{0833C4CF-CEC3-4E5A-A83E-595EF389C94C}" type="pres">
      <dgm:prSet presAssocID="{4DBDA7E8-53B8-43F8-8121-D996E7161790}" presName="dummy2b" presStyleCnt="0"/>
      <dgm:spPr/>
    </dgm:pt>
    <dgm:pt modelId="{0B074415-EA02-4E1B-8690-A112A1C0C690}" type="pres">
      <dgm:prSet presAssocID="{4DBDA7E8-53B8-43F8-8121-D996E716179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02EE3F4-2B6A-4A34-BDD4-45EB8A567E4F}" type="pres">
      <dgm:prSet presAssocID="{4DBDA7E8-53B8-43F8-8121-D996E7161790}" presName="wedge3" presStyleLbl="node1" presStyleIdx="2" presStyleCnt="5"/>
      <dgm:spPr/>
    </dgm:pt>
    <dgm:pt modelId="{06FB77DC-CEA9-403C-B15B-2003E44B70EA}" type="pres">
      <dgm:prSet presAssocID="{4DBDA7E8-53B8-43F8-8121-D996E7161790}" presName="dummy3a" presStyleCnt="0"/>
      <dgm:spPr/>
    </dgm:pt>
    <dgm:pt modelId="{1A7157C9-2EBB-4D1A-B60B-ACE38CAC3820}" type="pres">
      <dgm:prSet presAssocID="{4DBDA7E8-53B8-43F8-8121-D996E7161790}" presName="dummy3b" presStyleCnt="0"/>
      <dgm:spPr/>
    </dgm:pt>
    <dgm:pt modelId="{189C3F02-6851-4658-9926-1B286B15409A}" type="pres">
      <dgm:prSet presAssocID="{4DBDA7E8-53B8-43F8-8121-D996E716179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BFB7C95-7D0C-407C-B727-CE125E590417}" type="pres">
      <dgm:prSet presAssocID="{4DBDA7E8-53B8-43F8-8121-D996E7161790}" presName="wedge4" presStyleLbl="node1" presStyleIdx="3" presStyleCnt="5"/>
      <dgm:spPr/>
    </dgm:pt>
    <dgm:pt modelId="{8D2A0DF6-679C-48D6-8892-EE52437019ED}" type="pres">
      <dgm:prSet presAssocID="{4DBDA7E8-53B8-43F8-8121-D996E7161790}" presName="dummy4a" presStyleCnt="0"/>
      <dgm:spPr/>
    </dgm:pt>
    <dgm:pt modelId="{A853E03D-3BBD-46BB-BA7A-0B4A888FCE5E}" type="pres">
      <dgm:prSet presAssocID="{4DBDA7E8-53B8-43F8-8121-D996E7161790}" presName="dummy4b" presStyleCnt="0"/>
      <dgm:spPr/>
    </dgm:pt>
    <dgm:pt modelId="{7D4B3C47-E743-4940-8172-E644D716D756}" type="pres">
      <dgm:prSet presAssocID="{4DBDA7E8-53B8-43F8-8121-D996E716179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BD8B9A8-4B1D-4423-8169-8FB92877E430}" type="pres">
      <dgm:prSet presAssocID="{4DBDA7E8-53B8-43F8-8121-D996E7161790}" presName="wedge5" presStyleLbl="node1" presStyleIdx="4" presStyleCnt="5"/>
      <dgm:spPr/>
    </dgm:pt>
    <dgm:pt modelId="{EF9C459F-1B80-461E-A95F-FB77E2C52217}" type="pres">
      <dgm:prSet presAssocID="{4DBDA7E8-53B8-43F8-8121-D996E7161790}" presName="dummy5a" presStyleCnt="0"/>
      <dgm:spPr/>
    </dgm:pt>
    <dgm:pt modelId="{8B224D90-BBE2-4E30-A25B-BE2B501512EE}" type="pres">
      <dgm:prSet presAssocID="{4DBDA7E8-53B8-43F8-8121-D996E7161790}" presName="dummy5b" presStyleCnt="0"/>
      <dgm:spPr/>
    </dgm:pt>
    <dgm:pt modelId="{A6DC3FD5-3817-4F2B-BB0A-53DE746D1A7D}" type="pres">
      <dgm:prSet presAssocID="{4DBDA7E8-53B8-43F8-8121-D996E716179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B09B6EF2-D47C-4568-8EA0-CFCD3E97B474}" type="pres">
      <dgm:prSet presAssocID="{461E6271-DF9A-4CBB-85FF-78D2CC90EE96}" presName="arrowWedge1" presStyleLbl="fgSibTrans2D1" presStyleIdx="0" presStyleCnt="5" custScaleX="99565" custScaleY="99432"/>
      <dgm:spPr>
        <a:xfrm>
          <a:off x="2306057" y="86280"/>
          <a:ext cx="6445790" cy="643717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83992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622EB9F0-07F4-49BA-9875-1FCB57C70DF5}" type="pres">
      <dgm:prSet presAssocID="{6B6FA198-E716-4E59-841F-0D0FCACB4845}" presName="arrowWedge2" presStyleLbl="fgSibTrans2D1" presStyleIdx="1" presStyleCnt="5"/>
      <dgm:spPr>
        <a:xfrm>
          <a:off x="2342024" y="221462"/>
          <a:ext cx="6473952" cy="647395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83992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92ABE60-607E-4AB4-8014-8042AB2FB363}" type="pres">
      <dgm:prSet presAssocID="{0BB564F3-3FD9-4CCA-8711-F2F8AC04F893}" presName="arrowWedge3" presStyleLbl="fgSibTrans2D1" presStyleIdx="2" presStyleCnt="5"/>
      <dgm:spPr>
        <a:xfrm>
          <a:off x="2211323" y="316392"/>
          <a:ext cx="6473952" cy="647395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83992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B977AB5-BA56-4206-84A3-247780D2D92A}" type="pres">
      <dgm:prSet presAssocID="{82BF142F-1D84-4304-8D74-9B5B27170B4D}" presName="arrowWedge4" presStyleLbl="fgSibTrans2D1" presStyleIdx="3" presStyleCnt="5"/>
      <dgm:spPr>
        <a:xfrm>
          <a:off x="2080623" y="221462"/>
          <a:ext cx="6473952" cy="647395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83992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20D92D1-8CE8-489F-A9E2-1025AC0339CA}" type="pres">
      <dgm:prSet presAssocID="{F870E47A-FEC8-4141-AF27-6EBB6D97DBE1}" presName="arrowWedge5" presStyleLbl="fgSibTrans2D1" presStyleIdx="4" presStyleCnt="5"/>
      <dgm:spPr>
        <a:xfrm>
          <a:off x="2130670" y="67894"/>
          <a:ext cx="6473952" cy="647395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83992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</dgm:ptLst>
  <dgm:cxnLst>
    <dgm:cxn modelId="{B6DAF418-046A-4DDE-AA4C-D19B28C16E9B}" type="presOf" srcId="{1092146B-AD59-44E4-936C-884CEDCF0A0A}" destId="{D02EE3F4-2B6A-4A34-BDD4-45EB8A567E4F}" srcOrd="0" destOrd="0" presId="urn:microsoft.com/office/officeart/2005/8/layout/cycle8"/>
    <dgm:cxn modelId="{569F0621-F566-40C9-88B5-B506B61D3827}" type="presOf" srcId="{D9EC4534-1D52-4242-923D-C579D4B13EAB}" destId="{FAF04B9C-D8E2-45D6-80E9-295897896329}" srcOrd="0" destOrd="0" presId="urn:microsoft.com/office/officeart/2005/8/layout/cycle8"/>
    <dgm:cxn modelId="{C9757B34-9E07-450E-A432-BEEA8B0EE03E}" srcId="{4DBDA7E8-53B8-43F8-8121-D996E7161790}" destId="{1092146B-AD59-44E4-936C-884CEDCF0A0A}" srcOrd="2" destOrd="0" parTransId="{D76AFD3E-2091-48E2-96B4-8FD4CA1C8483}" sibTransId="{0BB564F3-3FD9-4CCA-8711-F2F8AC04F893}"/>
    <dgm:cxn modelId="{16C95863-15AD-41D3-B874-823553940B0C}" srcId="{4DBDA7E8-53B8-43F8-8121-D996E7161790}" destId="{5AAAEF08-0CAC-4753-977E-D2D86E9565C1}" srcOrd="4" destOrd="0" parTransId="{BFA7480A-66E4-4D79-B0B8-004183AD07CC}" sibTransId="{F870E47A-FEC8-4141-AF27-6EBB6D97DBE1}"/>
    <dgm:cxn modelId="{F4136483-AA9A-4DD2-8BF7-FCA78324EA3D}" type="presOf" srcId="{074F81FD-204F-4832-B7DE-92E72CEC76B3}" destId="{0BFB7C95-7D0C-407C-B727-CE125E590417}" srcOrd="0" destOrd="0" presId="urn:microsoft.com/office/officeart/2005/8/layout/cycle8"/>
    <dgm:cxn modelId="{F91BA39C-76CB-4130-96D8-AC35B1B02DAC}" type="presOf" srcId="{1092146B-AD59-44E4-936C-884CEDCF0A0A}" destId="{189C3F02-6851-4658-9926-1B286B15409A}" srcOrd="1" destOrd="0" presId="urn:microsoft.com/office/officeart/2005/8/layout/cycle8"/>
    <dgm:cxn modelId="{298EC19F-ADFA-4AB8-9E32-2D996FA68208}" type="presOf" srcId="{074F81FD-204F-4832-B7DE-92E72CEC76B3}" destId="{7D4B3C47-E743-4940-8172-E644D716D756}" srcOrd="1" destOrd="0" presId="urn:microsoft.com/office/officeart/2005/8/layout/cycle8"/>
    <dgm:cxn modelId="{894E9DA8-25D4-451F-8838-88CB09AFE666}" type="presOf" srcId="{D9EC4534-1D52-4242-923D-C579D4B13EAB}" destId="{1E911E69-9852-4EA2-8FFA-454E4A45E60C}" srcOrd="1" destOrd="0" presId="urn:microsoft.com/office/officeart/2005/8/layout/cycle8"/>
    <dgm:cxn modelId="{513F3EAE-756D-49EC-BB22-CB9F49ABE1B9}" type="presOf" srcId="{5AAAEF08-0CAC-4753-977E-D2D86E9565C1}" destId="{BBD8B9A8-4B1D-4423-8169-8FB92877E430}" srcOrd="0" destOrd="0" presId="urn:microsoft.com/office/officeart/2005/8/layout/cycle8"/>
    <dgm:cxn modelId="{73870EB2-CFDC-4654-A5D0-36BCC6BA3AEB}" type="presOf" srcId="{84312DD8-553A-42D8-B5C4-6C2DCA43CA25}" destId="{0B074415-EA02-4E1B-8690-A112A1C0C690}" srcOrd="1" destOrd="0" presId="urn:microsoft.com/office/officeart/2005/8/layout/cycle8"/>
    <dgm:cxn modelId="{48DDFFD1-B504-453F-9640-ACBEABD3F587}" srcId="{4DBDA7E8-53B8-43F8-8121-D996E7161790}" destId="{D9EC4534-1D52-4242-923D-C579D4B13EAB}" srcOrd="0" destOrd="0" parTransId="{D723CAF2-EA4D-440B-A8B2-D1062E93E606}" sibTransId="{461E6271-DF9A-4CBB-85FF-78D2CC90EE96}"/>
    <dgm:cxn modelId="{624ACFD7-017A-4D29-8833-3900344D11A1}" type="presOf" srcId="{84312DD8-553A-42D8-B5C4-6C2DCA43CA25}" destId="{2DBEE986-1EB6-4633-869E-C1B1BF32F1E5}" srcOrd="0" destOrd="0" presId="urn:microsoft.com/office/officeart/2005/8/layout/cycle8"/>
    <dgm:cxn modelId="{1E29DEDA-AA7C-4E43-A340-729292D581FE}" srcId="{4DBDA7E8-53B8-43F8-8121-D996E7161790}" destId="{84312DD8-553A-42D8-B5C4-6C2DCA43CA25}" srcOrd="1" destOrd="0" parTransId="{D2839E17-AEDA-41A4-A899-BF1F6B9617FD}" sibTransId="{6B6FA198-E716-4E59-841F-0D0FCACB4845}"/>
    <dgm:cxn modelId="{18BC14E1-8658-4B2A-B441-CDF68E48168A}" srcId="{4DBDA7E8-53B8-43F8-8121-D996E7161790}" destId="{074F81FD-204F-4832-B7DE-92E72CEC76B3}" srcOrd="3" destOrd="0" parTransId="{77583A61-AD46-4FEB-B675-1A9EC5979ED7}" sibTransId="{82BF142F-1D84-4304-8D74-9B5B27170B4D}"/>
    <dgm:cxn modelId="{9E8F62EC-7E22-4AC7-8E65-B29900E8C654}" type="presOf" srcId="{5AAAEF08-0CAC-4753-977E-D2D86E9565C1}" destId="{A6DC3FD5-3817-4F2B-BB0A-53DE746D1A7D}" srcOrd="1" destOrd="0" presId="urn:microsoft.com/office/officeart/2005/8/layout/cycle8"/>
    <dgm:cxn modelId="{6238B7FB-77C2-4FD1-8C3F-B2A125815EB3}" type="presOf" srcId="{4DBDA7E8-53B8-43F8-8121-D996E7161790}" destId="{AD990061-1106-4EF4-B6D1-9517CD564224}" srcOrd="0" destOrd="0" presId="urn:microsoft.com/office/officeart/2005/8/layout/cycle8"/>
    <dgm:cxn modelId="{2EDF225C-45B3-4AF9-8FAB-FCA070B7828A}" type="presParOf" srcId="{AD990061-1106-4EF4-B6D1-9517CD564224}" destId="{FAF04B9C-D8E2-45D6-80E9-295897896329}" srcOrd="0" destOrd="0" presId="urn:microsoft.com/office/officeart/2005/8/layout/cycle8"/>
    <dgm:cxn modelId="{3BEFD712-5F8E-4BE8-BF22-998DC0C0D236}" type="presParOf" srcId="{AD990061-1106-4EF4-B6D1-9517CD564224}" destId="{65BC50D0-BC7D-4987-B618-A3AC2132625F}" srcOrd="1" destOrd="0" presId="urn:microsoft.com/office/officeart/2005/8/layout/cycle8"/>
    <dgm:cxn modelId="{370F60AB-F6F8-4CF6-9024-3B9EE7F0CD69}" type="presParOf" srcId="{AD990061-1106-4EF4-B6D1-9517CD564224}" destId="{A9210A8E-8F9C-451A-930E-1CC8266DCE27}" srcOrd="2" destOrd="0" presId="urn:microsoft.com/office/officeart/2005/8/layout/cycle8"/>
    <dgm:cxn modelId="{3CA3A17B-B059-47B8-B921-9D6012CCF71D}" type="presParOf" srcId="{AD990061-1106-4EF4-B6D1-9517CD564224}" destId="{1E911E69-9852-4EA2-8FFA-454E4A45E60C}" srcOrd="3" destOrd="0" presId="urn:microsoft.com/office/officeart/2005/8/layout/cycle8"/>
    <dgm:cxn modelId="{EC9CB816-6A0D-4B3C-8C71-C95C6837887C}" type="presParOf" srcId="{AD990061-1106-4EF4-B6D1-9517CD564224}" destId="{2DBEE986-1EB6-4633-869E-C1B1BF32F1E5}" srcOrd="4" destOrd="0" presId="urn:microsoft.com/office/officeart/2005/8/layout/cycle8"/>
    <dgm:cxn modelId="{F40C5B54-917D-48CB-903A-D1677C411989}" type="presParOf" srcId="{AD990061-1106-4EF4-B6D1-9517CD564224}" destId="{19FFB72B-0B56-4BE2-BF58-81FCB30D84D8}" srcOrd="5" destOrd="0" presId="urn:microsoft.com/office/officeart/2005/8/layout/cycle8"/>
    <dgm:cxn modelId="{F426E32F-E5A7-47D9-90BB-32CEFED405E1}" type="presParOf" srcId="{AD990061-1106-4EF4-B6D1-9517CD564224}" destId="{0833C4CF-CEC3-4E5A-A83E-595EF389C94C}" srcOrd="6" destOrd="0" presId="urn:microsoft.com/office/officeart/2005/8/layout/cycle8"/>
    <dgm:cxn modelId="{E869E169-B93D-4FCB-9D24-1D3A4B22D726}" type="presParOf" srcId="{AD990061-1106-4EF4-B6D1-9517CD564224}" destId="{0B074415-EA02-4E1B-8690-A112A1C0C690}" srcOrd="7" destOrd="0" presId="urn:microsoft.com/office/officeart/2005/8/layout/cycle8"/>
    <dgm:cxn modelId="{F6C43FF0-4ECB-461C-BEB3-54036509BBE7}" type="presParOf" srcId="{AD990061-1106-4EF4-B6D1-9517CD564224}" destId="{D02EE3F4-2B6A-4A34-BDD4-45EB8A567E4F}" srcOrd="8" destOrd="0" presId="urn:microsoft.com/office/officeart/2005/8/layout/cycle8"/>
    <dgm:cxn modelId="{94CF5852-5775-4C2B-B602-A45AEADB44B5}" type="presParOf" srcId="{AD990061-1106-4EF4-B6D1-9517CD564224}" destId="{06FB77DC-CEA9-403C-B15B-2003E44B70EA}" srcOrd="9" destOrd="0" presId="urn:microsoft.com/office/officeart/2005/8/layout/cycle8"/>
    <dgm:cxn modelId="{743CAEFD-3A0A-435D-9EC7-01345AAD8EA5}" type="presParOf" srcId="{AD990061-1106-4EF4-B6D1-9517CD564224}" destId="{1A7157C9-2EBB-4D1A-B60B-ACE38CAC3820}" srcOrd="10" destOrd="0" presId="urn:microsoft.com/office/officeart/2005/8/layout/cycle8"/>
    <dgm:cxn modelId="{3ED32059-9277-4D33-B67F-652EBFA0E0FD}" type="presParOf" srcId="{AD990061-1106-4EF4-B6D1-9517CD564224}" destId="{189C3F02-6851-4658-9926-1B286B15409A}" srcOrd="11" destOrd="0" presId="urn:microsoft.com/office/officeart/2005/8/layout/cycle8"/>
    <dgm:cxn modelId="{B709CF2F-EBF2-45F6-B1E1-7D3CD6634B46}" type="presParOf" srcId="{AD990061-1106-4EF4-B6D1-9517CD564224}" destId="{0BFB7C95-7D0C-407C-B727-CE125E590417}" srcOrd="12" destOrd="0" presId="urn:microsoft.com/office/officeart/2005/8/layout/cycle8"/>
    <dgm:cxn modelId="{7057E9F8-239C-4581-BF9C-1D49B2F1A126}" type="presParOf" srcId="{AD990061-1106-4EF4-B6D1-9517CD564224}" destId="{8D2A0DF6-679C-48D6-8892-EE52437019ED}" srcOrd="13" destOrd="0" presId="urn:microsoft.com/office/officeart/2005/8/layout/cycle8"/>
    <dgm:cxn modelId="{C0EC4171-2AD9-4962-A41B-EF6231D3BB4F}" type="presParOf" srcId="{AD990061-1106-4EF4-B6D1-9517CD564224}" destId="{A853E03D-3BBD-46BB-BA7A-0B4A888FCE5E}" srcOrd="14" destOrd="0" presId="urn:microsoft.com/office/officeart/2005/8/layout/cycle8"/>
    <dgm:cxn modelId="{180129C5-DB85-43CE-889F-8CB9599F7986}" type="presParOf" srcId="{AD990061-1106-4EF4-B6D1-9517CD564224}" destId="{7D4B3C47-E743-4940-8172-E644D716D756}" srcOrd="15" destOrd="0" presId="urn:microsoft.com/office/officeart/2005/8/layout/cycle8"/>
    <dgm:cxn modelId="{7A844F13-50C3-4021-9AB6-8B6AB4B45521}" type="presParOf" srcId="{AD990061-1106-4EF4-B6D1-9517CD564224}" destId="{BBD8B9A8-4B1D-4423-8169-8FB92877E430}" srcOrd="16" destOrd="0" presId="urn:microsoft.com/office/officeart/2005/8/layout/cycle8"/>
    <dgm:cxn modelId="{D3823C8F-AD11-42D8-8543-FEDC70D4DF5A}" type="presParOf" srcId="{AD990061-1106-4EF4-B6D1-9517CD564224}" destId="{EF9C459F-1B80-461E-A95F-FB77E2C52217}" srcOrd="17" destOrd="0" presId="urn:microsoft.com/office/officeart/2005/8/layout/cycle8"/>
    <dgm:cxn modelId="{9D5F8A2A-9D17-4008-8EAB-47C54EEBC2DF}" type="presParOf" srcId="{AD990061-1106-4EF4-B6D1-9517CD564224}" destId="{8B224D90-BBE2-4E30-A25B-BE2B501512EE}" srcOrd="18" destOrd="0" presId="urn:microsoft.com/office/officeart/2005/8/layout/cycle8"/>
    <dgm:cxn modelId="{EFDA6256-6454-4A9F-9002-B3D17B1D7EE7}" type="presParOf" srcId="{AD990061-1106-4EF4-B6D1-9517CD564224}" destId="{A6DC3FD5-3817-4F2B-BB0A-53DE746D1A7D}" srcOrd="19" destOrd="0" presId="urn:microsoft.com/office/officeart/2005/8/layout/cycle8"/>
    <dgm:cxn modelId="{724DD0A9-543B-4E25-8518-307B31C328A0}" type="presParOf" srcId="{AD990061-1106-4EF4-B6D1-9517CD564224}" destId="{B09B6EF2-D47C-4568-8EA0-CFCD3E97B474}" srcOrd="20" destOrd="0" presId="urn:microsoft.com/office/officeart/2005/8/layout/cycle8"/>
    <dgm:cxn modelId="{FAD4C188-E933-4CA8-8DA3-32EFA48EEA15}" type="presParOf" srcId="{AD990061-1106-4EF4-B6D1-9517CD564224}" destId="{622EB9F0-07F4-49BA-9875-1FCB57C70DF5}" srcOrd="21" destOrd="0" presId="urn:microsoft.com/office/officeart/2005/8/layout/cycle8"/>
    <dgm:cxn modelId="{D14D56AA-E7B0-488B-8E2F-63F09D88A727}" type="presParOf" srcId="{AD990061-1106-4EF4-B6D1-9517CD564224}" destId="{E92ABE60-607E-4AB4-8014-8042AB2FB363}" srcOrd="22" destOrd="0" presId="urn:microsoft.com/office/officeart/2005/8/layout/cycle8"/>
    <dgm:cxn modelId="{F81BB0D9-2852-4BBB-A9D9-E11A442F27FE}" type="presParOf" srcId="{AD990061-1106-4EF4-B6D1-9517CD564224}" destId="{CB977AB5-BA56-4206-84A3-247780D2D92A}" srcOrd="23" destOrd="0" presId="urn:microsoft.com/office/officeart/2005/8/layout/cycle8"/>
    <dgm:cxn modelId="{426716A5-696D-420B-B3A8-77FB83EBFBE4}" type="presParOf" srcId="{AD990061-1106-4EF4-B6D1-9517CD564224}" destId="{C20D92D1-8CE8-489F-A9E2-1025AC0339C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04B9C-D8E2-45D6-80E9-295897896329}">
      <dsp:nvSpPr>
        <dsp:cNvPr id="0" name=""/>
        <dsp:cNvSpPr/>
      </dsp:nvSpPr>
      <dsp:spPr>
        <a:xfrm>
          <a:off x="2129724" y="152423"/>
          <a:ext cx="3355088" cy="3355088"/>
        </a:xfrm>
        <a:prstGeom prst="pie">
          <a:avLst>
            <a:gd name="adj1" fmla="val 16200000"/>
            <a:gd name="adj2" fmla="val 20520000"/>
          </a:avLst>
        </a:prstGeom>
        <a:solidFill>
          <a:srgbClr val="83992A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সাংমা</a:t>
          </a:r>
          <a:endParaRPr lang="en-US" sz="2500" kern="1200" dirty="0">
            <a:solidFill>
              <a:sysClr val="window" lastClr="FFFFFF"/>
            </a:solidFill>
            <a:latin typeface="Garamond" panose="02020404030301010803"/>
            <a:ea typeface="+mn-ea"/>
            <a:cs typeface="+mn-cs"/>
          </a:endParaRPr>
        </a:p>
      </dsp:txBody>
      <dsp:txXfrm>
        <a:off x="4037893" y="821684"/>
        <a:ext cx="762559" cy="508373"/>
      </dsp:txXfrm>
    </dsp:sp>
    <dsp:sp modelId="{2DBEE986-1EB6-4633-869E-C1B1BF32F1E5}">
      <dsp:nvSpPr>
        <dsp:cNvPr id="0" name=""/>
        <dsp:cNvSpPr/>
      </dsp:nvSpPr>
      <dsp:spPr>
        <a:xfrm>
          <a:off x="2132144" y="336707"/>
          <a:ext cx="3355088" cy="3355088"/>
        </a:xfrm>
        <a:prstGeom prst="pie">
          <a:avLst>
            <a:gd name="adj1" fmla="val 20520000"/>
            <a:gd name="adj2" fmla="val 324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solidFill>
                <a:schemeClr val="tx1"/>
              </a:solidFill>
              <a:latin typeface="NikoshBAN" pitchFamily="2" charset="0"/>
              <a:ea typeface="+mn-ea"/>
              <a:cs typeface="NikoshBAN" pitchFamily="2" charset="0"/>
            </a:rPr>
            <a:t>মারাক</a:t>
          </a:r>
          <a:endParaRPr lang="en-US" sz="2500" kern="1200" dirty="0">
            <a:solidFill>
              <a:schemeClr val="tx1"/>
            </a:solidFill>
            <a:latin typeface="Garamond" panose="02020404030301010803"/>
            <a:ea typeface="+mn-ea"/>
            <a:cs typeface="+mn-cs"/>
          </a:endParaRPr>
        </a:p>
      </dsp:txBody>
      <dsp:txXfrm>
        <a:off x="4439214" y="1986649"/>
        <a:ext cx="706072" cy="564858"/>
      </dsp:txXfrm>
    </dsp:sp>
    <dsp:sp modelId="{D02EE3F4-2B6A-4A34-BDD4-45EB8A567E4F}">
      <dsp:nvSpPr>
        <dsp:cNvPr id="0" name=""/>
        <dsp:cNvSpPr/>
      </dsp:nvSpPr>
      <dsp:spPr>
        <a:xfrm>
          <a:off x="2056255" y="391826"/>
          <a:ext cx="3355088" cy="3355088"/>
        </a:xfrm>
        <a:prstGeom prst="pie">
          <a:avLst>
            <a:gd name="adj1" fmla="val 3240000"/>
            <a:gd name="adj2" fmla="val 7560000"/>
          </a:avLst>
        </a:prstGeom>
        <a:solidFill>
          <a:schemeClr val="bg2">
            <a:lumMod val="50000"/>
          </a:scheme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আ</a:t>
          </a:r>
          <a:r>
            <a:rPr lang="en-US" sz="2500" kern="1200" dirty="0" err="1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রেং</a:t>
          </a:r>
          <a:endParaRPr lang="en-US" sz="2500" kern="1200" dirty="0">
            <a:solidFill>
              <a:sysClr val="window" lastClr="FFFFFF"/>
            </a:solidFill>
            <a:latin typeface="Garamond" panose="02020404030301010803"/>
            <a:ea typeface="+mn-ea"/>
            <a:cs typeface="+mn-cs"/>
          </a:endParaRPr>
        </a:p>
      </dsp:txBody>
      <dsp:txXfrm>
        <a:off x="3394884" y="2877061"/>
        <a:ext cx="677830" cy="621343"/>
      </dsp:txXfrm>
    </dsp:sp>
    <dsp:sp modelId="{0BFB7C95-7D0C-407C-B727-CE125E590417}">
      <dsp:nvSpPr>
        <dsp:cNvPr id="0" name=""/>
        <dsp:cNvSpPr/>
      </dsp:nvSpPr>
      <dsp:spPr>
        <a:xfrm>
          <a:off x="1980366" y="336707"/>
          <a:ext cx="3355088" cy="3355088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lumMod val="75000"/>
          </a:scheme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শিরা</a:t>
          </a:r>
          <a:endParaRPr lang="en-US" sz="2500" kern="1200" dirty="0">
            <a:solidFill>
              <a:sysClr val="window" lastClr="FFFFFF"/>
            </a:solidFill>
            <a:latin typeface="Garamond" panose="02020404030301010803"/>
            <a:ea typeface="+mn-ea"/>
            <a:cs typeface="+mn-cs"/>
          </a:endParaRPr>
        </a:p>
      </dsp:txBody>
      <dsp:txXfrm>
        <a:off x="2322313" y="1986649"/>
        <a:ext cx="706072" cy="564858"/>
      </dsp:txXfrm>
    </dsp:sp>
    <dsp:sp modelId="{BBD8B9A8-4B1D-4423-8169-8FB92877E430}">
      <dsp:nvSpPr>
        <dsp:cNvPr id="0" name=""/>
        <dsp:cNvSpPr/>
      </dsp:nvSpPr>
      <dsp:spPr>
        <a:xfrm>
          <a:off x="2009124" y="247238"/>
          <a:ext cx="3355088" cy="3355088"/>
        </a:xfrm>
        <a:prstGeom prst="pie">
          <a:avLst>
            <a:gd name="adj1" fmla="val 11880000"/>
            <a:gd name="adj2" fmla="val 16200000"/>
          </a:avLst>
        </a:prstGeom>
        <a:solidFill>
          <a:schemeClr val="accent3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ea typeface="+mn-ea"/>
              <a:cs typeface="NikoshBAN" pitchFamily="2" charset="0"/>
            </a:rPr>
            <a:t>মোমিন</a:t>
          </a:r>
          <a:endParaRPr lang="en-US" sz="3200" kern="1200" dirty="0">
            <a:solidFill>
              <a:schemeClr val="tx1"/>
            </a:solidFill>
            <a:latin typeface="Garamond" panose="02020404030301010803"/>
            <a:ea typeface="+mn-ea"/>
            <a:cs typeface="+mn-cs"/>
          </a:endParaRPr>
        </a:p>
      </dsp:txBody>
      <dsp:txXfrm>
        <a:off x="2693485" y="916499"/>
        <a:ext cx="762559" cy="508373"/>
      </dsp:txXfrm>
    </dsp:sp>
    <dsp:sp modelId="{B09B6EF2-D47C-4568-8EA0-CFCD3E97B474}">
      <dsp:nvSpPr>
        <dsp:cNvPr id="0" name=""/>
        <dsp:cNvSpPr/>
      </dsp:nvSpPr>
      <dsp:spPr>
        <a:xfrm>
          <a:off x="1930071" y="-44564"/>
          <a:ext cx="3754078" cy="374906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83992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EB9F0-07F4-49BA-9875-1FCB57C70DF5}">
      <dsp:nvSpPr>
        <dsp:cNvPr id="0" name=""/>
        <dsp:cNvSpPr/>
      </dsp:nvSpPr>
      <dsp:spPr>
        <a:xfrm>
          <a:off x="1924680" y="128981"/>
          <a:ext cx="3770480" cy="377048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83992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ABE60-607E-4AB4-8014-8042AB2FB363}">
      <dsp:nvSpPr>
        <dsp:cNvPr id="0" name=""/>
        <dsp:cNvSpPr/>
      </dsp:nvSpPr>
      <dsp:spPr>
        <a:xfrm>
          <a:off x="1848559" y="184269"/>
          <a:ext cx="3770480" cy="377048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83992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77AB5-BA56-4206-84A3-247780D2D92A}">
      <dsp:nvSpPr>
        <dsp:cNvPr id="0" name=""/>
        <dsp:cNvSpPr/>
      </dsp:nvSpPr>
      <dsp:spPr>
        <a:xfrm>
          <a:off x="1772439" y="128981"/>
          <a:ext cx="3770480" cy="377048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83992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D92D1-8CE8-489F-A9E2-1025AC0339CA}">
      <dsp:nvSpPr>
        <dsp:cNvPr id="0" name=""/>
        <dsp:cNvSpPr/>
      </dsp:nvSpPr>
      <dsp:spPr>
        <a:xfrm>
          <a:off x="1801586" y="39542"/>
          <a:ext cx="3770480" cy="377048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83992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E8423-6D62-4C48-BDB8-60071EA68F22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76843-EC87-44F5-9FE6-CA812A11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5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F104-4323-46B9-A46D-5ADC15E01A5A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6721-0614-41D9-B8C6-82684FEC7537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9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C60A-065D-4E9D-AE6D-EF897510678A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5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CCCF901-7A4A-4F25-8A41-EED351436882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9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DE05-B1A3-4E96-8AA2-A8FA3E7C0873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0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72E6-318B-4167-BACF-CC484A213036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224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533A-1E13-4F0C-885A-E701162D918A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21C7-4EB7-4649-AD9C-F0A2F85DD515}" type="datetime1">
              <a:rPr lang="en-US" smtClean="0"/>
              <a:t>04-Oct-20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185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2FE4-34EE-4AC6-A839-A1D9151E92C4}" type="datetime1">
              <a:rPr lang="en-US" smtClean="0"/>
              <a:t>04-Oct-20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69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62FB-F0B7-471A-AF6A-A329DF498F03}" type="datetime1">
              <a:rPr lang="en-US" smtClean="0"/>
              <a:t>04-Oct-20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06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D2D0-F1AE-4B95-A5F9-A3C55A3A3432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33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2406-B4B2-4A99-9C6F-A06091B5591C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51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5F86-AA9B-4F1C-9A65-6282EA56867F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53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2412-10C1-4875-944E-C93D7D20E663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6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542C-5117-4349-8121-8237A043964B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936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D26B-FE89-4D79-9F2F-FE2F6312A19A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291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7F86-3B58-4FC6-8040-30CF667DF6C0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76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AA8B-5517-4C1A-9A45-CE7AF7D1E60F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394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BA2-D38B-4CC8-A103-6FA8EA293A33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52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931B-01C9-4DC1-82D2-883993EE126F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78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CE4F-840B-46D3-9331-EE1326DAA954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75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4C8F-5E5F-41FA-9E69-BC379045D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D17BE-116B-4903-BD52-294AD4C45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050F6-484E-4C66-9BCB-46A9226F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F638-647B-4A73-8B8C-D2F494C083DD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E4793-C7CA-4BB8-AB8F-C17AA29D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591A9-CBC0-4BCB-B0A8-9E4B2E42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76A5-8857-4706-9B1E-9FBDA46E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C900-D2D9-4D91-8C8A-160D889F9864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78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FF351-4458-4568-BD3E-A4E25774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502B1-2B61-43B2-9477-7F9F7E2C3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D7858-D257-4B37-89BD-AFC8A778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E877-B205-49DB-ABE9-4445A36CE417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A0355-2A16-4856-A9BC-5F580E1F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FE13B-F20F-4322-8A02-0DCB34FC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76A5-8857-4706-9B1E-9FBDA46E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0A46-0435-42D0-8A3E-CBB70D4B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4ADE8-531F-4CD2-9406-76DEEC78F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AA13C-CEAA-4949-9795-3F3F68E9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07ED-DC1A-4F6D-88A6-B379F3FA7B67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4E50-CDB0-4EBB-9527-3EFC640E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C6FCF-9ACD-4913-81E7-FAA6527E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76A5-8857-4706-9B1E-9FBDA46E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06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3DEC-EB5E-48F1-9723-CE8C04FF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0D04-F30E-4481-B6C5-AE993CE44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9ECB8-1EE2-490F-B669-08E094EB0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BD45E-3ACD-4CDD-A1EE-D77B40A2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509-3145-482A-A62B-67685CD025CB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7748B-4395-4749-B931-FC330E19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47E38-79E4-408A-B3A4-6CB446B6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76A5-8857-4706-9B1E-9FBDA46E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5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5D6D-586D-4AAD-827B-D60A0627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440E3-743B-4568-9150-B7D5CCDDD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E34C5-4D1F-495A-B029-4E571F5EB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DA2CD-5809-4461-863C-6762B99E1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B9622-C404-46FF-8344-50CC25320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950D6-7620-4F19-9343-ADE6D009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F7A7-7619-4763-BE2D-32037FB18E6D}" type="datetime1">
              <a:rPr lang="en-US" smtClean="0"/>
              <a:t>04-Oct-20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95BA1-8802-4FB2-BCF2-7DEBD8F3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0BA252-04C0-4D2A-82B5-813BF3B4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76A5-8857-4706-9B1E-9FBDA46E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07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2C4F-7FDD-409C-8BF4-68F87D7C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E1D8F-9918-4960-8B7A-C4CEE69A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CE38-AEF3-4D2B-A8FF-368EF3755508}" type="datetime1">
              <a:rPr lang="en-US" smtClean="0"/>
              <a:t>04-Oct-20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7C612-F632-4C91-BFFF-F2ADDEDD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2C765-B32E-4FBC-8D6A-2E5D87F3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76A5-8857-4706-9B1E-9FBDA46E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5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A324D-10F1-45E0-914E-C0DD3560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C702-DFF4-4846-ABF8-7870E2B568C7}" type="datetime1">
              <a:rPr lang="en-US" smtClean="0"/>
              <a:t>04-Oct-20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208320-3309-4BEB-ADFA-DC5D5A59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79466-6542-42EC-A72F-5AA7387B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76A5-8857-4706-9B1E-9FBDA46E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27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0046-751E-4B40-BD51-0AD7B725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BB29-CF8A-49C9-B6EA-6593CB918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736FF-0F39-462E-B6B9-68A8F8B07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E4E29-D1BF-446C-AF98-73F25D43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2830-CA03-4BA4-B5C9-F0857A757C04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28338-E855-4889-8759-D499D5DC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2D91F-3C97-4EE0-9DEA-B7B68459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76A5-8857-4706-9B1E-9FBDA46E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8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752EC-799F-4890-8F6D-71FCF4A3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A16456-3B12-4108-ADED-492577139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9E35E-A9F8-4E4D-94E5-DBF4FE400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8DA6B-F9CC-4D26-81AA-F8063807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CB6B-2D9E-49FF-AD4A-D02D256C16B4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D66F0-7BE7-42EE-8FD6-862D3B0C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67435-0663-40B5-B29B-4B83A13C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76A5-8857-4706-9B1E-9FBDA46E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79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A53D-84C2-444F-90DD-8D5528D1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7AA5B-4A1B-4445-ADFE-7333B647E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0AE12-04ED-4C0A-840A-97B86095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F95D-E047-4F36-95F1-E173C2E6CD70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D204-D7CE-47E8-BE25-B7D14903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7F4A-91D2-42D5-9918-5BAF2C35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76A5-8857-4706-9B1E-9FBDA46E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81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A9BE7-111F-498E-B3AE-1CDC4116D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2AEE0-7333-4D89-80BE-11D14FC3C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02C03-D4E0-429F-B5D9-D07F00EF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AE7A-728B-41EC-A059-38254E1DD72A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58BE2-C9AD-4A2F-8F63-003E6148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221D1-DA22-45F2-BE10-CD0F1A21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76A5-8857-4706-9B1E-9FBDA46E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4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766F-339A-4409-982C-BC2CBC0A8080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75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24E3-3BE0-4284-BC11-A077025DAD91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8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8FEE-EF2D-40E4-B7FA-7D3683DBEDF5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00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C5EE-B6CA-4AB8-9AD1-B4E756581084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80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D124-B34F-4FEE-AAF9-DC40044EDABD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8A8E-7C1E-478F-A540-F93508289E0E}" type="datetime1">
              <a:rPr lang="en-US" smtClean="0"/>
              <a:t>04-Oct-20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26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5335-07E6-41FB-8BE3-B9714648710C}" type="datetime1">
              <a:rPr lang="en-US" smtClean="0"/>
              <a:t>04-Oct-20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4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C447-1716-4E65-906E-AD07DFC9724C}" type="datetime1">
              <a:rPr lang="en-US" smtClean="0"/>
              <a:t>04-Oct-20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7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703D-4E87-44A7-B07E-EC0EEB618903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43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B192-5831-4182-9503-F1CDA17D3E04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9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9287-0C24-4F25-90AF-39A4C4F3A40F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1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D7DD-DB50-43F1-9F4F-BF16D5FB6453}" type="datetime1">
              <a:rPr lang="en-US" smtClean="0"/>
              <a:t>04-Oct-20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79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E95-CBD4-4D47-B87B-F28CE1D027EE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67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54E3-31E0-4ADC-BADE-5B4D3F8BD5DF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46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5A33-F04C-460B-9258-92AA41312F75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049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FDFE-9D45-48CC-992A-04A68A4D856B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6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CC91-7C8B-4404-9784-12258FA5E790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5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884F-765A-47EA-A6D3-67690ED36435}" type="datetime1">
              <a:rPr lang="en-US" smtClean="0"/>
              <a:t>04-Oct-20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932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1C9F-E733-49A6-9D48-F362E6AE611E}" type="datetime1">
              <a:rPr lang="en-US" smtClean="0"/>
              <a:t>04-Oct-20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85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5870-609E-4BBE-A43C-C9C4D4D9B6E8}" type="datetime1">
              <a:rPr lang="en-US" smtClean="0"/>
              <a:t>04-Oct-20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68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41E2-4035-4156-8912-D492D07CD4A4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169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7111-8ED6-422F-90B0-8B380F945374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8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BA2-2796-47E0-B437-BBFD536DA86C}" type="datetime1">
              <a:rPr lang="en-US" smtClean="0"/>
              <a:t>04-Oct-20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83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A976-FF6C-4A2A-8304-F9870C358715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20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6EEC-21F1-43C5-BAEE-30239B769458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5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5213" y="6143835"/>
            <a:ext cx="2057400" cy="365125"/>
          </a:xfrm>
        </p:spPr>
        <p:txBody>
          <a:bodyPr/>
          <a:lstStyle/>
          <a:p>
            <a:fld id="{74944956-F57E-4A34-82CB-82271520A388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93B0A-E029-40AA-B3C9-3ACF43E3B13D}"/>
              </a:ext>
            </a:extLst>
          </p:cNvPr>
          <p:cNvSpPr txBox="1"/>
          <p:nvPr userDrawn="1"/>
        </p:nvSpPr>
        <p:spPr>
          <a:xfrm>
            <a:off x="3701409" y="6356351"/>
            <a:ext cx="1741182" cy="17373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b="0" dirty="0">
                <a:latin typeface="Adobe Caslon Pro Bold" panose="0205070206050A020403" pitchFamily="18" charset="0"/>
              </a:rPr>
              <a:t>Md. Nurul Islam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E8BA7AA-F47A-4374-B3D1-780FD8932BB0}"/>
              </a:ext>
            </a:extLst>
          </p:cNvPr>
          <p:cNvSpPr/>
          <p:nvPr userDrawn="1"/>
        </p:nvSpPr>
        <p:spPr>
          <a:xfrm>
            <a:off x="450182" y="449177"/>
            <a:ext cx="914400" cy="914400"/>
          </a:xfrm>
          <a:prstGeom prst="frame">
            <a:avLst>
              <a:gd name="adj1" fmla="val 723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DFB43-3D29-4B73-98E1-A982F6A2781A}"/>
              </a:ext>
            </a:extLst>
          </p:cNvPr>
          <p:cNvSpPr/>
          <p:nvPr userDrawn="1"/>
        </p:nvSpPr>
        <p:spPr>
          <a:xfrm>
            <a:off x="0" y="0"/>
            <a:ext cx="9144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87B2FC-4006-4694-97F2-B9D832C82EE7}"/>
              </a:ext>
            </a:extLst>
          </p:cNvPr>
          <p:cNvGrpSpPr/>
          <p:nvPr userDrawn="1"/>
        </p:nvGrpSpPr>
        <p:grpSpPr>
          <a:xfrm>
            <a:off x="-420884" y="5476479"/>
            <a:ext cx="957848" cy="1079204"/>
            <a:chOff x="-2714694" y="-35700"/>
            <a:chExt cx="1609502" cy="181342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368A1F1E-1B1D-46C5-8040-94D33E8C26B9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8F9DB378-E413-425F-9F0B-5D75A60DC845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9E63E9-F641-458D-8A95-70AA7E713455}"/>
              </a:ext>
            </a:extLst>
          </p:cNvPr>
          <p:cNvGrpSpPr/>
          <p:nvPr userDrawn="1"/>
        </p:nvGrpSpPr>
        <p:grpSpPr>
          <a:xfrm>
            <a:off x="8693818" y="300515"/>
            <a:ext cx="962526" cy="1084474"/>
            <a:chOff x="-2714694" y="-35700"/>
            <a:chExt cx="1609502" cy="181342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11C0CAA-7740-4ECB-A5D4-672F244F5FA3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3F4EE6F-1F47-4F88-84BC-BE5228290946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0202A4-2FA4-4A14-AE90-FE8DC388B9C8}"/>
              </a:ext>
            </a:extLst>
          </p:cNvPr>
          <p:cNvGrpSpPr/>
          <p:nvPr userDrawn="1"/>
        </p:nvGrpSpPr>
        <p:grpSpPr>
          <a:xfrm>
            <a:off x="1271758" y="57645"/>
            <a:ext cx="8340900" cy="237266"/>
            <a:chOff x="1271758" y="120710"/>
            <a:chExt cx="11923992" cy="18446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4DF822-F253-4F83-B5DA-9DD8655A99DD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B5C90E-D11C-42A7-B441-9DD38085AE60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3D1629-9D19-45D2-B105-4CBB1806B68B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08B37F-79CB-4398-B7F6-3FEA2482E89F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4799BD-0E13-4EC1-9EE0-0A19138310EC}"/>
              </a:ext>
            </a:extLst>
          </p:cNvPr>
          <p:cNvGrpSpPr/>
          <p:nvPr userDrawn="1"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5306F8-805B-4438-9368-6AD3C42CC133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CC3483-99EE-4EF6-AF51-513B460A296F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337290-E427-44A2-88CC-2D2C4EDA65B9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481E8B-1DDB-4BEE-A36D-C5DEA6EF478E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39A350-8235-468B-8652-45E40CCC5BE4}"/>
              </a:ext>
            </a:extLst>
          </p:cNvPr>
          <p:cNvGrpSpPr/>
          <p:nvPr userDrawn="1"/>
        </p:nvGrpSpPr>
        <p:grpSpPr>
          <a:xfrm flipV="1">
            <a:off x="-1112925" y="6577307"/>
            <a:ext cx="10256925" cy="243438"/>
            <a:chOff x="1271758" y="120710"/>
            <a:chExt cx="11923992" cy="1844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AE8D52-C510-415C-8297-F1B981F3B7F4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95D10D0-C230-4EEB-9829-051D3A459E47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D261B9-FF3F-421E-8E9E-B468BCAFF558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8AC136-0154-478F-B273-CCD9D5872B69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EA060B-56F6-403F-AEFB-1870665FC304}"/>
              </a:ext>
            </a:extLst>
          </p:cNvPr>
          <p:cNvGrpSpPr/>
          <p:nvPr userDrawn="1"/>
        </p:nvGrpSpPr>
        <p:grpSpPr>
          <a:xfrm rot="5400000">
            <a:off x="7322965" y="3041537"/>
            <a:ext cx="3264251" cy="208424"/>
            <a:chOff x="1271758" y="120710"/>
            <a:chExt cx="11923992" cy="18446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A2B29A-D34A-46D8-B49B-704D179A6535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1B00943-2265-4B7C-A3E7-55C699B3FA99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44CF94-E359-44B1-B37E-707E50775B1C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FAF182-FF95-4A66-A935-528A958C2AF6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1479107-75DF-456C-96EB-84E6C858ABA4}"/>
              </a:ext>
            </a:extLst>
          </p:cNvPr>
          <p:cNvSpPr txBox="1"/>
          <p:nvPr userDrawn="1"/>
        </p:nvSpPr>
        <p:spPr>
          <a:xfrm>
            <a:off x="5442591" y="6313644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no Pro" panose="02020502040506020403" pitchFamily="18" charset="0"/>
              </a:rPr>
              <a:t>Sherua</a:t>
            </a:r>
            <a:r>
              <a:rPr lang="en-US" sz="2400" dirty="0">
                <a:latin typeface="Arno Pro" panose="02020502040506020403" pitchFamily="18" charset="0"/>
              </a:rPr>
              <a:t> High School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B20A8966-2256-46D5-9B46-120D468B7F48}"/>
              </a:ext>
            </a:extLst>
          </p:cNvPr>
          <p:cNvSpPr/>
          <p:nvPr userDrawn="1"/>
        </p:nvSpPr>
        <p:spPr>
          <a:xfrm>
            <a:off x="8114282" y="5422726"/>
            <a:ext cx="1029718" cy="1005882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ysClr val="window" lastClr="FFFFFF">
                  <a:lumMod val="9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Head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master </a:t>
            </a:r>
          </a:p>
        </p:txBody>
      </p:sp>
    </p:spTree>
    <p:extLst>
      <p:ext uri="{BB962C8B-B14F-4D97-AF65-F5344CB8AC3E}">
        <p14:creationId xmlns:p14="http://schemas.microsoft.com/office/powerpoint/2010/main" val="172992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2D76-27D2-4D7B-922D-6765123EA841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8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2311-7742-46B0-8DE8-31FD7E45E7AC}" type="datetime1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75FDB-A220-4F2D-B5FE-500E3F35ED37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6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C6428-04A1-457F-9396-88935E3B0298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8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43DDC-FE47-4FEB-B332-E76E3DE9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B823B-0917-4B75-9EF2-8A7DAD99E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F8A29-4D6D-44F9-A7EE-430A2B8CA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6BDCD-6B2E-432E-8C2E-41189F2BA1F1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61A5C-F328-4027-A3FB-DE517F3E8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C8B5-B103-4414-91F6-5803B9DCB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76A5-8857-4706-9B1E-9FBDA46E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99B96-03FE-4E79-BD41-888AEBDAD677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08F2E-3BB2-46A6-A4C7-9CC691455EE9}"/>
              </a:ext>
            </a:extLst>
          </p:cNvPr>
          <p:cNvSpPr/>
          <p:nvPr userDrawn="1"/>
        </p:nvSpPr>
        <p:spPr>
          <a:xfrm>
            <a:off x="1" y="0"/>
            <a:ext cx="755306" cy="694524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E78EF-F545-4786-95EE-A5886DE5F887}"/>
              </a:ext>
            </a:extLst>
          </p:cNvPr>
          <p:cNvSpPr/>
          <p:nvPr userDrawn="1"/>
        </p:nvSpPr>
        <p:spPr>
          <a:xfrm>
            <a:off x="8241030" y="72942"/>
            <a:ext cx="548640" cy="548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Md. Nurul Islam Headteacher</a:t>
            </a:r>
          </a:p>
        </p:txBody>
      </p:sp>
    </p:spTree>
    <p:extLst>
      <p:ext uri="{BB962C8B-B14F-4D97-AF65-F5344CB8AC3E}">
        <p14:creationId xmlns:p14="http://schemas.microsoft.com/office/powerpoint/2010/main" val="168586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3038-8BB5-453C-B7B8-C31F3BA18EEF}" type="datetime1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5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ro first.jpg">
            <a:extLst>
              <a:ext uri="{FF2B5EF4-FFF2-40B4-BE49-F238E27FC236}">
                <a16:creationId xmlns:a16="http://schemas.microsoft.com/office/drawing/2014/main" id="{3F827791-528D-4847-BDD1-DF6DEF3EE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9600"/>
            <a:ext cx="7973381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1DE767-C154-4305-B341-FEF400B44BDA}"/>
              </a:ext>
            </a:extLst>
          </p:cNvPr>
          <p:cNvSpPr txBox="1"/>
          <p:nvPr/>
        </p:nvSpPr>
        <p:spPr>
          <a:xfrm>
            <a:off x="5181600" y="1536918"/>
            <a:ext cx="3200401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" dirty="0">
              <a:solidFill>
                <a:srgbClr val="FFFF00"/>
              </a:solidFill>
            </a:endParaRPr>
          </a:p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0019D-33A4-4B29-8EF3-21C9AB58DE3F}"/>
              </a:ext>
            </a:extLst>
          </p:cNvPr>
          <p:cNvSpPr txBox="1"/>
          <p:nvPr/>
        </p:nvSpPr>
        <p:spPr>
          <a:xfrm>
            <a:off x="5181600" y="914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মাল্টিমিডিয়া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ক্লাসে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E3540-9B2C-467F-A5E8-9877CF97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6117" y="6563852"/>
            <a:ext cx="1148283" cy="279400"/>
          </a:xfrm>
        </p:spPr>
        <p:txBody>
          <a:bodyPr/>
          <a:lstStyle/>
          <a:p>
            <a:fld id="{E26A507A-1D0C-495D-ABF5-62B48AE91EE3}" type="datetime1">
              <a:rPr lang="en-US" sz="1800" smtClean="0">
                <a:solidFill>
                  <a:schemeClr val="bg1"/>
                </a:solidFill>
              </a:rPr>
              <a:t>04-Oct-20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2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47700" y="579438"/>
            <a:ext cx="7810500" cy="7921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garo 3.jpg"/>
          <p:cNvPicPr>
            <a:picLocks noChangeAspect="1"/>
          </p:cNvPicPr>
          <p:nvPr/>
        </p:nvPicPr>
        <p:blipFill rotWithShape="1">
          <a:blip r:embed="rId3"/>
          <a:srcRect b="35887"/>
          <a:stretch/>
        </p:blipFill>
        <p:spPr>
          <a:xfrm>
            <a:off x="647700" y="1447800"/>
            <a:ext cx="7810500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0F3EA1-4B02-49E3-AE1A-2C5F7EA17403}"/>
              </a:ext>
            </a:extLst>
          </p:cNvPr>
          <p:cNvSpPr txBox="1"/>
          <p:nvPr/>
        </p:nvSpPr>
        <p:spPr>
          <a:xfrm>
            <a:off x="571500" y="5303838"/>
            <a:ext cx="7810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একজন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গারো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নারী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পিঠে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সন্তানদের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বেঁধে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বন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থেকে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লাকড়ি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সংগ্রহ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করছে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।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2BC3A-1A5B-4EA7-9B73-7B4C513E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4217" y="6013910"/>
            <a:ext cx="1148283" cy="279400"/>
          </a:xfrm>
        </p:spPr>
        <p:txBody>
          <a:bodyPr/>
          <a:lstStyle/>
          <a:p>
            <a:fld id="{0E5A1416-2C0B-4BF3-AE83-3E6302CB2DFC}" type="datetime1">
              <a:rPr lang="en-US" sz="1800" smtClean="0"/>
              <a:t>04-Oct-20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A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o jebon.jpg"/>
          <p:cNvPicPr>
            <a:picLocks noChangeAspect="1"/>
          </p:cNvPicPr>
          <p:nvPr/>
        </p:nvPicPr>
        <p:blipFill>
          <a:blip r:embed="rId2"/>
          <a:srcRect t="14773"/>
          <a:stretch>
            <a:fillRect/>
          </a:stretch>
        </p:blipFill>
        <p:spPr>
          <a:xfrm>
            <a:off x="765424" y="1676400"/>
            <a:ext cx="7613151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24" y="677333"/>
            <a:ext cx="7613151" cy="846668"/>
          </a:xfr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সামাজিক জীবন প্রনালী 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E94EA-E1FA-4F33-AB30-B3F4F23C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7600" y="6502400"/>
            <a:ext cx="1148283" cy="279400"/>
          </a:xfrm>
        </p:spPr>
        <p:txBody>
          <a:bodyPr/>
          <a:lstStyle/>
          <a:p>
            <a:fld id="{DDF64682-54D2-4E2D-B621-0BAFA7B9EDE5}" type="datetime1">
              <a:rPr lang="en-US" sz="1800" smtClean="0"/>
              <a:t>04-Oct-20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3112B-DE34-4D69-8C64-26BB27F7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E1019-DD3B-42C9-A3DF-9710D6AF4850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04-Oct-20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garo ma.jpg">
            <a:extLst>
              <a:ext uri="{FF2B5EF4-FFF2-40B4-BE49-F238E27FC236}">
                <a16:creationId xmlns:a16="http://schemas.microsoft.com/office/drawing/2014/main" id="{68231EB8-E6EB-49F2-8D7F-CE55F1CE9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681416"/>
            <a:ext cx="354494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12204D5-7A95-4FCE-9E64-0421E7F61395}"/>
              </a:ext>
            </a:extLst>
          </p:cNvPr>
          <p:cNvSpPr txBox="1">
            <a:spLocks/>
          </p:cNvSpPr>
          <p:nvPr/>
        </p:nvSpPr>
        <p:spPr>
          <a:xfrm>
            <a:off x="628650" y="2761242"/>
            <a:ext cx="3544943" cy="598170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 পরিবারের</a:t>
            </a:r>
            <a:r>
              <a:rPr kumimoji="0" lang="bn-BD" sz="3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প্রধান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 descr="garo kona.jpg">
            <a:extLst>
              <a:ext uri="{FF2B5EF4-FFF2-40B4-BE49-F238E27FC236}">
                <a16:creationId xmlns:a16="http://schemas.microsoft.com/office/drawing/2014/main" id="{FA962E15-0C6C-4D54-AEE9-260A27B6C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505200"/>
            <a:ext cx="3544943" cy="2084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28602AA-C382-4ABC-BE2D-C6C49E72A3DD}"/>
              </a:ext>
            </a:extLst>
          </p:cNvPr>
          <p:cNvSpPr/>
          <p:nvPr/>
        </p:nvSpPr>
        <p:spPr>
          <a:xfrm>
            <a:off x="762000" y="4262139"/>
            <a:ext cx="1155291" cy="1390094"/>
          </a:xfrm>
          <a:prstGeom prst="ellipse">
            <a:avLst/>
          </a:prstGeom>
          <a:noFill/>
          <a:ln w="76200" cap="rnd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09008C-B70C-424F-B0BA-2C6D735320AB}"/>
              </a:ext>
            </a:extLst>
          </p:cNvPr>
          <p:cNvSpPr txBox="1">
            <a:spLocks/>
          </p:cNvSpPr>
          <p:nvPr/>
        </p:nvSpPr>
        <p:spPr>
          <a:xfrm>
            <a:off x="647700" y="5652233"/>
            <a:ext cx="3544943" cy="524231"/>
          </a:xfrm>
          <a:prstGeom prst="rect">
            <a:avLst/>
          </a:prstGeom>
          <a:gradFill rotWithShape="1">
            <a:gsLst>
              <a:gs pos="0">
                <a:srgbClr val="D97828">
                  <a:tint val="60000"/>
                  <a:lumMod val="110000"/>
                </a:srgbClr>
              </a:gs>
              <a:gs pos="100000">
                <a:srgbClr val="D97828">
                  <a:tint val="82000"/>
                </a:srgbClr>
              </a:gs>
            </a:gsLst>
            <a:lin ang="5400000" scaled="0"/>
          </a:gradFill>
          <a:ln w="9525" cap="rnd" cmpd="sng" algn="ctr">
            <a:solidFill>
              <a:srgbClr val="D97828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কনিষ্ট কন্যা সমুদয় সম্পত্তি পায়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DA4E19-D4E6-44E6-B316-7114A81AE89A}"/>
              </a:ext>
            </a:extLst>
          </p:cNvPr>
          <p:cNvCxnSpPr>
            <a:cxnSpLocks/>
          </p:cNvCxnSpPr>
          <p:nvPr/>
        </p:nvCxnSpPr>
        <p:spPr>
          <a:xfrm>
            <a:off x="1390856" y="5163876"/>
            <a:ext cx="734141" cy="605929"/>
          </a:xfrm>
          <a:prstGeom prst="straightConnector1">
            <a:avLst/>
          </a:prstGeom>
          <a:noFill/>
          <a:ln w="57150" cap="rnd" cmpd="sng" algn="ctr">
            <a:solidFill>
              <a:sysClr val="windowText" lastClr="000000"/>
            </a:solidFill>
            <a:prstDash val="solid"/>
            <a:tailEnd type="arrow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D2FE68-75E9-4310-8545-83CA34E4169B}"/>
              </a:ext>
            </a:extLst>
          </p:cNvPr>
          <p:cNvSpPr txBox="1"/>
          <p:nvPr/>
        </p:nvSpPr>
        <p:spPr>
          <a:xfrm>
            <a:off x="4572000" y="681416"/>
            <a:ext cx="37716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Ekushey Bangla" panose="02000503000000020004" pitchFamily="2" charset="0"/>
                <a:cs typeface="Ekushey Bangla" panose="02000503000000020004" pitchFamily="2" charset="0"/>
              </a:rPr>
              <a:t>সামাজিক</a:t>
            </a:r>
            <a:r>
              <a:rPr lang="en-US" sz="4800" dirty="0">
                <a:solidFill>
                  <a:schemeClr val="bg1"/>
                </a:solidFill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Ekushey Bangla" panose="02000503000000020004" pitchFamily="2" charset="0"/>
                <a:cs typeface="Ekushey Bangla" panose="02000503000000020004" pitchFamily="2" charset="0"/>
              </a:rPr>
              <a:t>জীবন</a:t>
            </a:r>
            <a:r>
              <a:rPr lang="en-US" sz="4800" dirty="0">
                <a:solidFill>
                  <a:schemeClr val="bg1"/>
                </a:solidFill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18043-6CD0-49CF-B2CB-D74A1DBA4A02}"/>
              </a:ext>
            </a:extLst>
          </p:cNvPr>
          <p:cNvSpPr txBox="1"/>
          <p:nvPr/>
        </p:nvSpPr>
        <p:spPr>
          <a:xfrm>
            <a:off x="4381299" y="1676400"/>
            <a:ext cx="40252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গারোদের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সমাজ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মাতৃতান্ত্রিক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তাদের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সমাজে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মাতা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হলেন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পরিবারের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প্রধান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।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সন্তানেরা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মায়ের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উপাধি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ধারণ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করে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।</a:t>
            </a:r>
          </a:p>
          <a:p>
            <a:pPr algn="just"/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পরিবারের</a:t>
            </a:r>
            <a:r>
              <a:rPr lang="en-US" sz="3200" dirty="0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সর্ব</a:t>
            </a:r>
            <a:r>
              <a:rPr lang="en-US" sz="3200" dirty="0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কনিষ্ঠ</a:t>
            </a:r>
            <a:r>
              <a:rPr lang="en-US" sz="3200" dirty="0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কন্যা</a:t>
            </a:r>
            <a:r>
              <a:rPr lang="en-US" sz="3200" dirty="0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পরিবারের</a:t>
            </a:r>
            <a:r>
              <a:rPr lang="en-US" sz="3200" dirty="0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সমুদয়</a:t>
            </a:r>
            <a:r>
              <a:rPr lang="en-US" sz="3200" dirty="0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সম্পত্তির</a:t>
            </a:r>
            <a:r>
              <a:rPr lang="en-US" sz="3200" dirty="0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উত্তরাধিকার</a:t>
            </a:r>
            <a:r>
              <a:rPr lang="en-US" sz="3200" dirty="0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লাভ</a:t>
            </a:r>
            <a:r>
              <a:rPr lang="en-US" sz="3200" dirty="0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করে</a:t>
            </a:r>
            <a:r>
              <a:rPr lang="en-US" sz="3200" dirty="0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থাকে</a:t>
            </a:r>
            <a:r>
              <a:rPr lang="en-US" sz="3200" dirty="0">
                <a:solidFill>
                  <a:srgbClr val="0000FF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পিতা</a:t>
            </a:r>
            <a:r>
              <a:rPr lang="en-US" sz="3200" dirty="0">
                <a:solidFill>
                  <a:srgbClr val="7030A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সংসার</a:t>
            </a:r>
            <a:r>
              <a:rPr lang="en-US" sz="3200" dirty="0">
                <a:solidFill>
                  <a:srgbClr val="7030A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ব্যবস্থাপনার</a:t>
            </a:r>
            <a:r>
              <a:rPr lang="en-US" sz="3200" dirty="0">
                <a:solidFill>
                  <a:srgbClr val="7030A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দায়িত্ব</a:t>
            </a:r>
            <a:r>
              <a:rPr lang="en-US" sz="3200" dirty="0">
                <a:solidFill>
                  <a:srgbClr val="7030A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পালন</a:t>
            </a:r>
            <a:r>
              <a:rPr lang="en-US" sz="3200" dirty="0">
                <a:solidFill>
                  <a:srgbClr val="7030A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করে</a:t>
            </a:r>
            <a:r>
              <a:rPr lang="en-US" sz="3200" dirty="0">
                <a:solidFill>
                  <a:srgbClr val="7030A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194242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0F389-C079-44C8-9238-D90741CE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6600" y="6434157"/>
            <a:ext cx="20574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BCD0B-F182-4696-A9FC-08D7D300C3FC}" type="datetime1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04-Oct-20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BC949E-201A-4DFA-B785-6DBCC4BD1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759407"/>
              </p:ext>
            </p:extLst>
          </p:nvPr>
        </p:nvGraphicFramePr>
        <p:xfrm>
          <a:off x="1375475" y="3016247"/>
          <a:ext cx="7467600" cy="399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F9BF7964-D3CB-4334-9303-11F46EFBA7A0}"/>
              </a:ext>
            </a:extLst>
          </p:cNvPr>
          <p:cNvSpPr/>
          <p:nvPr/>
        </p:nvSpPr>
        <p:spPr>
          <a:xfrm>
            <a:off x="4343400" y="4267200"/>
            <a:ext cx="1447800" cy="11207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5875" cap="rnd" cmpd="sng" algn="ctr">
            <a:solidFill>
              <a:srgbClr val="DEB3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গারো সমাজ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F2B90-E393-4B1B-ABA7-0C5194A5535C}"/>
              </a:ext>
            </a:extLst>
          </p:cNvPr>
          <p:cNvSpPr txBox="1"/>
          <p:nvPr/>
        </p:nvSpPr>
        <p:spPr>
          <a:xfrm>
            <a:off x="1371600" y="24128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	  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গারো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সমাজের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মুলে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রয়েছে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মাহারী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বা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	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মাতৃগোত্র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	 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পরিচয়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।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তাদের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সামাজিক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জীবনে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বিশেষত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বিয়ে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,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উত্তরাধিকার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,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সম্পত্তির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ভোগ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দখল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ইত্যাদিতে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এই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মাহারীর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গুরুত্ব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অপরসীম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।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গারো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সমাজে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একই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মাহারির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পুরুষ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ও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মহিলার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মধ্যে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বিয়ে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নিষিদ্ধ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।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গারো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সমাজে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বেশ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কয়েকটি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দল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রয়েছে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।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প্রধান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৫টি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দল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3200" b="1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হলো</a:t>
            </a:r>
            <a:r>
              <a:rPr lang="en-US" sz="32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31878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21606"/>
            </a:gs>
            <a:gs pos="36000">
              <a:schemeClr val="accent1">
                <a:lumMod val="45000"/>
                <a:lumOff val="55000"/>
              </a:schemeClr>
            </a:gs>
            <a:gs pos="68000">
              <a:srgbClr val="0000FF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2" y="690562"/>
            <a:ext cx="2848282" cy="167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১] কোভিড-১৯ মহামারিতে পার্লার বন্ধ থাকলেও দেশের অর্থনৈতিক চাকা ঘুরিয়ে  দিচ্ছে আদিবাসী তরুণীরা : সুরিত বনোয়ারী | আমাদের সময়.কম – AmaderShomoy.com">
            <a:extLst>
              <a:ext uri="{FF2B5EF4-FFF2-40B4-BE49-F238E27FC236}">
                <a16:creationId xmlns:a16="http://schemas.microsoft.com/office/drawing/2014/main" id="{A890E5B3-BF8C-48DB-9ECB-5A5EDCE8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2" y="2622832"/>
            <a:ext cx="2848282" cy="167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বাংলাদেশে আদিবাসীদের প্রান্তিকতা | মতামত">
            <a:extLst>
              <a:ext uri="{FF2B5EF4-FFF2-40B4-BE49-F238E27FC236}">
                <a16:creationId xmlns:a16="http://schemas.microsoft.com/office/drawing/2014/main" id="{6A1AAFD5-970F-44C9-A6B5-0521C09C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2" y="4555101"/>
            <a:ext cx="2838450" cy="145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04A412-E2EC-4285-9F73-58A5F99520EA}"/>
              </a:ext>
            </a:extLst>
          </p:cNvPr>
          <p:cNvSpPr txBox="1"/>
          <p:nvPr/>
        </p:nvSpPr>
        <p:spPr>
          <a:xfrm>
            <a:off x="4114800" y="693003"/>
            <a:ext cx="4343400" cy="830997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zad Pori Unicode" panose="02000506000000020003" pitchFamily="2" charset="0"/>
                <a:cs typeface="Azad Pori Unicode" panose="02000506000000020003" pitchFamily="2" charset="0"/>
              </a:rPr>
              <a:t>অর্থনৈতিক</a:t>
            </a:r>
            <a:r>
              <a:rPr lang="en-US" sz="4800" dirty="0">
                <a:latin typeface="Azad Pori Unicode" panose="02000506000000020003" pitchFamily="2" charset="0"/>
                <a:cs typeface="Azad Pori Unicode" panose="02000506000000020003" pitchFamily="2" charset="0"/>
              </a:rPr>
              <a:t> </a:t>
            </a:r>
            <a:r>
              <a:rPr lang="en-US" sz="4800" dirty="0" err="1">
                <a:latin typeface="Azad Pori Unicode" panose="02000506000000020003" pitchFamily="2" charset="0"/>
                <a:cs typeface="Azad Pori Unicode" panose="02000506000000020003" pitchFamily="2" charset="0"/>
              </a:rPr>
              <a:t>জীবন</a:t>
            </a:r>
            <a:endParaRPr lang="en-US" sz="4800" dirty="0">
              <a:latin typeface="Azad Pori Unicode" panose="02000506000000020003" pitchFamily="2" charset="0"/>
              <a:cs typeface="Azad Pori Unicode" panose="0200050600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5DCAE-04B0-412D-B601-152F22890774}"/>
              </a:ext>
            </a:extLst>
          </p:cNvPr>
          <p:cNvSpPr txBox="1"/>
          <p:nvPr/>
        </p:nvSpPr>
        <p:spPr>
          <a:xfrm>
            <a:off x="4038600" y="1647885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বাংলাদেশের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গারোরা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সাধারণত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কৃষিকাজ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করে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জীবিকা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নির্বাহ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করে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।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পূর্বে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গারোরা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জুম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চাষে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অভ্যাস্ত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ছিল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।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বর্তমানে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সমতলের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গারোদের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মধ্যে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জুম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চাষের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প্রচলন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নেই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।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তারা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হাল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চাষের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সাহায্যে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প্রধানত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ধান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,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নানা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জাতের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সবজি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ও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আনারস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উৎপাদন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করে</a:t>
            </a:r>
            <a:r>
              <a:rPr lang="en-US" sz="3200" dirty="0">
                <a:latin typeface="Arin Unicode" panose="02000506000000020003" pitchFamily="2" charset="0"/>
                <a:cs typeface="Arin Unicode" panose="02000506000000020003" pitchFamily="2" charset="0"/>
              </a:rPr>
              <a:t> ।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10ADB-B677-49D5-9740-B0D02350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7600" y="6032500"/>
            <a:ext cx="1148283" cy="279400"/>
          </a:xfrm>
        </p:spPr>
        <p:txBody>
          <a:bodyPr/>
          <a:lstStyle/>
          <a:p>
            <a:fld id="{2F19874D-41E1-4D1A-BC2B-8DB6686DDCFB}" type="datetime1">
              <a:rPr lang="en-US" sz="1800" smtClean="0"/>
              <a:t>04-Oct-20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94123-54F1-4C9D-9FA0-2A727B5A7DA9}"/>
              </a:ext>
            </a:extLst>
          </p:cNvPr>
          <p:cNvSpPr txBox="1"/>
          <p:nvPr/>
        </p:nvSpPr>
        <p:spPr>
          <a:xfrm>
            <a:off x="4572000" y="929130"/>
            <a:ext cx="39624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oha Borno Unicode" panose="02000506000000020003" pitchFamily="2" charset="0"/>
                <a:cs typeface="Toha Borno Unicode" panose="02000506000000020003" pitchFamily="2" charset="0"/>
              </a:rPr>
              <a:t>ধর্মীয়</a:t>
            </a:r>
            <a:r>
              <a:rPr lang="en-US" sz="4000" dirty="0">
                <a:latin typeface="Toha Borno Unicode" panose="02000506000000020003" pitchFamily="2" charset="0"/>
                <a:cs typeface="Toha Borno Unicode" panose="02000506000000020003" pitchFamily="2" charset="0"/>
              </a:rPr>
              <a:t> </a:t>
            </a:r>
            <a:r>
              <a:rPr lang="en-US" sz="4000" dirty="0" err="1">
                <a:latin typeface="Toha Borno Unicode" panose="02000506000000020003" pitchFamily="2" charset="0"/>
                <a:cs typeface="Toha Borno Unicode" panose="02000506000000020003" pitchFamily="2" charset="0"/>
              </a:rPr>
              <a:t>জীবন</a:t>
            </a:r>
            <a:r>
              <a:rPr lang="en-US" sz="4000" dirty="0">
                <a:latin typeface="Toha Borno Unicode" panose="02000506000000020003" pitchFamily="2" charset="0"/>
                <a:cs typeface="Toha Borno Unicode" panose="02000506000000020003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9EFE8-A71A-40DD-92A0-94BF6F190F35}"/>
              </a:ext>
            </a:extLst>
          </p:cNvPr>
          <p:cNvSpPr txBox="1"/>
          <p:nvPr/>
        </p:nvSpPr>
        <p:spPr>
          <a:xfrm>
            <a:off x="4572000" y="1905000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গারোদের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আদি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ধর্মের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নাম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ছিল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‘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সাংসারেক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’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অতিতে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গারোরা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বিভিন্ন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দেবদেবীর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পুজা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করত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।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তাদের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প্রধান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দেবতার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নাম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ছিল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তাঁতারা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রাবুকা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।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তারা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চন্দ্র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,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সূর্য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,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বজ্র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,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মাটি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প্রভৃতি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দেব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,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দেবির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,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পুজা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latin typeface="Bornoporichay" panose="02000506000000020003" pitchFamily="2" charset="0"/>
                <a:cs typeface="Bornoporichay" panose="02000506000000020003" pitchFamily="2" charset="0"/>
              </a:rPr>
              <a:t>করত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।  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বর্তমানে</a:t>
            </a:r>
            <a:r>
              <a:rPr lang="en-US" sz="2800" dirty="0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গারোদের</a:t>
            </a:r>
            <a:r>
              <a:rPr lang="en-US" sz="2800" dirty="0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অধিকাংশ</a:t>
            </a:r>
            <a:r>
              <a:rPr lang="en-US" sz="2800" dirty="0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লোক</a:t>
            </a:r>
            <a:r>
              <a:rPr lang="en-US" sz="2800" dirty="0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খ্রিষ্টান</a:t>
            </a:r>
            <a:r>
              <a:rPr lang="en-US" sz="2800" dirty="0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ধর্মাবলম্বী</a:t>
            </a:r>
            <a:r>
              <a:rPr lang="en-US" sz="2800" dirty="0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। </a:t>
            </a:r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তারা</a:t>
            </a:r>
            <a:r>
              <a:rPr lang="en-US" sz="2800" dirty="0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এখন</a:t>
            </a:r>
            <a:r>
              <a:rPr lang="en-US" sz="2800" dirty="0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বড়দিন</a:t>
            </a:r>
            <a:r>
              <a:rPr lang="en-US" sz="2800" dirty="0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সহ</a:t>
            </a:r>
            <a:r>
              <a:rPr lang="en-US" sz="2800" dirty="0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খ্রিষ্ট</a:t>
            </a:r>
            <a:r>
              <a:rPr lang="en-US" sz="2800" dirty="0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ধর্মীয়</a:t>
            </a:r>
            <a:r>
              <a:rPr lang="en-US" sz="2800" dirty="0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উৎসব</a:t>
            </a:r>
            <a:r>
              <a:rPr lang="en-US" sz="2800" dirty="0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পালন</a:t>
            </a:r>
            <a:r>
              <a:rPr lang="en-US" sz="2800" dirty="0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ornoporichay" panose="02000506000000020003" pitchFamily="2" charset="0"/>
                <a:cs typeface="Bornoporichay" panose="02000506000000020003" pitchFamily="2" charset="0"/>
              </a:rPr>
              <a:t>করে</a:t>
            </a:r>
            <a:r>
              <a:rPr lang="en-US" sz="2800" dirty="0">
                <a:latin typeface="Bornoporichay" panose="02000506000000020003" pitchFamily="2" charset="0"/>
                <a:cs typeface="Bornoporichay" panose="02000506000000020003" pitchFamily="2" charset="0"/>
              </a:rPr>
              <a:t>। </a:t>
            </a:r>
          </a:p>
        </p:txBody>
      </p:sp>
      <p:pic>
        <p:nvPicPr>
          <p:cNvPr id="3076" name="Picture 4" descr="শিল্পকলায় সেলিম আল দীনের 'ঊষা উৎসব'">
            <a:extLst>
              <a:ext uri="{FF2B5EF4-FFF2-40B4-BE49-F238E27FC236}">
                <a16:creationId xmlns:a16="http://schemas.microsoft.com/office/drawing/2014/main" id="{51461756-1422-4524-8DE2-04B6537AB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9" y="929130"/>
            <a:ext cx="3492795" cy="234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উইঘুর মুসলিমদের পর এবার টার্গেট খ্রিস্টানরা, চিনে নাকি যিশুর জায়গা নিতে  চাইছেন জিনপিং | Destroy crosses Jesus images put pictures of Mao and Xi  Jinping China ordering Christians BSS">
            <a:extLst>
              <a:ext uri="{FF2B5EF4-FFF2-40B4-BE49-F238E27FC236}">
                <a16:creationId xmlns:a16="http://schemas.microsoft.com/office/drawing/2014/main" id="{D636F810-2178-479A-B931-B44B2A1E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9" y="3856704"/>
            <a:ext cx="3442942" cy="193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6AA32-5EC4-4AE4-89AD-135152E0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6117" y="6003602"/>
            <a:ext cx="1148283" cy="279400"/>
          </a:xfrm>
        </p:spPr>
        <p:txBody>
          <a:bodyPr/>
          <a:lstStyle/>
          <a:p>
            <a:fld id="{EC332403-7520-4DEB-8FE4-602CA085DE8E}" type="datetime1">
              <a:rPr lang="en-US" sz="1800" smtClean="0"/>
              <a:t>04-Oct-20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49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8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o d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95" y="784271"/>
            <a:ext cx="7463410" cy="5289457"/>
          </a:xfrm>
          <a:prstGeom prst="rect">
            <a:avLst/>
          </a:prstGeom>
          <a:solidFill>
            <a:srgbClr val="CC83C5"/>
          </a:solidFill>
        </p:spPr>
      </p:pic>
      <p:sp>
        <p:nvSpPr>
          <p:cNvPr id="4" name="TextBox 3"/>
          <p:cNvSpPr txBox="1"/>
          <p:nvPr/>
        </p:nvSpPr>
        <p:spPr>
          <a:xfrm rot="19921010">
            <a:off x="595597" y="1769835"/>
            <a:ext cx="7635881" cy="363176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সাংস্কৃতিক জীবন প্রনালী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8EB40-D967-4E23-8629-7C487F03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55422" y="6073728"/>
            <a:ext cx="1148283" cy="279400"/>
          </a:xfrm>
        </p:spPr>
        <p:txBody>
          <a:bodyPr/>
          <a:lstStyle/>
          <a:p>
            <a:fld id="{3C198C2D-67B3-4D4E-B7C9-EEE98B342D5A}" type="datetime1">
              <a:rPr lang="en-US" sz="1800" smtClean="0"/>
              <a:t>04-Oct-20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F402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o danc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06" y="626533"/>
            <a:ext cx="3604794" cy="28024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3206" y="3544908"/>
            <a:ext cx="3630194" cy="4174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5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মেয়েদের দকমান্দা  পোষাক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" name="Picture 7" descr="garo dance2.jpg"/>
          <p:cNvPicPr>
            <a:picLocks noChangeAspect="1"/>
          </p:cNvPicPr>
          <p:nvPr/>
        </p:nvPicPr>
        <p:blipFill rotWithShape="1">
          <a:blip r:embed="rId3"/>
          <a:srcRect t="14121" b="10113"/>
          <a:stretch/>
        </p:blipFill>
        <p:spPr>
          <a:xfrm>
            <a:off x="4724399" y="1143000"/>
            <a:ext cx="3667303" cy="2286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724400" y="3544908"/>
            <a:ext cx="3740262" cy="4174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5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মেয়েদের দকশাড়ি  পোষাক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098" name="Picture 2" descr="ঐতিহ্যবাহী পোশাক-পরিচ্ছদ, অলংকার ও যুদ্ধাস্ত্রে গারো সংস্কৃতি">
            <a:extLst>
              <a:ext uri="{FF2B5EF4-FFF2-40B4-BE49-F238E27FC236}">
                <a16:creationId xmlns:a16="http://schemas.microsoft.com/office/drawing/2014/main" id="{CBE22D47-3CD3-4510-99DB-CE382F251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6" y="4088140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garo posak.jpg">
            <a:extLst>
              <a:ext uri="{FF2B5EF4-FFF2-40B4-BE49-F238E27FC236}">
                <a16:creationId xmlns:a16="http://schemas.microsoft.com/office/drawing/2014/main" id="{D6ECD107-EF3D-4881-A54D-90943880CC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97" r="50749" b="22742"/>
          <a:stretch/>
        </p:blipFill>
        <p:spPr>
          <a:xfrm>
            <a:off x="4747796" y="4056185"/>
            <a:ext cx="3657598" cy="18441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84ADDA-AB42-4291-BBC8-9AC34E97D553}"/>
              </a:ext>
            </a:extLst>
          </p:cNvPr>
          <p:cNvSpPr txBox="1"/>
          <p:nvPr/>
        </p:nvSpPr>
        <p:spPr>
          <a:xfrm>
            <a:off x="2934902" y="5791200"/>
            <a:ext cx="3719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oha Borno Unicode" panose="02000506000000020003" pitchFamily="2" charset="0"/>
                <a:cs typeface="Toha Borno Unicode" panose="02000506000000020003" pitchFamily="2" charset="0"/>
              </a:rPr>
              <a:t>পুরুষদের</a:t>
            </a:r>
            <a:r>
              <a:rPr lang="en-US" sz="3200" dirty="0">
                <a:latin typeface="Toha Borno Unicode" panose="02000506000000020003" pitchFamily="2" charset="0"/>
                <a:cs typeface="Toha Borno Unicode" panose="02000506000000020003" pitchFamily="2" charset="0"/>
              </a:rPr>
              <a:t> </a:t>
            </a:r>
            <a:r>
              <a:rPr lang="en-US" sz="3200" dirty="0" err="1">
                <a:latin typeface="Toha Borno Unicode" panose="02000506000000020003" pitchFamily="2" charset="0"/>
                <a:cs typeface="Toha Borno Unicode" panose="02000506000000020003" pitchFamily="2" charset="0"/>
              </a:rPr>
              <a:t>পোশাক</a:t>
            </a:r>
            <a:r>
              <a:rPr lang="en-US" sz="3200" dirty="0">
                <a:latin typeface="Toha Borno Unicode" panose="02000506000000020003" pitchFamily="2" charset="0"/>
                <a:cs typeface="Toha Borno Unicode" panose="02000506000000020003" pitchFamily="2" charset="0"/>
              </a:rPr>
              <a:t>  ‘</a:t>
            </a:r>
            <a:r>
              <a:rPr lang="en-US" sz="3200" dirty="0" err="1">
                <a:latin typeface="Toha Borno Unicode" panose="02000506000000020003" pitchFamily="2" charset="0"/>
                <a:cs typeface="Toha Borno Unicode" panose="02000506000000020003" pitchFamily="2" charset="0"/>
              </a:rPr>
              <a:t>গান্দো</a:t>
            </a:r>
            <a:r>
              <a:rPr lang="en-US" sz="3200" dirty="0">
                <a:latin typeface="Toha Borno Unicode" panose="02000506000000020003" pitchFamily="2" charset="0"/>
                <a:cs typeface="Toha Borno Unicode" panose="02000506000000020003" pitchFamily="2" charset="0"/>
              </a:rPr>
              <a:t>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2D4DE7-6E3E-4DA3-8657-B06F6BC079A5}"/>
              </a:ext>
            </a:extLst>
          </p:cNvPr>
          <p:cNvSpPr txBox="1"/>
          <p:nvPr/>
        </p:nvSpPr>
        <p:spPr>
          <a:xfrm>
            <a:off x="4724399" y="590284"/>
            <a:ext cx="3680996" cy="523220"/>
          </a:xfrm>
          <a:prstGeom prst="rect">
            <a:avLst/>
          </a:prstGeom>
          <a:solidFill>
            <a:srgbClr val="FA740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oha Borno Unicode" panose="02000506000000020003" pitchFamily="2" charset="0"/>
                <a:cs typeface="Toha Borno Unicode" panose="02000506000000020003" pitchFamily="2" charset="0"/>
              </a:rPr>
              <a:t>সাংস্কৃতিক</a:t>
            </a:r>
            <a:r>
              <a:rPr lang="en-US" sz="2800" dirty="0">
                <a:latin typeface="Toha Borno Unicode" panose="02000506000000020003" pitchFamily="2" charset="0"/>
                <a:cs typeface="Toha Borno Unicode" panose="02000506000000020003" pitchFamily="2" charset="0"/>
              </a:rPr>
              <a:t> </a:t>
            </a:r>
            <a:r>
              <a:rPr lang="en-US" sz="2800" dirty="0" err="1">
                <a:latin typeface="Toha Borno Unicode" panose="02000506000000020003" pitchFamily="2" charset="0"/>
                <a:cs typeface="Toha Borno Unicode" panose="02000506000000020003" pitchFamily="2" charset="0"/>
              </a:rPr>
              <a:t>জীবন</a:t>
            </a:r>
            <a:r>
              <a:rPr lang="en-US" sz="2800" dirty="0">
                <a:latin typeface="Toha Borno Unicode" panose="02000506000000020003" pitchFamily="2" charset="0"/>
                <a:cs typeface="Toha Borno Unicode" panose="02000506000000020003" pitchFamily="2" charset="0"/>
              </a:rPr>
              <a:t> ( </a:t>
            </a:r>
            <a:r>
              <a:rPr lang="en-US" sz="2800" dirty="0" err="1">
                <a:latin typeface="Toha Borno Unicode" panose="02000506000000020003" pitchFamily="2" charset="0"/>
                <a:cs typeface="Toha Borno Unicode" panose="02000506000000020003" pitchFamily="2" charset="0"/>
              </a:rPr>
              <a:t>পোশাক</a:t>
            </a:r>
            <a:r>
              <a:rPr lang="en-US" sz="2800" dirty="0">
                <a:latin typeface="Toha Borno Unicode" panose="02000506000000020003" pitchFamily="2" charset="0"/>
                <a:cs typeface="Toha Borno Unicode" panose="02000506000000020003" pitchFamily="2" charset="0"/>
              </a:rPr>
              <a:t> )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179AB-AF7D-40B4-8E9C-2400CD63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43419" y="5994144"/>
            <a:ext cx="1148283" cy="279400"/>
          </a:xfrm>
        </p:spPr>
        <p:txBody>
          <a:bodyPr/>
          <a:lstStyle/>
          <a:p>
            <a:fld id="{19FF43DA-DD29-4A40-9E83-D0312C350368}" type="datetime1">
              <a:rPr lang="en-US" sz="1800" smtClean="0"/>
              <a:t>04-Oct-20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21606"/>
            </a:gs>
            <a:gs pos="36000">
              <a:srgbClr val="1E2826"/>
            </a:gs>
            <a:gs pos="68000">
              <a:srgbClr val="0000FF"/>
            </a:gs>
            <a:gs pos="100000">
              <a:srgbClr val="F9740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o ka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101625"/>
            <a:ext cx="7467600" cy="425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12800" y="5551640"/>
            <a:ext cx="7467600" cy="584775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গারোরা</a:t>
            </a:r>
            <a:r>
              <a:rPr lang="en-US" sz="3200" dirty="0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3200" dirty="0" err="1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তের</a:t>
            </a:r>
            <a:r>
              <a:rPr lang="en-US" sz="3200" dirty="0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,মাছ,মাংস,</a:t>
            </a:r>
            <a:r>
              <a:rPr lang="en-US" sz="3200" dirty="0" err="1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শাক</a:t>
            </a:r>
            <a:r>
              <a:rPr lang="bn-BD" sz="3200" dirty="0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 err="1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ব্জি</a:t>
            </a:r>
            <a:r>
              <a:rPr lang="en-US" sz="3200" dirty="0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3200" dirty="0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06F63-512E-478C-AA19-E0AC870B3AA9}"/>
              </a:ext>
            </a:extLst>
          </p:cNvPr>
          <p:cNvSpPr txBox="1"/>
          <p:nvPr/>
        </p:nvSpPr>
        <p:spPr>
          <a:xfrm>
            <a:off x="4580467" y="595339"/>
            <a:ext cx="3680996" cy="523220"/>
          </a:xfrm>
          <a:prstGeom prst="rect">
            <a:avLst/>
          </a:prstGeom>
          <a:solidFill>
            <a:srgbClr val="FA740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oha Borno Unicode" panose="02000506000000020003" pitchFamily="2" charset="0"/>
                <a:cs typeface="Toha Borno Unicode" panose="02000506000000020003" pitchFamily="2" charset="0"/>
              </a:rPr>
              <a:t>সাংস্কৃতিক</a:t>
            </a:r>
            <a:r>
              <a:rPr lang="en-US" sz="2800" dirty="0">
                <a:latin typeface="Toha Borno Unicode" panose="02000506000000020003" pitchFamily="2" charset="0"/>
                <a:cs typeface="Toha Borno Unicode" panose="02000506000000020003" pitchFamily="2" charset="0"/>
              </a:rPr>
              <a:t> </a:t>
            </a:r>
            <a:r>
              <a:rPr lang="en-US" sz="2800" dirty="0" err="1">
                <a:latin typeface="Toha Borno Unicode" panose="02000506000000020003" pitchFamily="2" charset="0"/>
                <a:cs typeface="Toha Borno Unicode" panose="02000506000000020003" pitchFamily="2" charset="0"/>
              </a:rPr>
              <a:t>জীবন</a:t>
            </a:r>
            <a:r>
              <a:rPr lang="en-US" sz="2800" dirty="0">
                <a:latin typeface="Toha Borno Unicode" panose="02000506000000020003" pitchFamily="2" charset="0"/>
                <a:cs typeface="Toha Borno Unicode" panose="02000506000000020003" pitchFamily="2" charset="0"/>
              </a:rPr>
              <a:t> ( </a:t>
            </a:r>
            <a:r>
              <a:rPr lang="en-US" sz="2800" dirty="0" err="1">
                <a:latin typeface="Toha Borno Unicode" panose="02000506000000020003" pitchFamily="2" charset="0"/>
                <a:cs typeface="Toha Borno Unicode" panose="02000506000000020003" pitchFamily="2" charset="0"/>
              </a:rPr>
              <a:t>খাবার</a:t>
            </a:r>
            <a:r>
              <a:rPr lang="en-US" sz="2800" dirty="0">
                <a:latin typeface="Toha Borno Unicode" panose="02000506000000020003" pitchFamily="2" charset="0"/>
                <a:cs typeface="Toha Borno Unicode" panose="02000506000000020003" pitchFamily="2" charset="0"/>
              </a:rPr>
              <a:t> )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A9AFFC-385B-45BA-B641-64555062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1400" y="6093263"/>
            <a:ext cx="1148283" cy="279400"/>
          </a:xfrm>
        </p:spPr>
        <p:txBody>
          <a:bodyPr/>
          <a:lstStyle/>
          <a:p>
            <a:fld id="{AA1052C2-9B52-4638-853B-7DA37058FF45}" type="datetime1">
              <a:rPr lang="en-US" sz="1800" smtClean="0"/>
              <a:t>04-Oct-20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41000"/>
              </a:srgbClr>
            </a:gs>
            <a:gs pos="36000">
              <a:srgbClr val="1E2826"/>
            </a:gs>
            <a:gs pos="68000">
              <a:srgbClr val="0000FF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olapata peta.jpg"/>
          <p:cNvPicPr>
            <a:picLocks noChangeAspect="1"/>
          </p:cNvPicPr>
          <p:nvPr/>
        </p:nvPicPr>
        <p:blipFill rotWithShape="1">
          <a:blip r:embed="rId2"/>
          <a:srcRect l="11490" t="4995" r="8079" b="15090"/>
          <a:stretch/>
        </p:blipFill>
        <p:spPr>
          <a:xfrm>
            <a:off x="4862054" y="685800"/>
            <a:ext cx="3420532" cy="2233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2054" y="2991352"/>
            <a:ext cx="342053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কলার পাতায় মোড়ানো পিঠা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s kabar.jpg">
            <a:extLst>
              <a:ext uri="{FF2B5EF4-FFF2-40B4-BE49-F238E27FC236}">
                <a16:creationId xmlns:a16="http://schemas.microsoft.com/office/drawing/2014/main" id="{66092A09-65FC-4E41-A283-470A03B88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15" b="12764"/>
          <a:stretch/>
        </p:blipFill>
        <p:spPr>
          <a:xfrm>
            <a:off x="711200" y="685800"/>
            <a:ext cx="3556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ara peta.jpg">
            <a:extLst>
              <a:ext uri="{FF2B5EF4-FFF2-40B4-BE49-F238E27FC236}">
                <a16:creationId xmlns:a16="http://schemas.microsoft.com/office/drawing/2014/main" id="{C696B327-360A-484C-A0CB-C4CFCF64A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354" y="3524752"/>
            <a:ext cx="344593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208B3-2FF5-48F5-9EF7-59040CA8F43B}"/>
              </a:ext>
            </a:extLst>
          </p:cNvPr>
          <p:cNvSpPr txBox="1"/>
          <p:nvPr/>
        </p:nvSpPr>
        <p:spPr>
          <a:xfrm>
            <a:off x="3200400" y="2757269"/>
            <a:ext cx="12192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মিউরা</a:t>
            </a:r>
            <a:endParaRPr lang="en-US" sz="3600" dirty="0">
              <a:solidFill>
                <a:srgbClr val="62271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E8E24-8E43-4CD3-ACE9-F0BAD44D2E88}"/>
              </a:ext>
            </a:extLst>
          </p:cNvPr>
          <p:cNvSpPr txBox="1"/>
          <p:nvPr/>
        </p:nvSpPr>
        <p:spPr>
          <a:xfrm>
            <a:off x="5696020" y="5562524"/>
            <a:ext cx="1752600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622718"/>
                </a:solidFill>
                <a:latin typeface="NikoshBAN" pitchFamily="2" charset="0"/>
                <a:cs typeface="NikoshBAN" pitchFamily="2" charset="0"/>
              </a:rPr>
              <a:t>মেরা পিঠা</a:t>
            </a:r>
            <a:endParaRPr lang="en-US" sz="4000" dirty="0">
              <a:solidFill>
                <a:srgbClr val="62271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B2E49-B4D3-4ACD-8D35-F4D38707AE14}"/>
              </a:ext>
            </a:extLst>
          </p:cNvPr>
          <p:cNvSpPr txBox="1"/>
          <p:nvPr/>
        </p:nvSpPr>
        <p:spPr>
          <a:xfrm>
            <a:off x="711200" y="3810000"/>
            <a:ext cx="355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তাদের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একটি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বিশেষ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খাদ্য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হচ্ছে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কচি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বাঁশ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গাছের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গুঁড়ি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।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এর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জনপ্রিয়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নাম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মিউয়া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।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এছাড়াও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তারা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কলা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পাতা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মোড়ানো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পিঠা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,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মেরা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পিঠা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এবং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তেলার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পিঠা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খেতে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পছন্দ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করে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।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6C1E2-5EF3-48E9-A730-F9AAADDB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045200"/>
            <a:ext cx="1148283" cy="279400"/>
          </a:xfrm>
        </p:spPr>
        <p:txBody>
          <a:bodyPr/>
          <a:lstStyle/>
          <a:p>
            <a:fld id="{C09D50D4-DF2A-4DCD-9B8A-BA72025D2912}" type="datetime1">
              <a:rPr lang="en-US" sz="1800" smtClean="0"/>
              <a:t>04-Oct-20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975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3F7ED86-845A-46C1-8AA5-4A1F46D5F69E}"/>
              </a:ext>
            </a:extLst>
          </p:cNvPr>
          <p:cNvGrpSpPr/>
          <p:nvPr/>
        </p:nvGrpSpPr>
        <p:grpSpPr>
          <a:xfrm>
            <a:off x="435087" y="2979173"/>
            <a:ext cx="2701905" cy="914400"/>
            <a:chOff x="803787" y="2979173"/>
            <a:chExt cx="2701905" cy="9144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505B691-DAB5-4989-97EF-15C3955AF1B5}"/>
                </a:ext>
              </a:extLst>
            </p:cNvPr>
            <p:cNvSpPr/>
            <p:nvPr/>
          </p:nvSpPr>
          <p:spPr>
            <a:xfrm rot="16200000">
              <a:off x="1445342" y="2477728"/>
              <a:ext cx="619433" cy="1902543"/>
            </a:xfrm>
            <a:custGeom>
              <a:avLst/>
              <a:gdLst>
                <a:gd name="connsiteX0" fmla="*/ 619433 w 619433"/>
                <a:gd name="connsiteY0" fmla="*/ 155597 h 1902543"/>
                <a:gd name="connsiteX1" fmla="*/ 619433 w 619433"/>
                <a:gd name="connsiteY1" fmla="*/ 1902543 h 1902543"/>
                <a:gd name="connsiteX2" fmla="*/ 0 w 619433"/>
                <a:gd name="connsiteY2" fmla="*/ 1902543 h 1902543"/>
                <a:gd name="connsiteX3" fmla="*/ 0 w 619433"/>
                <a:gd name="connsiteY3" fmla="*/ 155597 h 1902543"/>
                <a:gd name="connsiteX4" fmla="*/ 619433 w 619433"/>
                <a:gd name="connsiteY4" fmla="*/ 103241 h 1902543"/>
                <a:gd name="connsiteX5" fmla="*/ 619433 w 619433"/>
                <a:gd name="connsiteY5" fmla="*/ 109877 h 1902543"/>
                <a:gd name="connsiteX6" fmla="*/ 0 w 619433"/>
                <a:gd name="connsiteY6" fmla="*/ 109877 h 1902543"/>
                <a:gd name="connsiteX7" fmla="*/ 0 w 619433"/>
                <a:gd name="connsiteY7" fmla="*/ 103241 h 1902543"/>
                <a:gd name="connsiteX8" fmla="*/ 103241 w 619433"/>
                <a:gd name="connsiteY8" fmla="*/ 0 h 1902543"/>
                <a:gd name="connsiteX9" fmla="*/ 516192 w 619433"/>
                <a:gd name="connsiteY9" fmla="*/ 0 h 1902543"/>
                <a:gd name="connsiteX10" fmla="*/ 619433 w 619433"/>
                <a:gd name="connsiteY10" fmla="*/ 103241 h 190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9433" h="1902543">
                  <a:moveTo>
                    <a:pt x="619433" y="155597"/>
                  </a:moveTo>
                  <a:lnTo>
                    <a:pt x="619433" y="1902543"/>
                  </a:lnTo>
                  <a:lnTo>
                    <a:pt x="0" y="1902543"/>
                  </a:lnTo>
                  <a:lnTo>
                    <a:pt x="0" y="155597"/>
                  </a:lnTo>
                  <a:close/>
                  <a:moveTo>
                    <a:pt x="619433" y="103241"/>
                  </a:moveTo>
                  <a:lnTo>
                    <a:pt x="619433" y="109877"/>
                  </a:lnTo>
                  <a:lnTo>
                    <a:pt x="0" y="109877"/>
                  </a:lnTo>
                  <a:lnTo>
                    <a:pt x="0" y="103241"/>
                  </a:lnTo>
                  <a:cubicBezTo>
                    <a:pt x="0" y="46223"/>
                    <a:pt x="46223" y="0"/>
                    <a:pt x="103241" y="0"/>
                  </a:cubicBezTo>
                  <a:lnTo>
                    <a:pt x="516192" y="0"/>
                  </a:lnTo>
                  <a:cubicBezTo>
                    <a:pt x="573210" y="0"/>
                    <a:pt x="619433" y="46223"/>
                    <a:pt x="619433" y="10324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DA200DB3-B573-442A-827F-409B91F896D0}"/>
                </a:ext>
              </a:extLst>
            </p:cNvPr>
            <p:cNvSpPr/>
            <p:nvPr/>
          </p:nvSpPr>
          <p:spPr>
            <a:xfrm rot="16200000">
              <a:off x="2610466" y="3104535"/>
              <a:ext cx="899651" cy="648929"/>
            </a:xfrm>
            <a:prstGeom prst="trapezoid">
              <a:avLst>
                <a:gd name="adj" fmla="val 204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43F7669C-B546-4282-95EA-B1E9D133BACD}"/>
                </a:ext>
              </a:extLst>
            </p:cNvPr>
            <p:cNvSpPr/>
            <p:nvPr/>
          </p:nvSpPr>
          <p:spPr>
            <a:xfrm>
              <a:off x="3414252" y="2979173"/>
              <a:ext cx="91440" cy="914400"/>
            </a:xfrm>
            <a:prstGeom prst="round2Same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3E8E6759-0424-4C12-9213-182EDBFF742C}"/>
                </a:ext>
              </a:extLst>
            </p:cNvPr>
            <p:cNvSpPr/>
            <p:nvPr/>
          </p:nvSpPr>
          <p:spPr>
            <a:xfrm rot="16200000">
              <a:off x="2182762" y="3156153"/>
              <a:ext cx="280218" cy="545691"/>
            </a:xfrm>
            <a:prstGeom prst="round2SameRect">
              <a:avLst>
                <a:gd name="adj1" fmla="val 32292"/>
                <a:gd name="adj2" fmla="val 375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3EA8783C-92DF-4048-891E-92EFEE6FF380}"/>
                </a:ext>
              </a:extLst>
            </p:cNvPr>
            <p:cNvSpPr/>
            <p:nvPr/>
          </p:nvSpPr>
          <p:spPr>
            <a:xfrm rot="16200000">
              <a:off x="2286786" y="3255463"/>
              <a:ext cx="182880" cy="365760"/>
            </a:xfrm>
            <a:prstGeom prst="round2SameRect">
              <a:avLst>
                <a:gd name="adj1" fmla="val 32292"/>
                <a:gd name="adj2" fmla="val 37500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rapezoid 10">
            <a:extLst>
              <a:ext uri="{FF2B5EF4-FFF2-40B4-BE49-F238E27FC236}">
                <a16:creationId xmlns:a16="http://schemas.microsoft.com/office/drawing/2014/main" id="{7C83F5EC-4EEB-4A0B-ADAF-9D5F6E4DCFA8}"/>
              </a:ext>
            </a:extLst>
          </p:cNvPr>
          <p:cNvSpPr/>
          <p:nvPr/>
        </p:nvSpPr>
        <p:spPr>
          <a:xfrm rot="16200000">
            <a:off x="2726252" y="950532"/>
            <a:ext cx="5825614" cy="4956930"/>
          </a:xfrm>
          <a:prstGeom prst="trapezoid">
            <a:avLst>
              <a:gd name="adj" fmla="val 493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1458F6-0E20-436C-9B9D-6012A2D177D9}"/>
              </a:ext>
            </a:extLst>
          </p:cNvPr>
          <p:cNvSpPr txBox="1"/>
          <p:nvPr/>
        </p:nvSpPr>
        <p:spPr>
          <a:xfrm rot="20001615">
            <a:off x="3158108" y="2035352"/>
            <a:ext cx="5199757" cy="206210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 Bold" panose="0205070206050A020403" pitchFamily="18" charset="0"/>
              </a:rPr>
              <a:t>MD. Nurul Islam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 Bold" panose="0205070206050A020403" pitchFamily="18" charset="0"/>
              </a:rPr>
              <a:t>Tarafder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 Bold" panose="0205070206050A020403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 Bold" panose="0205070206050A020403" pitchFamily="18" charset="0"/>
              </a:rPr>
              <a:t>Headteacher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 Bold" panose="0205070206050A020403" pitchFamily="18" charset="0"/>
              </a:rPr>
              <a:t>Sherua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 Bold" panose="0205070206050A020403" pitchFamily="18" charset="0"/>
              </a:rPr>
              <a:t> Adarsha High School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dobe Caslon Pro Bold" panose="0205070206050A020403" pitchFamily="18" charset="0"/>
              </a:rPr>
              <a:t>Sherpur</a:t>
            </a:r>
            <a:r>
              <a:rPr lang="en-US" sz="3200" dirty="0">
                <a:solidFill>
                  <a:prstClr val="black"/>
                </a:solidFill>
                <a:latin typeface="Adobe Caslon Pro Bold" panose="0205070206050A020403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dobe Caslon Pro Bold" panose="0205070206050A020403" pitchFamily="18" charset="0"/>
              </a:rPr>
              <a:t>bogura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 Bold" panose="0205070206050A020403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45A405-A80A-4CA0-A669-9FDD15926F46}"/>
              </a:ext>
            </a:extLst>
          </p:cNvPr>
          <p:cNvSpPr/>
          <p:nvPr/>
        </p:nvSpPr>
        <p:spPr>
          <a:xfrm>
            <a:off x="6156360" y="3878825"/>
            <a:ext cx="1737369" cy="17377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0E2C6-023F-4BF4-BDB0-49412889E4B8}"/>
              </a:ext>
            </a:extLst>
          </p:cNvPr>
          <p:cNvSpPr/>
          <p:nvPr/>
        </p:nvSpPr>
        <p:spPr>
          <a:xfrm>
            <a:off x="1524000" y="338182"/>
            <a:ext cx="3712152" cy="1569660"/>
          </a:xfrm>
          <a:prstGeom prst="rect">
            <a:avLst/>
          </a:prstGeom>
          <a:blipFill>
            <a:blip r:embed="rId3"/>
            <a:stretch>
              <a:fillRect b="-35064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1011E-D959-46F1-8D50-BE1D83D5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1109" y="6159241"/>
            <a:ext cx="15318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54F1D-377F-49AB-8D41-B775AE04C712}" type="datetime1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04-Oct-20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0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E0400"/>
            </a:gs>
            <a:gs pos="36000">
              <a:srgbClr val="1E2826"/>
            </a:gs>
            <a:gs pos="68000">
              <a:srgbClr val="0000FF"/>
            </a:gs>
            <a:gs pos="100000">
              <a:srgbClr val="CC83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ওয়ানগালা : গারোদের উৎসব">
            <a:extLst>
              <a:ext uri="{FF2B5EF4-FFF2-40B4-BE49-F238E27FC236}">
                <a16:creationId xmlns:a16="http://schemas.microsoft.com/office/drawing/2014/main" id="{788D5C29-24CF-4523-B828-9D768B4B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99113"/>
            <a:ext cx="3624966" cy="2326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শেরপুর গারোদের ওয়ানগালা উৎসব | ন্যাশনাল | CampusLive24.com">
            <a:extLst>
              <a:ext uri="{FF2B5EF4-FFF2-40B4-BE49-F238E27FC236}">
                <a16:creationId xmlns:a16="http://schemas.microsoft.com/office/drawing/2014/main" id="{68E654A5-4D63-45DB-800C-8198FC97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4240"/>
            <a:ext cx="4343400" cy="274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55538A-4279-4317-8797-84EBB3636DB4}"/>
              </a:ext>
            </a:extLst>
          </p:cNvPr>
          <p:cNvSpPr txBox="1"/>
          <p:nvPr/>
        </p:nvSpPr>
        <p:spPr>
          <a:xfrm>
            <a:off x="5334000" y="1680760"/>
            <a:ext cx="3167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zad Pori Unicode" panose="02000506000000020003" pitchFamily="2" charset="0"/>
                <a:cs typeface="Azad Pori Unicode" panose="02000506000000020003" pitchFamily="2" charset="0"/>
              </a:rPr>
              <a:t>গারোদের</a:t>
            </a:r>
            <a:r>
              <a:rPr lang="en-US" sz="4800" b="1" dirty="0">
                <a:latin typeface="Azad Pori Unicode" panose="02000506000000020003" pitchFamily="2" charset="0"/>
                <a:cs typeface="Azad Pori Unicode" panose="02000506000000020003" pitchFamily="2" charset="0"/>
              </a:rPr>
              <a:t> </a:t>
            </a:r>
            <a:r>
              <a:rPr lang="en-US" sz="4800" b="1" dirty="0" err="1">
                <a:latin typeface="Azad Pori Unicode" panose="02000506000000020003" pitchFamily="2" charset="0"/>
                <a:cs typeface="Azad Pori Unicode" panose="02000506000000020003" pitchFamily="2" charset="0"/>
              </a:rPr>
              <a:t>শ্রেষ্ট</a:t>
            </a:r>
            <a:r>
              <a:rPr lang="en-US" sz="4800" b="1" dirty="0">
                <a:latin typeface="Azad Pori Unicode" panose="02000506000000020003" pitchFamily="2" charset="0"/>
                <a:cs typeface="Azad Pori Unicode" panose="02000506000000020003" pitchFamily="2" charset="0"/>
              </a:rPr>
              <a:t> </a:t>
            </a:r>
            <a:r>
              <a:rPr lang="en-US" sz="4800" b="1" dirty="0" err="1">
                <a:latin typeface="Azad Pori Unicode" panose="02000506000000020003" pitchFamily="2" charset="0"/>
                <a:cs typeface="Azad Pori Unicode" panose="02000506000000020003" pitchFamily="2" charset="0"/>
              </a:rPr>
              <a:t>উৎসব</a:t>
            </a:r>
            <a:r>
              <a:rPr lang="en-US" sz="4800" b="1" dirty="0">
                <a:latin typeface="Azad Pori Unicode" panose="02000506000000020003" pitchFamily="2" charset="0"/>
                <a:cs typeface="Azad Pori Unicode" panose="02000506000000020003" pitchFamily="2" charset="0"/>
              </a:rPr>
              <a:t> </a:t>
            </a:r>
            <a:r>
              <a:rPr lang="en-US" sz="4800" b="1" dirty="0" err="1">
                <a:latin typeface="Azad Pori Unicode" panose="02000506000000020003" pitchFamily="2" charset="0"/>
                <a:cs typeface="Azad Pori Unicode" panose="02000506000000020003" pitchFamily="2" charset="0"/>
              </a:rPr>
              <a:t>ওয়ানগালা</a:t>
            </a:r>
            <a:r>
              <a:rPr lang="en-US" sz="4800" b="1" dirty="0">
                <a:latin typeface="Azad Pori Unicode" panose="02000506000000020003" pitchFamily="2" charset="0"/>
                <a:cs typeface="Azad Pori Unicode" panose="02000506000000020003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0D089-794A-468B-98BF-7F2FD4EF898F}"/>
              </a:ext>
            </a:extLst>
          </p:cNvPr>
          <p:cNvSpPr txBox="1"/>
          <p:nvPr/>
        </p:nvSpPr>
        <p:spPr>
          <a:xfrm>
            <a:off x="5334001" y="684240"/>
            <a:ext cx="3167766" cy="769441"/>
          </a:xfrm>
          <a:prstGeom prst="rect">
            <a:avLst/>
          </a:prstGeom>
          <a:solidFill>
            <a:srgbClr val="C02E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Li Shamim Chitranee Unicode" panose="02000600000000000000" pitchFamily="2" charset="0"/>
                <a:cs typeface="Li Shamim Chitranee Unicode" panose="02000600000000000000" pitchFamily="2" charset="0"/>
              </a:rPr>
              <a:t>সাংস্কৃতিক</a:t>
            </a:r>
            <a:r>
              <a:rPr lang="en-US" sz="4400" dirty="0">
                <a:latin typeface="Li Shamim Chitranee Unicode" panose="02000600000000000000" pitchFamily="2" charset="0"/>
                <a:cs typeface="Li Shamim Chitranee Unicode" panose="02000600000000000000" pitchFamily="2" charset="0"/>
              </a:rPr>
              <a:t> </a:t>
            </a:r>
            <a:r>
              <a:rPr lang="en-US" sz="4400" dirty="0" err="1">
                <a:latin typeface="Li Shamim Chitranee Unicode" panose="02000600000000000000" pitchFamily="2" charset="0"/>
                <a:cs typeface="Li Shamim Chitranee Unicode" panose="02000600000000000000" pitchFamily="2" charset="0"/>
              </a:rPr>
              <a:t>জীবন</a:t>
            </a:r>
            <a:r>
              <a:rPr lang="en-US" sz="4400" dirty="0">
                <a:latin typeface="Li Shamim Chitranee Unicode" panose="02000600000000000000" pitchFamily="2" charset="0"/>
                <a:cs typeface="Li Shamim Chitranee Unicode" panose="020006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98D8D-F00A-4D5F-A451-72F2E2D91550}"/>
              </a:ext>
            </a:extLst>
          </p:cNvPr>
          <p:cNvSpPr txBox="1"/>
          <p:nvPr/>
        </p:nvSpPr>
        <p:spPr>
          <a:xfrm>
            <a:off x="685800" y="3646944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গারোরা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খুব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আমোদ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প্রমোদ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প্রিয়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।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তাদের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সামাজিক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উৎসব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গুলো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কৃষি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ভিত্তিক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।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তাদের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প্রধান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সামাজিক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ও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কৃষি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উৎসব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হলো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ওয়ানগালা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বাংলাদেশের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গারোদের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ভাষা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‘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আচিক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খুসিক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’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এই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ভাষার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নিজস্ব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বর্নমালা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নেই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।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191AE-1BA5-4D3B-A186-6E51AE85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7600" y="6502400"/>
            <a:ext cx="1148283" cy="279400"/>
          </a:xfrm>
        </p:spPr>
        <p:txBody>
          <a:bodyPr/>
          <a:lstStyle/>
          <a:p>
            <a:fld id="{3346BE16-32F8-47A6-87D1-2BFE3FD4410C}" type="datetime1">
              <a:rPr lang="en-US" sz="1800" smtClean="0"/>
              <a:t>04-Oct-20</a:t>
            </a:fld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719667"/>
            <a:ext cx="2413000" cy="6848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424536"/>
            <a:ext cx="7467600" cy="274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n Unicode" panose="02000506000000020003" pitchFamily="2" charset="0"/>
                <a:ea typeface="+mj-ea"/>
                <a:cs typeface="Arin Unicode" panose="02000506000000020003" pitchFamily="2" charset="0"/>
              </a:rPr>
              <a:t>গারোদের সামাজিক</a:t>
            </a:r>
            <a:r>
              <a:rPr kumimoji="0" lang="bn-BD" sz="7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n Unicode" panose="02000506000000020003" pitchFamily="2" charset="0"/>
                <a:ea typeface="+mj-ea"/>
                <a:cs typeface="Arin Unicode" panose="02000506000000020003" pitchFamily="2" charset="0"/>
              </a:rPr>
              <a:t> জীবনের বিবরন দাও ।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n Unicode" panose="02000506000000020003" pitchFamily="2" charset="0"/>
              <a:ea typeface="+mj-ea"/>
              <a:cs typeface="Arin Unicode" panose="0200050600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D1AE0-DB15-4FAB-9D91-4DCAB2201034}"/>
              </a:ext>
            </a:extLst>
          </p:cNvPr>
          <p:cNvSpPr txBox="1"/>
          <p:nvPr/>
        </p:nvSpPr>
        <p:spPr>
          <a:xfrm>
            <a:off x="5723467" y="1600200"/>
            <a:ext cx="240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Galada" panose="02000506000000020003" pitchFamily="2" charset="0"/>
                <a:cs typeface="Galada" panose="02000506000000020003" pitchFamily="2" charset="0"/>
              </a:rPr>
              <a:t>সময়</a:t>
            </a:r>
            <a:r>
              <a:rPr lang="en-US" sz="3200" dirty="0">
                <a:latin typeface="Galada" panose="02000506000000020003" pitchFamily="2" charset="0"/>
                <a:cs typeface="Galada" panose="02000506000000020003" pitchFamily="2" charset="0"/>
              </a:rPr>
              <a:t> ০৭ </a:t>
            </a:r>
            <a:r>
              <a:rPr lang="en-US" sz="3200" dirty="0" err="1">
                <a:latin typeface="Galada" panose="02000506000000020003" pitchFamily="2" charset="0"/>
                <a:cs typeface="Galada" panose="02000506000000020003" pitchFamily="2" charset="0"/>
              </a:rPr>
              <a:t>মিনিট</a:t>
            </a:r>
            <a:r>
              <a:rPr lang="en-US" sz="32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</a:p>
        </p:txBody>
      </p:sp>
      <p:pic>
        <p:nvPicPr>
          <p:cNvPr id="2050" name="Picture 2" descr="আলো হাতে চলেছেন প্রতিভা | 822442 | কালের কণ্ঠ | kalerkantho">
            <a:extLst>
              <a:ext uri="{FF2B5EF4-FFF2-40B4-BE49-F238E27FC236}">
                <a16:creationId xmlns:a16="http://schemas.microsoft.com/office/drawing/2014/main" id="{153DDE17-FB13-4119-BE71-738BB0972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928"/>
          <a:stretch/>
        </p:blipFill>
        <p:spPr bwMode="auto">
          <a:xfrm>
            <a:off x="838200" y="719667"/>
            <a:ext cx="3733800" cy="2480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9D039-BE63-46A6-9CF9-719BE557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3856" y="6502400"/>
            <a:ext cx="1148283" cy="279400"/>
          </a:xfrm>
        </p:spPr>
        <p:txBody>
          <a:bodyPr/>
          <a:lstStyle/>
          <a:p>
            <a:fld id="{88993B64-6C66-479D-9585-1465C9660808}" type="datetime1">
              <a:rPr lang="en-US" sz="1800" smtClean="0"/>
              <a:t>04-Oct-20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7696200" cy="342900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BD" sz="4400" dirty="0">
                <a:solidFill>
                  <a:schemeClr val="accent3">
                    <a:lumMod val="75000"/>
                  </a:schemeClr>
                </a:solidFill>
                <a:latin typeface="Toha Borno Unicode" panose="02000506000000020003" pitchFamily="2" charset="0"/>
                <a:cs typeface="Toha Borno Unicode" panose="02000506000000020003" pitchFamily="2" charset="0"/>
              </a:rPr>
              <a:t>১। গারো পরিবারের প্রধান কে ?</a:t>
            </a:r>
            <a:br>
              <a:rPr lang="bn-BD" sz="4400" dirty="0">
                <a:solidFill>
                  <a:schemeClr val="accent3">
                    <a:lumMod val="75000"/>
                  </a:schemeClr>
                </a:solidFill>
                <a:latin typeface="Toha Borno Unicode" panose="02000506000000020003" pitchFamily="2" charset="0"/>
                <a:cs typeface="Toha Borno Unicode" panose="02000506000000020003" pitchFamily="2" charset="0"/>
              </a:rPr>
            </a:br>
            <a:r>
              <a:rPr lang="bn-BD" sz="4400" dirty="0">
                <a:solidFill>
                  <a:schemeClr val="accent3">
                    <a:lumMod val="75000"/>
                  </a:schemeClr>
                </a:solidFill>
                <a:latin typeface="Toha Borno Unicode" panose="02000506000000020003" pitchFamily="2" charset="0"/>
                <a:cs typeface="Toha Borno Unicode" panose="02000506000000020003" pitchFamily="2" charset="0"/>
              </a:rPr>
              <a:t>২। গারো পরিবারে সমুদয় সম্পত্তি কে পায় ?</a:t>
            </a:r>
            <a:br>
              <a:rPr lang="bn-BD" sz="4400" dirty="0">
                <a:solidFill>
                  <a:schemeClr val="accent3">
                    <a:lumMod val="75000"/>
                  </a:schemeClr>
                </a:solidFill>
                <a:latin typeface="Toha Borno Unicode" panose="02000506000000020003" pitchFamily="2" charset="0"/>
                <a:cs typeface="Toha Borno Unicode" panose="02000506000000020003" pitchFamily="2" charset="0"/>
              </a:rPr>
            </a:br>
            <a:r>
              <a:rPr lang="bn-BD" sz="4400" dirty="0">
                <a:solidFill>
                  <a:schemeClr val="accent3">
                    <a:lumMod val="75000"/>
                  </a:schemeClr>
                </a:solidFill>
                <a:latin typeface="Toha Borno Unicode" panose="02000506000000020003" pitchFamily="2" charset="0"/>
                <a:cs typeface="Toha Borno Unicode" panose="02000506000000020003" pitchFamily="2" charset="0"/>
              </a:rPr>
              <a:t>৩। গারোদের শ্রেষ্ঠ উৎসব কি ?</a:t>
            </a:r>
            <a:br>
              <a:rPr lang="bn-BD" sz="4400" dirty="0">
                <a:solidFill>
                  <a:schemeClr val="accent3">
                    <a:lumMod val="75000"/>
                  </a:schemeClr>
                </a:solidFill>
                <a:latin typeface="Toha Borno Unicode" panose="02000506000000020003" pitchFamily="2" charset="0"/>
                <a:cs typeface="Toha Borno Unicode" panose="02000506000000020003" pitchFamily="2" charset="0"/>
              </a:rPr>
            </a:br>
            <a:r>
              <a:rPr lang="bn-BD" sz="4400" dirty="0">
                <a:solidFill>
                  <a:schemeClr val="accent3">
                    <a:lumMod val="75000"/>
                  </a:schemeClr>
                </a:solidFill>
                <a:latin typeface="Toha Borno Unicode" panose="02000506000000020003" pitchFamily="2" charset="0"/>
                <a:cs typeface="Toha Borno Unicode" panose="02000506000000020003" pitchFamily="2" charset="0"/>
              </a:rPr>
              <a:t>৪।  গারোরা কয়টি গোত্রে বিভক্ত ?</a:t>
            </a:r>
            <a:br>
              <a:rPr lang="bn-BD" sz="4400" dirty="0">
                <a:solidFill>
                  <a:schemeClr val="accent3">
                    <a:lumMod val="75000"/>
                  </a:schemeClr>
                </a:solidFill>
                <a:latin typeface="Toha Borno Unicode" panose="02000506000000020003" pitchFamily="2" charset="0"/>
                <a:cs typeface="Toha Borno Unicode" panose="02000506000000020003" pitchFamily="2" charset="0"/>
              </a:rPr>
            </a:br>
            <a:r>
              <a:rPr lang="bn-BD" sz="4400" dirty="0">
                <a:solidFill>
                  <a:schemeClr val="accent3">
                    <a:lumMod val="75000"/>
                  </a:schemeClr>
                </a:solidFill>
                <a:latin typeface="Toha Borno Unicode" panose="02000506000000020003" pitchFamily="2" charset="0"/>
                <a:cs typeface="Toha Borno Unicode" panose="02000506000000020003" pitchFamily="2" charset="0"/>
              </a:rPr>
              <a:t>৫। গারো মেয়েদের পোষাকের নাম কি ?  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Toha Borno Unicode" panose="02000506000000020003" pitchFamily="2" charset="0"/>
              <a:cs typeface="Toha Borno Unicode" panose="02000506000000020003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10199" y="838200"/>
            <a:ext cx="2874433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E1813-5DF8-416E-B316-AD51D7FE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5550" y="6502400"/>
            <a:ext cx="1148283" cy="279400"/>
          </a:xfrm>
        </p:spPr>
        <p:txBody>
          <a:bodyPr/>
          <a:lstStyle/>
          <a:p>
            <a:fld id="{0B18E9B2-3876-4DA1-B96D-43B2797FB33A}" type="datetime1">
              <a:rPr lang="en-US" sz="1800" smtClean="0"/>
              <a:t>04-Oct-20</a:t>
            </a:fld>
            <a:endParaRPr lang="en-US" sz="1800" dirty="0"/>
          </a:p>
        </p:txBody>
      </p:sp>
      <p:pic>
        <p:nvPicPr>
          <p:cNvPr id="1026" name="Picture 2" descr="কেন পড়ব দর্শন | প্রথম আলো">
            <a:extLst>
              <a:ext uri="{FF2B5EF4-FFF2-40B4-BE49-F238E27FC236}">
                <a16:creationId xmlns:a16="http://schemas.microsoft.com/office/drawing/2014/main" id="{ED196297-8043-489C-9765-5CD4F0533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12000"/>
          <a:stretch/>
        </p:blipFill>
        <p:spPr bwMode="auto">
          <a:xfrm>
            <a:off x="762000" y="609600"/>
            <a:ext cx="2362200" cy="16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046" y="667157"/>
            <a:ext cx="3733799" cy="130386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561887"/>
            <a:ext cx="7467600" cy="3380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গারোদের সামাজিক</a:t>
            </a:r>
            <a:r>
              <a:rPr kumimoji="0" lang="bn-BD" sz="54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জীবনের সাথে আমাদের  সামাজিক জীবনের বৈশাদৃশ্যের বিবরন দাও । </a:t>
            </a:r>
            <a:endParaRPr kumimoji="0" lang="en-US" sz="5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74418-B531-44CE-8D5D-AE37BAB3B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667157"/>
            <a:ext cx="3320845" cy="1649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17295-722B-4469-9A6A-34403D4C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D50F-FB0B-4A7A-B948-E66313F30D17}" type="datetime1">
              <a:rPr lang="en-US" smtClean="0"/>
              <a:t>04-Oct-20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53142-97CA-4AD3-830D-E121FBA8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131027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6EF8E-5B5B-4F92-8D2E-7C2CD76653FF}" type="datetime1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04-Oct-20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kerese.jpg">
            <a:extLst>
              <a:ext uri="{FF2B5EF4-FFF2-40B4-BE49-F238E27FC236}">
                <a16:creationId xmlns:a16="http://schemas.microsoft.com/office/drawing/2014/main" id="{225E78C2-D1AD-4A02-91A7-CB52E6169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50235"/>
            <a:ext cx="7772400" cy="55575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3E48D0-F0E2-4796-9E01-F42DD85104DB}"/>
              </a:ext>
            </a:extLst>
          </p:cNvPr>
          <p:cNvSpPr txBox="1"/>
          <p:nvPr/>
        </p:nvSpPr>
        <p:spPr>
          <a:xfrm>
            <a:off x="685800" y="589270"/>
            <a:ext cx="7772400" cy="1361911"/>
          </a:xfrm>
          <a:prstGeom prst="rect">
            <a:avLst/>
          </a:prstGeom>
          <a:solidFill>
            <a:srgbClr val="00B050"/>
          </a:solidFill>
          <a:ln w="9525" cap="rnd" cmpd="sng" algn="ctr">
            <a:solidFill>
              <a:srgbClr val="44709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সকলকে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 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00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09600"/>
            <a:ext cx="7239000" cy="1015663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8000"/>
                </a:solidFill>
                <a:latin typeface="Ekushey Bangla" panose="02000503000000020004" pitchFamily="2" charset="0"/>
                <a:cs typeface="Ekushey Bangla" panose="02000503000000020004" pitchFamily="2" charset="0"/>
              </a:rPr>
              <a:t>পাঠ পরিচিতি</a:t>
            </a:r>
            <a:endParaRPr lang="en-US" sz="6000" dirty="0">
              <a:solidFill>
                <a:srgbClr val="008000"/>
              </a:solidFill>
              <a:latin typeface="Ekushey Bangla" panose="02000503000000020004" pitchFamily="2" charset="0"/>
              <a:cs typeface="Ekushey Bangla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667506"/>
            <a:ext cx="4122174" cy="3477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Mamon Unicode" panose="02000600000000000000" pitchFamily="2" charset="0"/>
                <a:cs typeface="Mamon Unicode" panose="02000600000000000000" pitchFamily="2" charset="0"/>
              </a:rPr>
              <a:t>বিষয়- বাংলাদেশ ও বিশ্ব পরিচয় শ্রেণী- অষ্টম </a:t>
            </a:r>
            <a:br>
              <a:rPr lang="bn-BD" sz="3200" b="1" dirty="0">
                <a:solidFill>
                  <a:schemeClr val="tx1"/>
                </a:solidFill>
                <a:latin typeface="Mamon Unicode" panose="02000600000000000000" pitchFamily="2" charset="0"/>
                <a:cs typeface="Mamon Unicode" panose="02000600000000000000" pitchFamily="2" charset="0"/>
              </a:rPr>
            </a:br>
            <a:r>
              <a:rPr lang="bn-BD" sz="3200" b="1" dirty="0">
                <a:solidFill>
                  <a:schemeClr val="tx1"/>
                </a:solidFill>
                <a:latin typeface="Mamon Unicode" panose="02000600000000000000" pitchFamily="2" charset="0"/>
                <a:cs typeface="Mamon Unicode" panose="02000600000000000000" pitchFamily="2" charset="0"/>
              </a:rPr>
              <a:t>অধ্যায়- এগার</a:t>
            </a:r>
            <a:br>
              <a:rPr lang="bn-BD" sz="3200" b="1" dirty="0">
                <a:solidFill>
                  <a:schemeClr val="tx1"/>
                </a:solidFill>
                <a:latin typeface="Mamon Unicode" panose="02000600000000000000" pitchFamily="2" charset="0"/>
                <a:cs typeface="Mamon Unicode" panose="02000600000000000000" pitchFamily="2" charset="0"/>
              </a:rPr>
            </a:br>
            <a:r>
              <a:rPr lang="bn-BD" sz="3200" b="1" dirty="0">
                <a:solidFill>
                  <a:schemeClr val="tx1"/>
                </a:solidFill>
                <a:latin typeface="Mamon Unicode" panose="02000600000000000000" pitchFamily="2" charset="0"/>
                <a:cs typeface="Mamon Unicode" panose="02000600000000000000" pitchFamily="2" charset="0"/>
              </a:rPr>
              <a:t>পাঠ- </a:t>
            </a:r>
            <a:r>
              <a:rPr lang="en-US" sz="3200" b="1" dirty="0">
                <a:solidFill>
                  <a:schemeClr val="tx1"/>
                </a:solidFill>
                <a:latin typeface="Mamon Unicode" panose="02000600000000000000" pitchFamily="2" charset="0"/>
                <a:cs typeface="Mamon Unicode" panose="02000600000000000000" pitchFamily="2" charset="0"/>
              </a:rPr>
              <a:t>০৩</a:t>
            </a:r>
          </a:p>
          <a:p>
            <a:r>
              <a:rPr lang="bn-BD" sz="2800" b="1" dirty="0">
                <a:solidFill>
                  <a:schemeClr val="tx1"/>
                </a:solidFill>
                <a:latin typeface="Mamon Unicode" panose="02000600000000000000" pitchFamily="2" charset="0"/>
                <a:cs typeface="Mamon Unicode" panose="02000600000000000000" pitchFamily="2" charset="0"/>
              </a:rPr>
              <a:t>বাংলাদেশের ক্ষুদ্র নৃ-গোষ্টী (গারো)</a:t>
            </a:r>
            <a:br>
              <a:rPr lang="bn-BD" sz="3200" b="1" dirty="0">
                <a:solidFill>
                  <a:schemeClr val="tx1"/>
                </a:solidFill>
                <a:latin typeface="Mamon Unicode" panose="02000600000000000000" pitchFamily="2" charset="0"/>
                <a:cs typeface="Mamon Unicode" panose="02000600000000000000" pitchFamily="2" charset="0"/>
              </a:rPr>
            </a:br>
            <a:r>
              <a:rPr lang="bn-BD" sz="3200" b="1" dirty="0">
                <a:solidFill>
                  <a:schemeClr val="tx1"/>
                </a:solidFill>
                <a:latin typeface="Mamon Unicode" panose="02000600000000000000" pitchFamily="2" charset="0"/>
                <a:cs typeface="Mamon Unicode" panose="02000600000000000000" pitchFamily="2" charset="0"/>
              </a:rPr>
              <a:t>সময় – ৪০ মিনিট</a:t>
            </a:r>
            <a:endParaRPr lang="en-US" sz="3200" b="1" dirty="0">
              <a:solidFill>
                <a:schemeClr val="tx1"/>
              </a:solidFill>
              <a:latin typeface="Mamon Unicode" panose="02000600000000000000" pitchFamily="2" charset="0"/>
              <a:cs typeface="Mamon Unicode" panose="02000600000000000000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Mamon Unicode" panose="02000600000000000000" pitchFamily="2" charset="0"/>
                <a:cs typeface="Mamon Unicode" panose="02000600000000000000" pitchFamily="2" charset="0"/>
              </a:rPr>
              <a:t>তারিখঃ</a:t>
            </a:r>
            <a:r>
              <a:rPr lang="en-US" sz="3200" b="1" dirty="0">
                <a:solidFill>
                  <a:schemeClr val="tx1"/>
                </a:solidFill>
                <a:latin typeface="Mamon Unicode" panose="02000600000000000000" pitchFamily="2" charset="0"/>
                <a:cs typeface="Mamon Unicode" panose="020006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8EFD1-E933-4683-BD6C-15296E4E4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7" t="15909" r="34166" b="18875"/>
          <a:stretch/>
        </p:blipFill>
        <p:spPr>
          <a:xfrm>
            <a:off x="4800600" y="1752600"/>
            <a:ext cx="3657600" cy="441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A9B7EB-B1C3-44F4-8F30-153F91A4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0" y="5638800"/>
            <a:ext cx="1905000" cy="381000"/>
          </a:xfrm>
        </p:spPr>
        <p:txBody>
          <a:bodyPr/>
          <a:lstStyle/>
          <a:p>
            <a:pPr algn="ctr"/>
            <a:fld id="{C131D14A-992D-45FE-8CFA-D51133A97B37}" type="datetime1">
              <a:rPr lang="en-US" sz="2800" b="1" smtClean="0"/>
              <a:pPr algn="ctr"/>
              <a:t>04-Oct-20</a:t>
            </a:fld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219200"/>
            <a:ext cx="769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চাকমাদের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প্রধান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খাদ্য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কি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? </a:t>
            </a:r>
          </a:p>
          <a:p>
            <a:pPr algn="just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চাকমাদের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প্রধান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খাদ্য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ভাত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। </a:t>
            </a:r>
          </a:p>
          <a:p>
            <a:pPr algn="just"/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চাকমা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মেয়েদের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পরনের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কাপড়ের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নাম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কি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? </a:t>
            </a:r>
          </a:p>
          <a:p>
            <a:pPr algn="just"/>
            <a:r>
              <a:rPr lang="en-US" sz="4000" dirty="0" err="1">
                <a:solidFill>
                  <a:srgbClr val="00206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চাকমা</a:t>
            </a:r>
            <a:r>
              <a:rPr lang="en-US" sz="4000" dirty="0">
                <a:solidFill>
                  <a:srgbClr val="00206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মেয়েদের</a:t>
            </a:r>
            <a:r>
              <a:rPr lang="en-US" sz="4000" dirty="0">
                <a:solidFill>
                  <a:srgbClr val="00206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পরনের</a:t>
            </a:r>
            <a:r>
              <a:rPr lang="en-US" sz="4000" dirty="0">
                <a:solidFill>
                  <a:srgbClr val="00206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কাপড়ের</a:t>
            </a:r>
            <a:r>
              <a:rPr lang="en-US" sz="4000" dirty="0">
                <a:solidFill>
                  <a:srgbClr val="00206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নাম</a:t>
            </a:r>
            <a:r>
              <a:rPr lang="en-US" sz="4000" dirty="0">
                <a:solidFill>
                  <a:srgbClr val="00206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হাদি</a:t>
            </a:r>
            <a:r>
              <a:rPr lang="en-US" sz="4000" dirty="0">
                <a:solidFill>
                  <a:srgbClr val="00206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।  </a:t>
            </a:r>
          </a:p>
          <a:p>
            <a:pPr algn="just"/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চাকমাদের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প্রধান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উৎসবকে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কী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বলা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হয়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? </a:t>
            </a:r>
          </a:p>
          <a:p>
            <a:pPr algn="just"/>
            <a:r>
              <a:rPr lang="en-US" sz="4000" dirty="0" err="1">
                <a:solidFill>
                  <a:srgbClr val="FF000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চাকমাদের</a:t>
            </a:r>
            <a:r>
              <a:rPr lang="en-US" sz="4000" dirty="0">
                <a:solidFill>
                  <a:srgbClr val="FF000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প্রধান</a:t>
            </a:r>
            <a:r>
              <a:rPr lang="en-US" sz="4000" dirty="0">
                <a:solidFill>
                  <a:srgbClr val="FF000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উৎসবের</a:t>
            </a:r>
            <a:r>
              <a:rPr lang="en-US" sz="4000" dirty="0">
                <a:solidFill>
                  <a:srgbClr val="FF000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নাম</a:t>
            </a:r>
            <a:r>
              <a:rPr lang="en-US" sz="4000" dirty="0">
                <a:solidFill>
                  <a:srgbClr val="FF000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বিজু</a:t>
            </a:r>
            <a:r>
              <a:rPr lang="en-US" sz="4000" dirty="0">
                <a:solidFill>
                  <a:srgbClr val="FF0000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 ।</a:t>
            </a:r>
          </a:p>
          <a:p>
            <a:pPr algn="just"/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দকমান্দা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কিসের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নাম</a:t>
            </a:r>
            <a:r>
              <a:rPr lang="en-US" sz="4000" dirty="0">
                <a:latin typeface="Arin Unicode" panose="02000506000000020003" pitchFamily="2" charset="0"/>
                <a:cs typeface="Arin Unicode" panose="02000506000000020003" pitchFamily="2" charset="0"/>
              </a:rPr>
              <a:t> ? </a:t>
            </a:r>
          </a:p>
          <a:p>
            <a:pPr algn="just"/>
            <a:r>
              <a:rPr lang="en-US" sz="4000" dirty="0" err="1">
                <a:solidFill>
                  <a:schemeClr val="accent2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দকমান্দা</a:t>
            </a:r>
            <a:r>
              <a:rPr lang="en-US" sz="4000" dirty="0">
                <a:solidFill>
                  <a:schemeClr val="accent2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পোশাকের</a:t>
            </a:r>
            <a:r>
              <a:rPr lang="en-US" sz="4000" dirty="0">
                <a:solidFill>
                  <a:schemeClr val="accent2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নাম</a:t>
            </a:r>
            <a:r>
              <a:rPr lang="en-US" sz="4000" dirty="0">
                <a:solidFill>
                  <a:schemeClr val="accent2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B0FFE-32DE-4FE0-8880-5E3BD5CE7EDF}"/>
              </a:ext>
            </a:extLst>
          </p:cNvPr>
          <p:cNvSpPr txBox="1"/>
          <p:nvPr/>
        </p:nvSpPr>
        <p:spPr>
          <a:xfrm>
            <a:off x="5867400" y="568906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solidFill>
                  <a:srgbClr val="002060"/>
                </a:solidFill>
                <a:latin typeface="Azad Pori Unicode" panose="02000506000000020003" pitchFamily="2" charset="0"/>
                <a:cs typeface="Azad Pori Unicode" panose="02000506000000020003" pitchFamily="2" charset="0"/>
              </a:rPr>
              <a:t>পুর্বজ্ঞান</a:t>
            </a:r>
            <a:r>
              <a:rPr lang="en-US" sz="4800" b="1" u="sng" dirty="0">
                <a:solidFill>
                  <a:srgbClr val="002060"/>
                </a:solidFill>
                <a:latin typeface="Azad Pori Unicode" panose="02000506000000020003" pitchFamily="2" charset="0"/>
                <a:cs typeface="Azad Pori Unicode" panose="02000506000000020003" pitchFamily="2" charset="0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Azad Pori Unicode" panose="02000506000000020003" pitchFamily="2" charset="0"/>
                <a:cs typeface="Azad Pori Unicode" panose="02000506000000020003" pitchFamily="2" charset="0"/>
              </a:rPr>
              <a:t>যাচাই</a:t>
            </a:r>
            <a:r>
              <a:rPr lang="en-US" sz="4800" b="1" u="sng" dirty="0">
                <a:solidFill>
                  <a:srgbClr val="002060"/>
                </a:solidFill>
                <a:latin typeface="Azad Pori Unicode" panose="02000506000000020003" pitchFamily="2" charset="0"/>
                <a:cs typeface="Azad Pori Unicode" panose="02000506000000020003" pitchFamily="2" charset="0"/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EA000-6666-4877-BC46-5EC8CBB4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6502400"/>
            <a:ext cx="1148283" cy="279400"/>
          </a:xfrm>
        </p:spPr>
        <p:txBody>
          <a:bodyPr/>
          <a:lstStyle/>
          <a:p>
            <a:fld id="{E0B9C7F6-91FC-4C55-8C76-169045282663}" type="datetime1">
              <a:rPr lang="en-US" sz="1800" smtClean="0"/>
              <a:t>04-Oct-20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03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40210" y="651878"/>
            <a:ext cx="72009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2" name="Picture 11" descr="ga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526014"/>
            <a:ext cx="7200900" cy="487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143000" y="1480236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8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01BE0-B2F2-49FD-8F8E-1C117C3E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6502400"/>
            <a:ext cx="1148283" cy="279400"/>
          </a:xfrm>
        </p:spPr>
        <p:txBody>
          <a:bodyPr/>
          <a:lstStyle/>
          <a:p>
            <a:fld id="{F18DB3DB-65BE-43A9-A1E0-CCA5D573CF0F}" type="datetime1">
              <a:rPr lang="en-US" sz="1800" b="1" smtClean="0"/>
              <a:t>04-Oct-20</a:t>
            </a:fld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38000">
              <a:srgbClr val="006E7F"/>
            </a:gs>
            <a:gs pos="73000">
              <a:srgbClr val="008000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o romone.jpg">
            <a:extLst>
              <a:ext uri="{FF2B5EF4-FFF2-40B4-BE49-F238E27FC236}">
                <a16:creationId xmlns:a16="http://schemas.microsoft.com/office/drawing/2014/main" id="{24B23F0F-608D-43E2-8FC4-64593060B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60614"/>
            <a:ext cx="7772400" cy="558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742D44-1531-49D4-B860-2100DB8BFF51}"/>
              </a:ext>
            </a:extLst>
          </p:cNvPr>
          <p:cNvSpPr txBox="1"/>
          <p:nvPr/>
        </p:nvSpPr>
        <p:spPr>
          <a:xfrm>
            <a:off x="533400" y="381000"/>
            <a:ext cx="3464614" cy="221599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13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B530C-8979-437C-AADF-841306E4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6528014"/>
            <a:ext cx="1148283" cy="279400"/>
          </a:xfrm>
        </p:spPr>
        <p:txBody>
          <a:bodyPr/>
          <a:lstStyle/>
          <a:p>
            <a:fld id="{C3DA5F72-FE48-4456-ACEA-694B334E7AF2}" type="datetime1">
              <a:rPr lang="en-US" sz="1800" smtClean="0">
                <a:solidFill>
                  <a:schemeClr val="bg1"/>
                </a:solidFill>
              </a:rPr>
              <a:t>04-Oct-20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0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6211CE8-C73D-453E-8AAC-4B4F09C8E91D}"/>
              </a:ext>
            </a:extLst>
          </p:cNvPr>
          <p:cNvGrpSpPr/>
          <p:nvPr/>
        </p:nvGrpSpPr>
        <p:grpSpPr>
          <a:xfrm>
            <a:off x="-228600" y="2444936"/>
            <a:ext cx="4574443" cy="4108264"/>
            <a:chOff x="447461" y="701646"/>
            <a:chExt cx="3721961" cy="26844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9AD504-07D6-4EF0-9402-AC1641E23E48}"/>
                </a:ext>
              </a:extLst>
            </p:cNvPr>
            <p:cNvSpPr/>
            <p:nvPr/>
          </p:nvSpPr>
          <p:spPr>
            <a:xfrm rot="2711202">
              <a:off x="1689971" y="906640"/>
              <a:ext cx="1705961" cy="325294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0000"/>
                  </a:schemeClr>
                </a:gs>
                <a:gs pos="60000">
                  <a:schemeClr val="bg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82378D-A77D-4245-AE39-7901022E7266}"/>
                </a:ext>
              </a:extLst>
            </p:cNvPr>
            <p:cNvSpPr/>
            <p:nvPr/>
          </p:nvSpPr>
          <p:spPr>
            <a:xfrm>
              <a:off x="766916" y="781665"/>
              <a:ext cx="2286000" cy="2286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02C6629-A1E6-4403-BF20-D5C7106278BD}"/>
                </a:ext>
              </a:extLst>
            </p:cNvPr>
            <p:cNvSpPr/>
            <p:nvPr/>
          </p:nvSpPr>
          <p:spPr>
            <a:xfrm>
              <a:off x="766916" y="781665"/>
              <a:ext cx="2286000" cy="2286000"/>
            </a:xfrm>
            <a:custGeom>
              <a:avLst/>
              <a:gdLst>
                <a:gd name="connsiteX0" fmla="*/ 923171 w 2286000"/>
                <a:gd name="connsiteY0" fmla="*/ 0 h 2286000"/>
                <a:gd name="connsiteX1" fmla="*/ 2286000 w 2286000"/>
                <a:gd name="connsiteY1" fmla="*/ 0 h 2286000"/>
                <a:gd name="connsiteX2" fmla="*/ 2286000 w 2286000"/>
                <a:gd name="connsiteY2" fmla="*/ 2286000 h 2286000"/>
                <a:gd name="connsiteX3" fmla="*/ 0 w 2286000"/>
                <a:gd name="connsiteY3" fmla="*/ 2286000 h 2286000"/>
                <a:gd name="connsiteX4" fmla="*/ 0 w 2286000"/>
                <a:gd name="connsiteY4" fmla="*/ 789241 h 2286000"/>
                <a:gd name="connsiteX5" fmla="*/ 2529 w 2286000"/>
                <a:gd name="connsiteY5" fmla="*/ 79218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0" h="2286000">
                  <a:moveTo>
                    <a:pt x="923171" y="0"/>
                  </a:moveTo>
                  <a:lnTo>
                    <a:pt x="2286000" y="0"/>
                  </a:lnTo>
                  <a:lnTo>
                    <a:pt x="2286000" y="2286000"/>
                  </a:lnTo>
                  <a:lnTo>
                    <a:pt x="0" y="2286000"/>
                  </a:lnTo>
                  <a:lnTo>
                    <a:pt x="0" y="789241"/>
                  </a:lnTo>
                  <a:lnTo>
                    <a:pt x="2529" y="792180"/>
                  </a:lnTo>
                  <a:close/>
                </a:path>
              </a:pathLst>
            </a:custGeom>
            <a:solidFill>
              <a:srgbClr val="FA74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36C39F4-DAB0-41C9-A351-34BC54B68EC0}"/>
                </a:ext>
              </a:extLst>
            </p:cNvPr>
            <p:cNvSpPr/>
            <p:nvPr/>
          </p:nvSpPr>
          <p:spPr>
            <a:xfrm>
              <a:off x="908123" y="922872"/>
              <a:ext cx="2003586" cy="2003586"/>
            </a:xfrm>
            <a:custGeom>
              <a:avLst/>
              <a:gdLst>
                <a:gd name="connsiteX0" fmla="*/ 923171 w 2286000"/>
                <a:gd name="connsiteY0" fmla="*/ 0 h 2286000"/>
                <a:gd name="connsiteX1" fmla="*/ 2286000 w 2286000"/>
                <a:gd name="connsiteY1" fmla="*/ 0 h 2286000"/>
                <a:gd name="connsiteX2" fmla="*/ 2286000 w 2286000"/>
                <a:gd name="connsiteY2" fmla="*/ 2286000 h 2286000"/>
                <a:gd name="connsiteX3" fmla="*/ 0 w 2286000"/>
                <a:gd name="connsiteY3" fmla="*/ 2286000 h 2286000"/>
                <a:gd name="connsiteX4" fmla="*/ 0 w 2286000"/>
                <a:gd name="connsiteY4" fmla="*/ 789241 h 2286000"/>
                <a:gd name="connsiteX5" fmla="*/ 2529 w 2286000"/>
                <a:gd name="connsiteY5" fmla="*/ 79218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0" h="2286000">
                  <a:moveTo>
                    <a:pt x="923171" y="0"/>
                  </a:moveTo>
                  <a:lnTo>
                    <a:pt x="2286000" y="0"/>
                  </a:lnTo>
                  <a:lnTo>
                    <a:pt x="2286000" y="2286000"/>
                  </a:lnTo>
                  <a:lnTo>
                    <a:pt x="0" y="2286000"/>
                  </a:lnTo>
                  <a:lnTo>
                    <a:pt x="0" y="789241"/>
                  </a:lnTo>
                  <a:lnTo>
                    <a:pt x="2529" y="792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E557119-7AB1-4B89-9FEC-545CBDF8AA13}"/>
                </a:ext>
              </a:extLst>
            </p:cNvPr>
            <p:cNvSpPr/>
            <p:nvPr/>
          </p:nvSpPr>
          <p:spPr>
            <a:xfrm>
              <a:off x="1198058" y="701646"/>
              <a:ext cx="1076633" cy="44245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BF0B9CB-0F7D-48E5-A8C7-149571D6E645}"/>
                </a:ext>
              </a:extLst>
            </p:cNvPr>
            <p:cNvSpPr/>
            <p:nvPr/>
          </p:nvSpPr>
          <p:spPr>
            <a:xfrm>
              <a:off x="447461" y="1367367"/>
              <a:ext cx="1076633" cy="44245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6BD96D7-D4B2-4782-B4D0-96B02C42C165}"/>
                </a:ext>
              </a:extLst>
            </p:cNvPr>
            <p:cNvSpPr/>
            <p:nvPr/>
          </p:nvSpPr>
          <p:spPr>
            <a:xfrm flipH="1" flipV="1">
              <a:off x="742600" y="796413"/>
              <a:ext cx="923171" cy="792180"/>
            </a:xfrm>
            <a:custGeom>
              <a:avLst/>
              <a:gdLst>
                <a:gd name="connsiteX0" fmla="*/ 0 w 923171"/>
                <a:gd name="connsiteY0" fmla="*/ 0 h 792180"/>
                <a:gd name="connsiteX1" fmla="*/ 923171 w 923171"/>
                <a:gd name="connsiteY1" fmla="*/ 0 h 792180"/>
                <a:gd name="connsiteX2" fmla="*/ 2529 w 923171"/>
                <a:gd name="connsiteY2" fmla="*/ 792180 h 792180"/>
                <a:gd name="connsiteX3" fmla="*/ 0 w 923171"/>
                <a:gd name="connsiteY3" fmla="*/ 789241 h 79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171" h="792180">
                  <a:moveTo>
                    <a:pt x="0" y="0"/>
                  </a:moveTo>
                  <a:lnTo>
                    <a:pt x="923171" y="0"/>
                  </a:lnTo>
                  <a:lnTo>
                    <a:pt x="2529" y="792180"/>
                  </a:lnTo>
                  <a:lnTo>
                    <a:pt x="0" y="789241"/>
                  </a:lnTo>
                  <a:close/>
                </a:path>
              </a:pathLst>
            </a:custGeom>
            <a:solidFill>
              <a:srgbClr val="FA74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FE8A04-E4CB-41FF-9E89-66651E09E33B}"/>
                </a:ext>
              </a:extLst>
            </p:cNvPr>
            <p:cNvSpPr txBox="1"/>
            <p:nvPr/>
          </p:nvSpPr>
          <p:spPr>
            <a:xfrm>
              <a:off x="1811451" y="882487"/>
              <a:ext cx="1026330" cy="50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Arin Unicode" panose="02000506000000020003" pitchFamily="2" charset="0"/>
                  <a:cs typeface="Arin Unicode" panose="02000506000000020003" pitchFamily="2" charset="0"/>
                </a:rPr>
                <a:t>গারো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n Unicode" panose="02000506000000020003" pitchFamily="2" charset="0"/>
                <a:cs typeface="Arin Unicode" panose="02000506000000020003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062312-4D1F-4834-AA11-A64FAE6ACF0E}"/>
                </a:ext>
              </a:extLst>
            </p:cNvPr>
            <p:cNvSpPr txBox="1"/>
            <p:nvPr/>
          </p:nvSpPr>
          <p:spPr>
            <a:xfrm>
              <a:off x="908123" y="1608529"/>
              <a:ext cx="2003586" cy="114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406"/>
                  </a:solidFill>
                  <a:effectLst/>
                  <a:uLnTx/>
                  <a:uFillTx/>
                  <a:latin typeface="Bornoporichay" panose="02000506000000020003" pitchFamily="2" charset="0"/>
                  <a:cs typeface="Bornoporichay" panose="02000506000000020003" pitchFamily="2" charset="0"/>
                </a:rPr>
                <a:t>গারোদের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406"/>
                  </a:solidFill>
                  <a:effectLst/>
                  <a:uLnTx/>
                  <a:uFillTx/>
                  <a:latin typeface="Bornoporichay" panose="02000506000000020003" pitchFamily="2" charset="0"/>
                  <a:cs typeface="Bornoporichay" panose="02000506000000020003" pitchFamily="2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406"/>
                  </a:solidFill>
                  <a:effectLst/>
                  <a:uLnTx/>
                  <a:uFillTx/>
                  <a:latin typeface="Bornoporichay" panose="02000506000000020003" pitchFamily="2" charset="0"/>
                  <a:cs typeface="Bornoporichay" panose="02000506000000020003" pitchFamily="2" charset="0"/>
                </a:rPr>
                <a:t>পরিবার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406"/>
                  </a:solidFill>
                  <a:effectLst/>
                  <a:uLnTx/>
                  <a:uFillTx/>
                  <a:latin typeface="Bornoporichay" panose="02000506000000020003" pitchFamily="2" charset="0"/>
                  <a:cs typeface="Bornoporichay" panose="02000506000000020003" pitchFamily="2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406"/>
                  </a:solidFill>
                  <a:effectLst/>
                  <a:uLnTx/>
                  <a:uFillTx/>
                  <a:latin typeface="Bornoporichay" panose="02000506000000020003" pitchFamily="2" charset="0"/>
                  <a:cs typeface="Bornoporichay" panose="02000506000000020003" pitchFamily="2" charset="0"/>
                </a:rPr>
                <a:t>সম্পর্কে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406"/>
                  </a:solidFill>
                  <a:effectLst/>
                  <a:uLnTx/>
                  <a:uFillTx/>
                  <a:latin typeface="Bornoporichay" panose="02000506000000020003" pitchFamily="2" charset="0"/>
                  <a:cs typeface="Bornoporichay" panose="02000506000000020003" pitchFamily="2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406"/>
                  </a:solidFill>
                  <a:effectLst/>
                  <a:uLnTx/>
                  <a:uFillTx/>
                  <a:latin typeface="Bornoporichay" panose="02000506000000020003" pitchFamily="2" charset="0"/>
                  <a:cs typeface="Bornoporichay" panose="02000506000000020003" pitchFamily="2" charset="0"/>
                </a:rPr>
                <a:t>বলতে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406"/>
                  </a:solidFill>
                  <a:effectLst/>
                  <a:uLnTx/>
                  <a:uFillTx/>
                  <a:latin typeface="Bornoporichay" panose="02000506000000020003" pitchFamily="2" charset="0"/>
                  <a:cs typeface="Bornoporichay" panose="02000506000000020003" pitchFamily="2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406"/>
                  </a:solidFill>
                  <a:effectLst/>
                  <a:uLnTx/>
                  <a:uFillTx/>
                  <a:latin typeface="Bornoporichay" panose="02000506000000020003" pitchFamily="2" charset="0"/>
                  <a:cs typeface="Bornoporichay" panose="02000506000000020003" pitchFamily="2" charset="0"/>
                </a:rPr>
                <a:t>পারবে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406"/>
                  </a:solidFill>
                  <a:effectLst/>
                  <a:uLnTx/>
                  <a:uFillTx/>
                  <a:latin typeface="Bornoporichay" panose="02000506000000020003" pitchFamily="2" charset="0"/>
                  <a:cs typeface="Bornoporichay" panose="02000506000000020003" pitchFamily="2" charset="0"/>
                </a:rPr>
                <a:t> ।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5E8FDB-168A-45AB-863E-1887C7632D07}"/>
                </a:ext>
              </a:extLst>
            </p:cNvPr>
            <p:cNvSpPr txBox="1"/>
            <p:nvPr/>
          </p:nvSpPr>
          <p:spPr>
            <a:xfrm>
              <a:off x="775917" y="796117"/>
              <a:ext cx="5501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9B79BA-0879-4CB9-8645-F785D9E7F5AF}"/>
              </a:ext>
            </a:extLst>
          </p:cNvPr>
          <p:cNvGrpSpPr/>
          <p:nvPr/>
        </p:nvGrpSpPr>
        <p:grpSpPr>
          <a:xfrm>
            <a:off x="2798787" y="2444936"/>
            <a:ext cx="4576066" cy="4049836"/>
            <a:chOff x="447461" y="701646"/>
            <a:chExt cx="3721961" cy="268444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2A25F5-6242-4061-9501-A369E389C49D}"/>
                </a:ext>
              </a:extLst>
            </p:cNvPr>
            <p:cNvSpPr/>
            <p:nvPr/>
          </p:nvSpPr>
          <p:spPr>
            <a:xfrm rot="2711202">
              <a:off x="1689971" y="906640"/>
              <a:ext cx="1705961" cy="325294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60000">
                  <a:schemeClr val="bg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666AAB-655C-4E3B-A42D-1FDF44DA2BC8}"/>
                </a:ext>
              </a:extLst>
            </p:cNvPr>
            <p:cNvSpPr/>
            <p:nvPr/>
          </p:nvSpPr>
          <p:spPr>
            <a:xfrm>
              <a:off x="766916" y="781665"/>
              <a:ext cx="2286000" cy="2286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71A8C2-1B4D-414F-BEF2-3FAC7208F97C}"/>
                </a:ext>
              </a:extLst>
            </p:cNvPr>
            <p:cNvSpPr/>
            <p:nvPr/>
          </p:nvSpPr>
          <p:spPr>
            <a:xfrm>
              <a:off x="766916" y="781665"/>
              <a:ext cx="2286000" cy="2286000"/>
            </a:xfrm>
            <a:custGeom>
              <a:avLst/>
              <a:gdLst>
                <a:gd name="connsiteX0" fmla="*/ 923171 w 2286000"/>
                <a:gd name="connsiteY0" fmla="*/ 0 h 2286000"/>
                <a:gd name="connsiteX1" fmla="*/ 2286000 w 2286000"/>
                <a:gd name="connsiteY1" fmla="*/ 0 h 2286000"/>
                <a:gd name="connsiteX2" fmla="*/ 2286000 w 2286000"/>
                <a:gd name="connsiteY2" fmla="*/ 2286000 h 2286000"/>
                <a:gd name="connsiteX3" fmla="*/ 0 w 2286000"/>
                <a:gd name="connsiteY3" fmla="*/ 2286000 h 2286000"/>
                <a:gd name="connsiteX4" fmla="*/ 0 w 2286000"/>
                <a:gd name="connsiteY4" fmla="*/ 789241 h 2286000"/>
                <a:gd name="connsiteX5" fmla="*/ 2529 w 2286000"/>
                <a:gd name="connsiteY5" fmla="*/ 79218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0" h="2286000">
                  <a:moveTo>
                    <a:pt x="923171" y="0"/>
                  </a:moveTo>
                  <a:lnTo>
                    <a:pt x="2286000" y="0"/>
                  </a:lnTo>
                  <a:lnTo>
                    <a:pt x="2286000" y="2286000"/>
                  </a:lnTo>
                  <a:lnTo>
                    <a:pt x="0" y="2286000"/>
                  </a:lnTo>
                  <a:lnTo>
                    <a:pt x="0" y="789241"/>
                  </a:lnTo>
                  <a:lnTo>
                    <a:pt x="2529" y="79218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7F7EF9E-215E-4F9B-AAFB-E819E4B47498}"/>
                </a:ext>
              </a:extLst>
            </p:cNvPr>
            <p:cNvSpPr/>
            <p:nvPr/>
          </p:nvSpPr>
          <p:spPr>
            <a:xfrm>
              <a:off x="908123" y="922872"/>
              <a:ext cx="2003586" cy="2003586"/>
            </a:xfrm>
            <a:custGeom>
              <a:avLst/>
              <a:gdLst>
                <a:gd name="connsiteX0" fmla="*/ 923171 w 2286000"/>
                <a:gd name="connsiteY0" fmla="*/ 0 h 2286000"/>
                <a:gd name="connsiteX1" fmla="*/ 2286000 w 2286000"/>
                <a:gd name="connsiteY1" fmla="*/ 0 h 2286000"/>
                <a:gd name="connsiteX2" fmla="*/ 2286000 w 2286000"/>
                <a:gd name="connsiteY2" fmla="*/ 2286000 h 2286000"/>
                <a:gd name="connsiteX3" fmla="*/ 0 w 2286000"/>
                <a:gd name="connsiteY3" fmla="*/ 2286000 h 2286000"/>
                <a:gd name="connsiteX4" fmla="*/ 0 w 2286000"/>
                <a:gd name="connsiteY4" fmla="*/ 789241 h 2286000"/>
                <a:gd name="connsiteX5" fmla="*/ 2529 w 2286000"/>
                <a:gd name="connsiteY5" fmla="*/ 79218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0" h="2286000">
                  <a:moveTo>
                    <a:pt x="923171" y="0"/>
                  </a:moveTo>
                  <a:lnTo>
                    <a:pt x="2286000" y="0"/>
                  </a:lnTo>
                  <a:lnTo>
                    <a:pt x="2286000" y="2286000"/>
                  </a:lnTo>
                  <a:lnTo>
                    <a:pt x="0" y="2286000"/>
                  </a:lnTo>
                  <a:lnTo>
                    <a:pt x="0" y="789241"/>
                  </a:lnTo>
                  <a:lnTo>
                    <a:pt x="2529" y="792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B41FFB6-816E-4CB5-A185-0AD13626BDC5}"/>
                </a:ext>
              </a:extLst>
            </p:cNvPr>
            <p:cNvSpPr/>
            <p:nvPr/>
          </p:nvSpPr>
          <p:spPr>
            <a:xfrm>
              <a:off x="1198058" y="701646"/>
              <a:ext cx="1076633" cy="44245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0A56B99-0E37-40D9-8F70-0294377C3EF8}"/>
                </a:ext>
              </a:extLst>
            </p:cNvPr>
            <p:cNvSpPr/>
            <p:nvPr/>
          </p:nvSpPr>
          <p:spPr>
            <a:xfrm>
              <a:off x="447461" y="1367367"/>
              <a:ext cx="1076633" cy="44245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BD030BE-BE4C-4E78-B80A-A98DF19B88B7}"/>
                </a:ext>
              </a:extLst>
            </p:cNvPr>
            <p:cNvSpPr/>
            <p:nvPr/>
          </p:nvSpPr>
          <p:spPr>
            <a:xfrm flipH="1" flipV="1">
              <a:off x="742600" y="796413"/>
              <a:ext cx="923171" cy="792180"/>
            </a:xfrm>
            <a:custGeom>
              <a:avLst/>
              <a:gdLst>
                <a:gd name="connsiteX0" fmla="*/ 0 w 923171"/>
                <a:gd name="connsiteY0" fmla="*/ 0 h 792180"/>
                <a:gd name="connsiteX1" fmla="*/ 923171 w 923171"/>
                <a:gd name="connsiteY1" fmla="*/ 0 h 792180"/>
                <a:gd name="connsiteX2" fmla="*/ 2529 w 923171"/>
                <a:gd name="connsiteY2" fmla="*/ 792180 h 792180"/>
                <a:gd name="connsiteX3" fmla="*/ 0 w 923171"/>
                <a:gd name="connsiteY3" fmla="*/ 789241 h 79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171" h="792180">
                  <a:moveTo>
                    <a:pt x="0" y="0"/>
                  </a:moveTo>
                  <a:lnTo>
                    <a:pt x="923171" y="0"/>
                  </a:lnTo>
                  <a:lnTo>
                    <a:pt x="2529" y="792180"/>
                  </a:lnTo>
                  <a:lnTo>
                    <a:pt x="0" y="78924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793196-9D95-4500-9590-92467DE47C4C}"/>
                </a:ext>
              </a:extLst>
            </p:cNvPr>
            <p:cNvSpPr txBox="1"/>
            <p:nvPr/>
          </p:nvSpPr>
          <p:spPr>
            <a:xfrm>
              <a:off x="1846973" y="882487"/>
              <a:ext cx="1064736" cy="55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black"/>
                  </a:solidFill>
                  <a:latin typeface="Bornoporichay" panose="02000506000000020003" pitchFamily="2" charset="0"/>
                  <a:cs typeface="Bornoporichay" panose="02000506000000020003" pitchFamily="2" charset="0"/>
                </a:rPr>
                <a:t>গারো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rnoporichay" panose="02000506000000020003" pitchFamily="2" charset="0"/>
                <a:cs typeface="Bornoporichay" panose="02000506000000020003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EA7A64-2FD0-4309-972C-FFF7199026BA}"/>
                </a:ext>
              </a:extLst>
            </p:cNvPr>
            <p:cNvSpPr txBox="1"/>
            <p:nvPr/>
          </p:nvSpPr>
          <p:spPr>
            <a:xfrm>
              <a:off x="908123" y="1648994"/>
              <a:ext cx="2003586" cy="136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n Unicode" panose="02000506000000020003" pitchFamily="2" charset="0"/>
                  <a:cs typeface="Arin Unicode" panose="02000506000000020003" pitchFamily="2" charset="0"/>
                </a:rPr>
                <a:t>গারোদের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n Unicode" panose="02000506000000020003" pitchFamily="2" charset="0"/>
                  <a:cs typeface="Arin Unicode" panose="02000506000000020003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n Unicode" panose="02000506000000020003" pitchFamily="2" charset="0"/>
                  <a:cs typeface="Arin Unicode" panose="02000506000000020003" pitchFamily="2" charset="0"/>
                </a:rPr>
                <a:t>সামাজিক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n Unicode" panose="02000506000000020003" pitchFamily="2" charset="0"/>
                  <a:cs typeface="Arin Unicode" panose="02000506000000020003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n Unicode" panose="02000506000000020003" pitchFamily="2" charset="0"/>
                  <a:cs typeface="Arin Unicode" panose="02000506000000020003" pitchFamily="2" charset="0"/>
                </a:rPr>
                <a:t>জীবিন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n Unicode" panose="02000506000000020003" pitchFamily="2" charset="0"/>
                  <a:cs typeface="Arin Unicode" panose="02000506000000020003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n Unicode" panose="02000506000000020003" pitchFamily="2" charset="0"/>
                  <a:cs typeface="Arin Unicode" panose="02000506000000020003" pitchFamily="2" charset="0"/>
                </a:rPr>
                <a:t>ব্যাখ্যা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n Unicode" panose="02000506000000020003" pitchFamily="2" charset="0"/>
                  <a:cs typeface="Arin Unicode" panose="02000506000000020003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n Unicode" panose="02000506000000020003" pitchFamily="2" charset="0"/>
                  <a:cs typeface="Arin Unicode" panose="02000506000000020003" pitchFamily="2" charset="0"/>
                </a:rPr>
                <a:t>করতে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n Unicode" panose="02000506000000020003" pitchFamily="2" charset="0"/>
                  <a:cs typeface="Arin Unicode" panose="02000506000000020003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n Unicode" panose="02000506000000020003" pitchFamily="2" charset="0"/>
                  <a:cs typeface="Arin Unicode" panose="02000506000000020003" pitchFamily="2" charset="0"/>
                </a:rPr>
                <a:t>পারবে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n Unicode" panose="02000506000000020003" pitchFamily="2" charset="0"/>
                  <a:cs typeface="Arin Unicode" panose="02000506000000020003" pitchFamily="2" charset="0"/>
                </a:rPr>
                <a:t> ।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1270CA-9FE7-458B-B69B-05C7F11D5D51}"/>
                </a:ext>
              </a:extLst>
            </p:cNvPr>
            <p:cNvSpPr txBox="1"/>
            <p:nvPr/>
          </p:nvSpPr>
          <p:spPr>
            <a:xfrm>
              <a:off x="775917" y="796117"/>
              <a:ext cx="5501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669864-026D-41AE-8F14-55A2A4C621B1}"/>
              </a:ext>
            </a:extLst>
          </p:cNvPr>
          <p:cNvGrpSpPr/>
          <p:nvPr/>
        </p:nvGrpSpPr>
        <p:grpSpPr>
          <a:xfrm>
            <a:off x="5856164" y="2444936"/>
            <a:ext cx="4442343" cy="4004176"/>
            <a:chOff x="447461" y="701646"/>
            <a:chExt cx="3721961" cy="268444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E76171B-4001-4EF9-8F4A-CAE05483BBA2}"/>
                </a:ext>
              </a:extLst>
            </p:cNvPr>
            <p:cNvSpPr/>
            <p:nvPr/>
          </p:nvSpPr>
          <p:spPr>
            <a:xfrm rot="2711202">
              <a:off x="1689971" y="906640"/>
              <a:ext cx="1705961" cy="325294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60000">
                  <a:schemeClr val="bg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238479-C6CE-46AC-A7B9-46D688AF5CE6}"/>
                </a:ext>
              </a:extLst>
            </p:cNvPr>
            <p:cNvSpPr/>
            <p:nvPr/>
          </p:nvSpPr>
          <p:spPr>
            <a:xfrm>
              <a:off x="766916" y="781665"/>
              <a:ext cx="2286000" cy="2286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78BB147-C7BB-451D-8D69-1193F56F6918}"/>
                </a:ext>
              </a:extLst>
            </p:cNvPr>
            <p:cNvSpPr/>
            <p:nvPr/>
          </p:nvSpPr>
          <p:spPr>
            <a:xfrm>
              <a:off x="766916" y="781665"/>
              <a:ext cx="2286000" cy="2286000"/>
            </a:xfrm>
            <a:custGeom>
              <a:avLst/>
              <a:gdLst>
                <a:gd name="connsiteX0" fmla="*/ 923171 w 2286000"/>
                <a:gd name="connsiteY0" fmla="*/ 0 h 2286000"/>
                <a:gd name="connsiteX1" fmla="*/ 2286000 w 2286000"/>
                <a:gd name="connsiteY1" fmla="*/ 0 h 2286000"/>
                <a:gd name="connsiteX2" fmla="*/ 2286000 w 2286000"/>
                <a:gd name="connsiteY2" fmla="*/ 2286000 h 2286000"/>
                <a:gd name="connsiteX3" fmla="*/ 0 w 2286000"/>
                <a:gd name="connsiteY3" fmla="*/ 2286000 h 2286000"/>
                <a:gd name="connsiteX4" fmla="*/ 0 w 2286000"/>
                <a:gd name="connsiteY4" fmla="*/ 789241 h 2286000"/>
                <a:gd name="connsiteX5" fmla="*/ 2529 w 2286000"/>
                <a:gd name="connsiteY5" fmla="*/ 79218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0" h="2286000">
                  <a:moveTo>
                    <a:pt x="923171" y="0"/>
                  </a:moveTo>
                  <a:lnTo>
                    <a:pt x="2286000" y="0"/>
                  </a:lnTo>
                  <a:lnTo>
                    <a:pt x="2286000" y="2286000"/>
                  </a:lnTo>
                  <a:lnTo>
                    <a:pt x="0" y="2286000"/>
                  </a:lnTo>
                  <a:lnTo>
                    <a:pt x="0" y="789241"/>
                  </a:lnTo>
                  <a:lnTo>
                    <a:pt x="2529" y="7921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9F9EE3-8EA4-4222-8391-1C5BA6F5D71C}"/>
                </a:ext>
              </a:extLst>
            </p:cNvPr>
            <p:cNvSpPr/>
            <p:nvPr/>
          </p:nvSpPr>
          <p:spPr>
            <a:xfrm>
              <a:off x="908123" y="922872"/>
              <a:ext cx="2003586" cy="2003586"/>
            </a:xfrm>
            <a:custGeom>
              <a:avLst/>
              <a:gdLst>
                <a:gd name="connsiteX0" fmla="*/ 923171 w 2286000"/>
                <a:gd name="connsiteY0" fmla="*/ 0 h 2286000"/>
                <a:gd name="connsiteX1" fmla="*/ 2286000 w 2286000"/>
                <a:gd name="connsiteY1" fmla="*/ 0 h 2286000"/>
                <a:gd name="connsiteX2" fmla="*/ 2286000 w 2286000"/>
                <a:gd name="connsiteY2" fmla="*/ 2286000 h 2286000"/>
                <a:gd name="connsiteX3" fmla="*/ 0 w 2286000"/>
                <a:gd name="connsiteY3" fmla="*/ 2286000 h 2286000"/>
                <a:gd name="connsiteX4" fmla="*/ 0 w 2286000"/>
                <a:gd name="connsiteY4" fmla="*/ 789241 h 2286000"/>
                <a:gd name="connsiteX5" fmla="*/ 2529 w 2286000"/>
                <a:gd name="connsiteY5" fmla="*/ 79218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0" h="2286000">
                  <a:moveTo>
                    <a:pt x="923171" y="0"/>
                  </a:moveTo>
                  <a:lnTo>
                    <a:pt x="2286000" y="0"/>
                  </a:lnTo>
                  <a:lnTo>
                    <a:pt x="2286000" y="2286000"/>
                  </a:lnTo>
                  <a:lnTo>
                    <a:pt x="0" y="2286000"/>
                  </a:lnTo>
                  <a:lnTo>
                    <a:pt x="0" y="789241"/>
                  </a:lnTo>
                  <a:lnTo>
                    <a:pt x="2529" y="792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EDAA6E7-89DA-4267-B310-F493F9E5771B}"/>
                </a:ext>
              </a:extLst>
            </p:cNvPr>
            <p:cNvSpPr/>
            <p:nvPr/>
          </p:nvSpPr>
          <p:spPr>
            <a:xfrm>
              <a:off x="1198058" y="701646"/>
              <a:ext cx="1076633" cy="44245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381599F-C65C-4C25-95F2-6949BFAEA421}"/>
                </a:ext>
              </a:extLst>
            </p:cNvPr>
            <p:cNvSpPr/>
            <p:nvPr/>
          </p:nvSpPr>
          <p:spPr>
            <a:xfrm>
              <a:off x="447461" y="1367367"/>
              <a:ext cx="1076633" cy="44245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9A1554-43B2-43C2-8FB8-84F42D4DB1CB}"/>
                </a:ext>
              </a:extLst>
            </p:cNvPr>
            <p:cNvSpPr/>
            <p:nvPr/>
          </p:nvSpPr>
          <p:spPr>
            <a:xfrm flipH="1" flipV="1">
              <a:off x="742600" y="796413"/>
              <a:ext cx="923171" cy="792180"/>
            </a:xfrm>
            <a:custGeom>
              <a:avLst/>
              <a:gdLst>
                <a:gd name="connsiteX0" fmla="*/ 0 w 923171"/>
                <a:gd name="connsiteY0" fmla="*/ 0 h 792180"/>
                <a:gd name="connsiteX1" fmla="*/ 923171 w 923171"/>
                <a:gd name="connsiteY1" fmla="*/ 0 h 792180"/>
                <a:gd name="connsiteX2" fmla="*/ 2529 w 923171"/>
                <a:gd name="connsiteY2" fmla="*/ 792180 h 792180"/>
                <a:gd name="connsiteX3" fmla="*/ 0 w 923171"/>
                <a:gd name="connsiteY3" fmla="*/ 789241 h 79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171" h="792180">
                  <a:moveTo>
                    <a:pt x="0" y="0"/>
                  </a:moveTo>
                  <a:lnTo>
                    <a:pt x="923171" y="0"/>
                  </a:lnTo>
                  <a:lnTo>
                    <a:pt x="2529" y="792180"/>
                  </a:lnTo>
                  <a:lnTo>
                    <a:pt x="0" y="78924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92B835E-3063-490D-95FC-262DC7DFA9EA}"/>
                </a:ext>
              </a:extLst>
            </p:cNvPr>
            <p:cNvSpPr txBox="1"/>
            <p:nvPr/>
          </p:nvSpPr>
          <p:spPr>
            <a:xfrm>
              <a:off x="1846972" y="882487"/>
              <a:ext cx="990395" cy="557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 err="1">
                  <a:solidFill>
                    <a:prstClr val="black"/>
                  </a:solidFill>
                  <a:latin typeface="Ekushey Bangla" panose="02000503000000020004" pitchFamily="2" charset="0"/>
                  <a:cs typeface="Ekushey Bangla" panose="02000503000000020004" pitchFamily="2" charset="0"/>
                </a:rPr>
                <a:t>গারো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kushey Bangla" panose="02000503000000020004" pitchFamily="2" charset="0"/>
                <a:cs typeface="Ekushey Bangla" panose="02000503000000020004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2550AD-89F0-4BD6-94AA-5F877A4FFBA6}"/>
                </a:ext>
              </a:extLst>
            </p:cNvPr>
            <p:cNvSpPr txBox="1"/>
            <p:nvPr/>
          </p:nvSpPr>
          <p:spPr>
            <a:xfrm>
              <a:off x="908122" y="1689430"/>
              <a:ext cx="2003586" cy="1299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cs typeface="Ekushey Sumit" panose="03080603080002020207" pitchFamily="66"/>
                </a:rPr>
                <a:t>গারোদের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cs typeface="Ekushey Sumit" panose="03080603080002020207" pitchFamily="66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cs typeface="Ekushey Sumit" panose="03080603080002020207" pitchFamily="66"/>
                </a:rPr>
                <a:t>অর্থনৈতিক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cs typeface="Ekushey Sumit" panose="03080603080002020207" pitchFamily="66"/>
                </a:rPr>
                <a:t> ও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cs typeface="Ekushey Sumit" panose="03080603080002020207" pitchFamily="66"/>
                </a:rPr>
                <a:t>সাংস্কৃতিক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cs typeface="Ekushey Sumit" panose="03080603080002020207" pitchFamily="66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cs typeface="Ekushey Sumit" panose="03080603080002020207" pitchFamily="66"/>
                </a:rPr>
                <a:t>জীবনের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cs typeface="Ekushey Sumit" panose="03080603080002020207" pitchFamily="66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cs typeface="Ekushey Sumit" panose="03080603080002020207" pitchFamily="66"/>
                </a:rPr>
                <a:t>বর্ননা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cs typeface="Ekushey Sumit" panose="03080603080002020207" pitchFamily="66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cs typeface="Ekushey Sumit" panose="03080603080002020207" pitchFamily="66"/>
                </a:rPr>
                <a:t>দিতে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cs typeface="Ekushey Sumit" panose="03080603080002020207" pitchFamily="66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cs typeface="Ekushey Sumit" panose="03080603080002020207" pitchFamily="66"/>
                </a:rPr>
                <a:t>পারবে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cs typeface="Ekushey Sumit" panose="03080603080002020207" pitchFamily="66"/>
                </a:rPr>
                <a:t> </a:t>
              </a:r>
              <a:r>
                <a:rPr lang="en-US" sz="2400" dirty="0">
                  <a:solidFill>
                    <a:srgbClr val="00B0F0"/>
                  </a:solidFill>
                  <a:latin typeface="Calibri" panose="020F0502020204030204"/>
                  <a:cs typeface="Ekushey Sumit" panose="03080603080002020207" pitchFamily="66"/>
                </a:rPr>
                <a:t>।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cs typeface="Ekushey Sumit" panose="03080603080002020207" pitchFamily="66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99FEEA2-DD2B-4A8D-AC30-6771A1BDF193}"/>
                </a:ext>
              </a:extLst>
            </p:cNvPr>
            <p:cNvSpPr txBox="1"/>
            <p:nvPr/>
          </p:nvSpPr>
          <p:spPr>
            <a:xfrm>
              <a:off x="775917" y="796117"/>
              <a:ext cx="5501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4FF0E-FED5-46E6-A564-1B5C9142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229" y="6324566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BAEC2-DEBA-4A8F-B921-E563B53CA461}" type="datetime1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04-Oct-20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44B327-C790-4312-86CA-73D965DFEC2B}"/>
              </a:ext>
            </a:extLst>
          </p:cNvPr>
          <p:cNvSpPr txBox="1"/>
          <p:nvPr/>
        </p:nvSpPr>
        <p:spPr>
          <a:xfrm>
            <a:off x="4494164" y="122479"/>
            <a:ext cx="3608047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/>
              <a:t>শিখনফল</a:t>
            </a:r>
            <a:r>
              <a:rPr lang="en-US" sz="6600" dirty="0"/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CB6376A-C30B-47A6-97AC-3A585B87D062}"/>
              </a:ext>
            </a:extLst>
          </p:cNvPr>
          <p:cNvSpPr/>
          <p:nvPr/>
        </p:nvSpPr>
        <p:spPr>
          <a:xfrm>
            <a:off x="1809771" y="1335185"/>
            <a:ext cx="6292440" cy="622096"/>
          </a:xfrm>
          <a:prstGeom prst="rect">
            <a:avLst/>
          </a:prstGeom>
          <a:solidFill>
            <a:srgbClr val="002060">
              <a:alpha val="51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শিক্ষার্থীরাঃ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88B804A-5989-4360-B12F-78621D5A76F8}"/>
              </a:ext>
            </a:extLst>
          </p:cNvPr>
          <p:cNvGrpSpPr/>
          <p:nvPr/>
        </p:nvGrpSpPr>
        <p:grpSpPr>
          <a:xfrm rot="2656113">
            <a:off x="643450" y="981220"/>
            <a:ext cx="1454154" cy="1454154"/>
            <a:chOff x="4012380" y="1345380"/>
            <a:chExt cx="4167238" cy="4167238"/>
          </a:xfrm>
          <a:effectLst/>
        </p:grpSpPr>
        <p:sp>
          <p:nvSpPr>
            <p:cNvPr id="77" name="Block Arc 76">
              <a:extLst>
                <a:ext uri="{FF2B5EF4-FFF2-40B4-BE49-F238E27FC236}">
                  <a16:creationId xmlns:a16="http://schemas.microsoft.com/office/drawing/2014/main" id="{2E13F1EA-7439-4F87-8D78-DF6AF70B41FD}"/>
                </a:ext>
              </a:extLst>
            </p:cNvPr>
            <p:cNvSpPr/>
            <p:nvPr/>
          </p:nvSpPr>
          <p:spPr>
            <a:xfrm>
              <a:off x="4012380" y="1345380"/>
              <a:ext cx="4167238" cy="4167238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solidFill>
              <a:srgbClr val="FF0000"/>
            </a:solidFill>
            <a:ln>
              <a:noFill/>
            </a:ln>
            <a:effectLst/>
          </p:spPr>
        </p:sp>
        <p:sp>
          <p:nvSpPr>
            <p:cNvPr id="78" name="Block Arc 77">
              <a:extLst>
                <a:ext uri="{FF2B5EF4-FFF2-40B4-BE49-F238E27FC236}">
                  <a16:creationId xmlns:a16="http://schemas.microsoft.com/office/drawing/2014/main" id="{19A32F86-8B4C-4616-822E-52461534B00F}"/>
                </a:ext>
              </a:extLst>
            </p:cNvPr>
            <p:cNvSpPr/>
            <p:nvPr/>
          </p:nvSpPr>
          <p:spPr>
            <a:xfrm>
              <a:off x="4012380" y="1345380"/>
              <a:ext cx="4167238" cy="4167238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solidFill>
              <a:srgbClr val="002060"/>
            </a:solidFill>
            <a:ln>
              <a:noFill/>
            </a:ln>
            <a:effectLst/>
          </p:spPr>
        </p:sp>
        <p:sp>
          <p:nvSpPr>
            <p:cNvPr id="79" name="Block Arc 78">
              <a:extLst>
                <a:ext uri="{FF2B5EF4-FFF2-40B4-BE49-F238E27FC236}">
                  <a16:creationId xmlns:a16="http://schemas.microsoft.com/office/drawing/2014/main" id="{03D27E15-BD0B-47F8-B331-CDA140E926AA}"/>
                </a:ext>
              </a:extLst>
            </p:cNvPr>
            <p:cNvSpPr/>
            <p:nvPr/>
          </p:nvSpPr>
          <p:spPr>
            <a:xfrm>
              <a:off x="4012380" y="1345380"/>
              <a:ext cx="4167238" cy="4167238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solidFill>
              <a:srgbClr val="FBA403"/>
            </a:solidFill>
            <a:ln>
              <a:noFill/>
            </a:ln>
            <a:effectLst/>
          </p:spPr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00C7D66-8896-4E3E-8431-22D887D02587}"/>
                </a:ext>
              </a:extLst>
            </p:cNvPr>
            <p:cNvSpPr/>
            <p:nvPr/>
          </p:nvSpPr>
          <p:spPr>
            <a:xfrm>
              <a:off x="4438059" y="1771059"/>
              <a:ext cx="3315879" cy="3315879"/>
            </a:xfrm>
            <a:custGeom>
              <a:avLst/>
              <a:gdLst>
                <a:gd name="connsiteX0" fmla="*/ 0 w 1918890"/>
                <a:gd name="connsiteY0" fmla="*/ 959445 h 1918890"/>
                <a:gd name="connsiteX1" fmla="*/ 959445 w 1918890"/>
                <a:gd name="connsiteY1" fmla="*/ 0 h 1918890"/>
                <a:gd name="connsiteX2" fmla="*/ 1918890 w 1918890"/>
                <a:gd name="connsiteY2" fmla="*/ 959445 h 1918890"/>
                <a:gd name="connsiteX3" fmla="*/ 959445 w 1918890"/>
                <a:gd name="connsiteY3" fmla="*/ 1918890 h 1918890"/>
                <a:gd name="connsiteX4" fmla="*/ 0 w 1918890"/>
                <a:gd name="connsiteY4" fmla="*/ 959445 h 191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890" h="1918890">
                  <a:moveTo>
                    <a:pt x="0" y="959445"/>
                  </a:moveTo>
                  <a:cubicBezTo>
                    <a:pt x="0" y="429558"/>
                    <a:pt x="429558" y="0"/>
                    <a:pt x="959445" y="0"/>
                  </a:cubicBezTo>
                  <a:cubicBezTo>
                    <a:pt x="1489332" y="0"/>
                    <a:pt x="1918890" y="429558"/>
                    <a:pt x="1918890" y="959445"/>
                  </a:cubicBezTo>
                  <a:cubicBezTo>
                    <a:pt x="1918890" y="1489332"/>
                    <a:pt x="1489332" y="1918890"/>
                    <a:pt x="959445" y="1918890"/>
                  </a:cubicBezTo>
                  <a:cubicBezTo>
                    <a:pt x="429558" y="1918890"/>
                    <a:pt x="0" y="1489332"/>
                    <a:pt x="0" y="959445"/>
                  </a:cubicBezTo>
                  <a:close/>
                </a:path>
              </a:pathLst>
            </a:custGeom>
            <a:gradFill>
              <a:gsLst>
                <a:gs pos="19000">
                  <a:srgbClr val="00B050"/>
                </a:gs>
                <a:gs pos="57000">
                  <a:srgbClr val="FE6003"/>
                </a:gs>
                <a:gs pos="78000">
                  <a:srgbClr val="FFC000"/>
                </a:gs>
              </a:gsLst>
              <a:lin ang="5400000" scaled="1"/>
            </a:gra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01600" h="101600"/>
            </a:sp3d>
          </p:spPr>
          <p:txBody>
            <a:bodyPr spcFirstLastPara="0" vert="horz" wrap="square" lIns="251719" tIns="251719" rIns="251719" bIns="251719" numCol="1" spcCol="1270" anchor="ctr" anchorCtr="0">
              <a:noAutofit/>
            </a:bodyPr>
            <a:lstStyle/>
            <a:p>
              <a:pPr marL="0" marR="0" lvl="0" indent="0" algn="ctr" defTabSz="143347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8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587489-047A-4C10-B1AB-BDCA77FB4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9BC8F-2BA6-4BDC-B863-A8737EB9E7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04-Oct-20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8853F-9FEB-4BE1-85E3-E93728C43C35}"/>
              </a:ext>
            </a:extLst>
          </p:cNvPr>
          <p:cNvSpPr txBox="1"/>
          <p:nvPr/>
        </p:nvSpPr>
        <p:spPr>
          <a:xfrm>
            <a:off x="762165" y="533400"/>
            <a:ext cx="76960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গারো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নৃগোষ্ঠীর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আদি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বাসস্থান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ছিল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তিব্বত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।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গারোরা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সাধারণত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‘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মান্দি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’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নামে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নিজেদের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পরিচয়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দিতে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পছন্দ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করে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।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গারোরা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মঙ্গোলীয়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নৃগোষ্ঠীর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লোক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।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বাংলাদেশের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বৃহত্তর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ময়মনসিংহ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জেলায়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বসবাসকারী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ক্ষুদ্র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নৃগোষ্ঠীর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মধ্যে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গারোরা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হলো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সংখ্যাগরিষ্ঠ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। </a:t>
            </a:r>
          </a:p>
          <a:p>
            <a:pPr algn="just"/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গারোরা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ময়মনসিংহ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,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টাঙ্গাইলের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মধুপুর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, </a:t>
            </a:r>
          </a:p>
          <a:p>
            <a:pPr algn="just"/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নেত্রকোনা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,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শেরপুর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,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জামালপুর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, </a:t>
            </a:r>
          </a:p>
          <a:p>
            <a:pPr algn="just"/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গাজিপুরের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শ্রীপুর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এবং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সিলেট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জেলায়</a:t>
            </a:r>
            <a:endParaRPr lang="en-US" sz="2800" dirty="0">
              <a:latin typeface="Ekushey Bangla" panose="02000503000000020004" pitchFamily="2" charset="0"/>
              <a:cs typeface="Ekushey Bangla" panose="02000503000000020004" pitchFamily="2" charset="0"/>
            </a:endParaRPr>
          </a:p>
          <a:p>
            <a:pPr algn="just"/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কিছু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সংখ্যক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গারো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 </a:t>
            </a:r>
            <a:r>
              <a:rPr lang="en-US" sz="2800" dirty="0" err="1">
                <a:latin typeface="Ekushey Bangla" panose="02000503000000020004" pitchFamily="2" charset="0"/>
                <a:cs typeface="Ekushey Bangla" panose="02000503000000020004" pitchFamily="2" charset="0"/>
              </a:rPr>
              <a:t>রয়েছে</a:t>
            </a:r>
            <a:r>
              <a:rPr lang="en-US" sz="2800" dirty="0">
                <a:latin typeface="Ekushey Bangla" panose="02000503000000020004" pitchFamily="2" charset="0"/>
                <a:cs typeface="Ekushey Bangla" panose="02000503000000020004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B6EB1-2568-4F5B-BDEB-B2E4E7688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9" b="97561" l="9214" r="94038">
                        <a14:foregroundMark x1="20054" y1="3902" x2="26558" y2="14390"/>
                        <a14:foregroundMark x1="26558" y1="14390" x2="26558" y2="14634"/>
                        <a14:foregroundMark x1="72087" y1="60488" x2="84282" y2="67561"/>
                        <a14:foregroundMark x1="84282" y1="67561" x2="86721" y2="79512"/>
                        <a14:foregroundMark x1="86721" y1="79512" x2="85366" y2="88780"/>
                        <a14:foregroundMark x1="84824" y1="92439" x2="86992" y2="97561"/>
                        <a14:foregroundMark x1="92954" y1="86585" x2="94038" y2="8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98" y="2125853"/>
            <a:ext cx="3628687" cy="40318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B2BFA2-D5C1-4D0F-9F3C-9B151CE3BEFD}"/>
              </a:ext>
            </a:extLst>
          </p:cNvPr>
          <p:cNvSpPr/>
          <p:nvPr/>
        </p:nvSpPr>
        <p:spPr>
          <a:xfrm>
            <a:off x="3810000" y="4144047"/>
            <a:ext cx="1676400" cy="487631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3200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A35A3-52C1-4E90-A488-22FD594328B7}"/>
              </a:ext>
            </a:extLst>
          </p:cNvPr>
          <p:cNvSpPr/>
          <p:nvPr/>
        </p:nvSpPr>
        <p:spPr>
          <a:xfrm>
            <a:off x="3810000" y="4836183"/>
            <a:ext cx="1676400" cy="440629"/>
          </a:xfrm>
          <a:prstGeom prst="rect">
            <a:avLst/>
          </a:prstGeom>
          <a:solidFill>
            <a:srgbClr val="002060"/>
          </a:soli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bn-BD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D4007-C2E9-45D0-82B3-0DA165651A25}"/>
              </a:ext>
            </a:extLst>
          </p:cNvPr>
          <p:cNvSpPr/>
          <p:nvPr/>
        </p:nvSpPr>
        <p:spPr>
          <a:xfrm>
            <a:off x="3808706" y="5495141"/>
            <a:ext cx="1676401" cy="534839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3600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6">
            <a:extLst>
              <a:ext uri="{FF2B5EF4-FFF2-40B4-BE49-F238E27FC236}">
                <a16:creationId xmlns:a16="http://schemas.microsoft.com/office/drawing/2014/main" id="{C7ED45E1-906F-4848-A385-2F7212FD37DF}"/>
              </a:ext>
            </a:extLst>
          </p:cNvPr>
          <p:cNvSpPr/>
          <p:nvPr/>
        </p:nvSpPr>
        <p:spPr>
          <a:xfrm>
            <a:off x="6205219" y="3609209"/>
            <a:ext cx="655607" cy="534838"/>
          </a:xfrm>
          <a:prstGeom prst="star5">
            <a:avLst/>
          </a:prstGeom>
          <a:solidFill>
            <a:srgbClr val="00206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5-Point Star 7">
            <a:extLst>
              <a:ext uri="{FF2B5EF4-FFF2-40B4-BE49-F238E27FC236}">
                <a16:creationId xmlns:a16="http://schemas.microsoft.com/office/drawing/2014/main" id="{173ACE27-4C3F-4749-8829-D5BD13B1C360}"/>
              </a:ext>
            </a:extLst>
          </p:cNvPr>
          <p:cNvSpPr/>
          <p:nvPr/>
        </p:nvSpPr>
        <p:spPr>
          <a:xfrm>
            <a:off x="7052371" y="3045668"/>
            <a:ext cx="655607" cy="534838"/>
          </a:xfrm>
          <a:prstGeom prst="star5">
            <a:avLst/>
          </a:prstGeom>
          <a:solidFill>
            <a:sysClr val="windowText" lastClr="000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5-Point Star 8">
            <a:extLst>
              <a:ext uri="{FF2B5EF4-FFF2-40B4-BE49-F238E27FC236}">
                <a16:creationId xmlns:a16="http://schemas.microsoft.com/office/drawing/2014/main" id="{FBDA0343-B41A-4F8E-83B8-A6A921BAF6D0}"/>
              </a:ext>
            </a:extLst>
          </p:cNvPr>
          <p:cNvSpPr/>
          <p:nvPr/>
        </p:nvSpPr>
        <p:spPr>
          <a:xfrm>
            <a:off x="6396764" y="3016965"/>
            <a:ext cx="655607" cy="5348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6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41A2C-4DA2-4ABA-8C62-7C0B3A11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036" y="6266927"/>
            <a:ext cx="2057400" cy="365125"/>
          </a:xfrm>
        </p:spPr>
        <p:txBody>
          <a:bodyPr/>
          <a:lstStyle/>
          <a:p>
            <a:pPr algn="ctr"/>
            <a:fld id="{CF207AD0-5F23-4731-B9F8-A2288C80CA35}" type="datetime1">
              <a:rPr lang="en-US" sz="2400" b="1" smtClean="0">
                <a:solidFill>
                  <a:schemeClr val="tx1"/>
                </a:solidFill>
              </a:rPr>
              <a:pPr algn="ctr"/>
              <a:t>04-Oct-20</a:t>
            </a:fld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52E25A7E-67C8-43B7-95AF-6AAB495B0E4C}"/>
              </a:ext>
            </a:extLst>
          </p:cNvPr>
          <p:cNvSpPr/>
          <p:nvPr/>
        </p:nvSpPr>
        <p:spPr>
          <a:xfrm>
            <a:off x="1296294" y="2906005"/>
            <a:ext cx="7038951" cy="980195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685800"/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গারোরা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কোন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কোন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এলাকায়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বসবাস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করে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তার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একটি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তালিকা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তৈরী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2400" dirty="0" err="1">
                <a:latin typeface="Galada" panose="02000506000000020003" pitchFamily="2" charset="0"/>
                <a:cs typeface="Galada" panose="02000506000000020003" pitchFamily="2" charset="0"/>
              </a:rPr>
              <a:t>কর</a:t>
            </a:r>
            <a:r>
              <a:rPr lang="en-US" sz="2400" dirty="0">
                <a:latin typeface="Galada" panose="02000506000000020003" pitchFamily="2" charset="0"/>
                <a:cs typeface="Galada" panose="02000506000000020003" pitchFamily="2" charset="0"/>
              </a:rPr>
              <a:t> ।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C8732B-F38B-4B73-9C9B-4249F88E053E}"/>
              </a:ext>
            </a:extLst>
          </p:cNvPr>
          <p:cNvGrpSpPr/>
          <p:nvPr/>
        </p:nvGrpSpPr>
        <p:grpSpPr>
          <a:xfrm>
            <a:off x="173927" y="2754930"/>
            <a:ext cx="1234440" cy="1234440"/>
            <a:chOff x="231902" y="975607"/>
            <a:chExt cx="1845290" cy="140588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6573E90-1388-42B7-963A-DAEDBEE18983}"/>
                </a:ext>
              </a:extLst>
            </p:cNvPr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4FA9179-A02A-4E84-865C-91293964A475}"/>
                </a:ext>
              </a:extLst>
            </p:cNvPr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C50EA2EB-F1E6-4677-9CA0-0EB7F06445DF}"/>
              </a:ext>
            </a:extLst>
          </p:cNvPr>
          <p:cNvSpPr/>
          <p:nvPr/>
        </p:nvSpPr>
        <p:spPr>
          <a:xfrm>
            <a:off x="286000" y="2855423"/>
            <a:ext cx="1028700" cy="10287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ysClr val="window" lastClr="FFFFFF">
                  <a:lumMod val="9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 w="9525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D6DCA-83FC-42B8-9EF3-068434CF1AE8}"/>
              </a:ext>
            </a:extLst>
          </p:cNvPr>
          <p:cNvSpPr txBox="1"/>
          <p:nvPr/>
        </p:nvSpPr>
        <p:spPr>
          <a:xfrm>
            <a:off x="3528919" y="529575"/>
            <a:ext cx="2573699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54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Baby_Boy_Girl4.png">
            <a:extLst>
              <a:ext uri="{FF2B5EF4-FFF2-40B4-BE49-F238E27FC236}">
                <a16:creationId xmlns:a16="http://schemas.microsoft.com/office/drawing/2014/main" id="{BECBD298-2A40-430C-87B2-4BD9789F7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8173" r="-1"/>
          <a:stretch/>
        </p:blipFill>
        <p:spPr>
          <a:xfrm>
            <a:off x="4572000" y="994420"/>
            <a:ext cx="878148" cy="1651305"/>
          </a:xfrm>
          <a:prstGeom prst="rect">
            <a:avLst/>
          </a:prstGeom>
        </p:spPr>
      </p:pic>
      <p:pic>
        <p:nvPicPr>
          <p:cNvPr id="10" name="Picture 9" descr="Baby_Boy_Girl4.png">
            <a:extLst>
              <a:ext uri="{FF2B5EF4-FFF2-40B4-BE49-F238E27FC236}">
                <a16:creationId xmlns:a16="http://schemas.microsoft.com/office/drawing/2014/main" id="{DCFC67EE-C1FF-4EC9-AA22-0694C15E3E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0918"/>
          <a:stretch/>
        </p:blipFill>
        <p:spPr>
          <a:xfrm>
            <a:off x="3740295" y="992300"/>
            <a:ext cx="831606" cy="16513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11D86D3-9789-4CB1-AF72-90A79FFD1840}"/>
              </a:ext>
            </a:extLst>
          </p:cNvPr>
          <p:cNvGrpSpPr/>
          <p:nvPr/>
        </p:nvGrpSpPr>
        <p:grpSpPr>
          <a:xfrm>
            <a:off x="6434946" y="4187283"/>
            <a:ext cx="1876607" cy="1781508"/>
            <a:chOff x="6161398" y="1553752"/>
            <a:chExt cx="2502142" cy="237534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5515FB-3DA3-4AA3-8D27-AFC4F96E3E12}"/>
                </a:ext>
              </a:extLst>
            </p:cNvPr>
            <p:cNvSpPr/>
            <p:nvPr/>
          </p:nvSpPr>
          <p:spPr>
            <a:xfrm>
              <a:off x="6161398" y="1553752"/>
              <a:ext cx="2502142" cy="2375344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203200" h="146050" prst="relaxedInset"/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4-Point Star 12">
              <a:extLst>
                <a:ext uri="{FF2B5EF4-FFF2-40B4-BE49-F238E27FC236}">
                  <a16:creationId xmlns:a16="http://schemas.microsoft.com/office/drawing/2014/main" id="{FFACDD73-132E-4D88-BBE0-1EB938B698DB}"/>
                </a:ext>
              </a:extLst>
            </p:cNvPr>
            <p:cNvSpPr/>
            <p:nvPr/>
          </p:nvSpPr>
          <p:spPr>
            <a:xfrm>
              <a:off x="7321536" y="2619427"/>
              <a:ext cx="165498" cy="214421"/>
            </a:xfrm>
            <a:prstGeom prst="star4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6C2E90-0BF6-4932-AAD8-ED322B637BF0}"/>
              </a:ext>
            </a:extLst>
          </p:cNvPr>
          <p:cNvGrpSpPr/>
          <p:nvPr/>
        </p:nvGrpSpPr>
        <p:grpSpPr>
          <a:xfrm>
            <a:off x="7280552" y="4529917"/>
            <a:ext cx="171645" cy="1049404"/>
            <a:chOff x="3810000" y="3124200"/>
            <a:chExt cx="414996" cy="3200400"/>
          </a:xfrm>
        </p:grpSpPr>
        <p:grpSp>
          <p:nvGrpSpPr>
            <p:cNvPr id="15" name="Group 38">
              <a:extLst>
                <a:ext uri="{FF2B5EF4-FFF2-40B4-BE49-F238E27FC236}">
                  <a16:creationId xmlns:a16="http://schemas.microsoft.com/office/drawing/2014/main" id="{561AD697-110A-4467-87AB-2C8304DDCAAF}"/>
                </a:ext>
              </a:extLst>
            </p:cNvPr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F659F4C0-682F-4AE4-8951-99503A8E1380}"/>
                  </a:ext>
                </a:extLst>
              </p:cNvPr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ysClr val="window" lastClr="FFFFFF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5BD52F09-919A-428B-A468-A02B626FCBB1}"/>
                  </a:ext>
                </a:extLst>
              </p:cNvPr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8D9407-3CE6-4A93-8E7B-E8F38AEE455A}"/>
                </a:ext>
              </a:extLst>
            </p:cNvPr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B02FE3-F8FA-4A54-B81E-AE3569C09BB0}"/>
              </a:ext>
            </a:extLst>
          </p:cNvPr>
          <p:cNvGrpSpPr/>
          <p:nvPr/>
        </p:nvGrpSpPr>
        <p:grpSpPr>
          <a:xfrm>
            <a:off x="7230047" y="4209041"/>
            <a:ext cx="253156" cy="1689326"/>
            <a:chOff x="4224186" y="236408"/>
            <a:chExt cx="167510" cy="225243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7CBA14-F2E2-4D54-8877-2908792399CD}"/>
                </a:ext>
              </a:extLst>
            </p:cNvPr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1D584754-7680-4C78-9C97-0CC9C152EDF1}"/>
                  </a:ext>
                </a:extLst>
              </p:cNvPr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54093522-758F-457D-8A84-A068D826BC19}"/>
                  </a:ext>
                </a:extLst>
              </p:cNvPr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ysClr val="window" lastClr="FFFFFF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6ADA2A-C02D-4398-B4C1-1971268F59A0}"/>
                </a:ext>
              </a:extLst>
            </p:cNvPr>
            <p:cNvSpPr/>
            <p:nvPr/>
          </p:nvSpPr>
          <p:spPr>
            <a:xfrm>
              <a:off x="4224186" y="1199612"/>
              <a:ext cx="167510" cy="33121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3835D23F-966B-4F20-BB3D-E110BEBF563D}"/>
              </a:ext>
            </a:extLst>
          </p:cNvPr>
          <p:cNvSpPr/>
          <p:nvPr/>
        </p:nvSpPr>
        <p:spPr>
          <a:xfrm>
            <a:off x="6468396" y="4237476"/>
            <a:ext cx="1776457" cy="170864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EF24D7-3ED5-4F99-B88D-80DA33FB7106}"/>
              </a:ext>
            </a:extLst>
          </p:cNvPr>
          <p:cNvGrpSpPr/>
          <p:nvPr/>
        </p:nvGrpSpPr>
        <p:grpSpPr>
          <a:xfrm>
            <a:off x="6349966" y="4153067"/>
            <a:ext cx="1985279" cy="1866733"/>
            <a:chOff x="2576739" y="3078455"/>
            <a:chExt cx="2647038" cy="248897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7979EA-C7E8-4718-B3A6-1336EA4F0920}"/>
                </a:ext>
              </a:extLst>
            </p:cNvPr>
            <p:cNvSpPr txBox="1"/>
            <p:nvPr/>
          </p:nvSpPr>
          <p:spPr>
            <a:xfrm>
              <a:off x="3392507" y="3078455"/>
              <a:ext cx="98874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12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FDB87E-E97D-4364-A656-9C156619BA7E}"/>
                </a:ext>
              </a:extLst>
            </p:cNvPr>
            <p:cNvSpPr txBox="1"/>
            <p:nvPr/>
          </p:nvSpPr>
          <p:spPr>
            <a:xfrm>
              <a:off x="4768142" y="4045621"/>
              <a:ext cx="45563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EC2266-BFFB-4859-9420-06E2B38F63D3}"/>
                </a:ext>
              </a:extLst>
            </p:cNvPr>
            <p:cNvSpPr txBox="1"/>
            <p:nvPr/>
          </p:nvSpPr>
          <p:spPr>
            <a:xfrm>
              <a:off x="3605060" y="5013434"/>
              <a:ext cx="58730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6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B298D6-94B3-49BC-BCB8-582C15CD9134}"/>
                </a:ext>
              </a:extLst>
            </p:cNvPr>
            <p:cNvSpPr txBox="1"/>
            <p:nvPr/>
          </p:nvSpPr>
          <p:spPr>
            <a:xfrm>
              <a:off x="2576739" y="4039717"/>
              <a:ext cx="57593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9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A14BA5-9668-43D2-B3B3-7756E980E360}"/>
                </a:ext>
              </a:extLst>
            </p:cNvPr>
            <p:cNvSpPr txBox="1"/>
            <p:nvPr/>
          </p:nvSpPr>
          <p:spPr>
            <a:xfrm>
              <a:off x="3180748" y="4831335"/>
              <a:ext cx="44906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3AF883-D639-4A89-8FF2-37A835F268F1}"/>
                </a:ext>
              </a:extLst>
            </p:cNvPr>
            <p:cNvSpPr txBox="1"/>
            <p:nvPr/>
          </p:nvSpPr>
          <p:spPr>
            <a:xfrm>
              <a:off x="4284737" y="3191000"/>
              <a:ext cx="25417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AADBBF6-E7DE-49E4-A463-E59C3FEAEFFB}"/>
                </a:ext>
              </a:extLst>
            </p:cNvPr>
            <p:cNvSpPr txBox="1"/>
            <p:nvPr/>
          </p:nvSpPr>
          <p:spPr>
            <a:xfrm>
              <a:off x="4636510" y="3492688"/>
              <a:ext cx="3605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05DBA9-E1F7-40C5-8E33-047EDD6C8DC2}"/>
                </a:ext>
              </a:extLst>
            </p:cNvPr>
            <p:cNvSpPr txBox="1"/>
            <p:nvPr/>
          </p:nvSpPr>
          <p:spPr>
            <a:xfrm>
              <a:off x="4584993" y="4483952"/>
              <a:ext cx="48062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B8E970-68BC-4C41-B8E5-AD085C628F25}"/>
                </a:ext>
              </a:extLst>
            </p:cNvPr>
            <p:cNvSpPr txBox="1"/>
            <p:nvPr/>
          </p:nvSpPr>
          <p:spPr>
            <a:xfrm>
              <a:off x="4190713" y="4860997"/>
              <a:ext cx="48654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3AFA31-CD71-4049-B7C5-41706AB1DDB5}"/>
                </a:ext>
              </a:extLst>
            </p:cNvPr>
            <p:cNvSpPr txBox="1"/>
            <p:nvPr/>
          </p:nvSpPr>
          <p:spPr>
            <a:xfrm>
              <a:off x="2816899" y="4497852"/>
              <a:ext cx="43972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EBAE8F-41DA-4942-BAEB-E4868EE2A8D9}"/>
                </a:ext>
              </a:extLst>
            </p:cNvPr>
            <p:cNvSpPr txBox="1"/>
            <p:nvPr/>
          </p:nvSpPr>
          <p:spPr>
            <a:xfrm>
              <a:off x="2739768" y="3583875"/>
              <a:ext cx="685414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09CD259-0B22-4F99-A236-C70B07531854}"/>
                </a:ext>
              </a:extLst>
            </p:cNvPr>
            <p:cNvSpPr txBox="1"/>
            <p:nvPr/>
          </p:nvSpPr>
          <p:spPr>
            <a:xfrm>
              <a:off x="3049686" y="3259312"/>
              <a:ext cx="66163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11</a:t>
              </a:r>
            </a:p>
          </p:txBody>
        </p:sp>
      </p:grpSp>
      <p:sp>
        <p:nvSpPr>
          <p:cNvPr id="38" name="Right Arrow 37">
            <a:extLst>
              <a:ext uri="{FF2B5EF4-FFF2-40B4-BE49-F238E27FC236}">
                <a16:creationId xmlns:a16="http://schemas.microsoft.com/office/drawing/2014/main" id="{C1017A5A-A56E-4FE2-AA62-5A9D63E84E82}"/>
              </a:ext>
            </a:extLst>
          </p:cNvPr>
          <p:cNvSpPr/>
          <p:nvPr/>
        </p:nvSpPr>
        <p:spPr>
          <a:xfrm>
            <a:off x="2435095" y="4404639"/>
            <a:ext cx="2806265" cy="1328570"/>
          </a:xfrm>
          <a:prstGeom prst="rightArrow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৩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38A362F-7705-4A6B-B720-C2FD32EDBB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49" y="4410639"/>
            <a:ext cx="1157902" cy="1472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Frame 39">
            <a:extLst>
              <a:ext uri="{FF2B5EF4-FFF2-40B4-BE49-F238E27FC236}">
                <a16:creationId xmlns:a16="http://schemas.microsoft.com/office/drawing/2014/main" id="{3F938035-1080-42D0-9A2D-3E4C00C208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23"/>
            </a:avLst>
          </a:prstGeom>
          <a:solidFill>
            <a:srgbClr val="CC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5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96 -0.0020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29513 0.0023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18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24" grpId="0" animBg="1"/>
      <p:bldP spid="38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672</Words>
  <Application>Microsoft Office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Adobe Caslon Pro Bold</vt:lpstr>
      <vt:lpstr>Arial</vt:lpstr>
      <vt:lpstr>Arin Unicode</vt:lpstr>
      <vt:lpstr>Arno Pro</vt:lpstr>
      <vt:lpstr>Azad Pori Unicode</vt:lpstr>
      <vt:lpstr>Bornoporichay</vt:lpstr>
      <vt:lpstr>Calibri</vt:lpstr>
      <vt:lpstr>Calibri Light</vt:lpstr>
      <vt:lpstr>Ekushey Bangla</vt:lpstr>
      <vt:lpstr>Galada</vt:lpstr>
      <vt:lpstr>Garamond</vt:lpstr>
      <vt:lpstr>Li Shamim Chitranee Unicode</vt:lpstr>
      <vt:lpstr>Mamon Unicode</vt:lpstr>
      <vt:lpstr>NikoshBAN</vt:lpstr>
      <vt:lpstr>Toha Borno Unicode</vt:lpstr>
      <vt:lpstr>1_Office Theme</vt:lpstr>
      <vt:lpstr>Organic</vt:lpstr>
      <vt:lpstr>7_Office Theme</vt:lpstr>
      <vt:lpstr>4_Office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গারোদের সামাজিক জীবন প্রনালী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১। গারো পরিবারের প্রধান কে ? ২। গারো পরিবারে সমুদয় সম্পত্তি কে পায় ? ৩। গারোদের শ্রেষ্ঠ উৎসব কি ? ৪।  গারোরা কয়টি গোত্রে বিভক্ত ? ৫। গারো মেয়েদের পোষাকের নাম কি ?  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nurul islam</cp:lastModifiedBy>
  <cp:revision>145</cp:revision>
  <dcterms:created xsi:type="dcterms:W3CDTF">2006-08-16T00:00:00Z</dcterms:created>
  <dcterms:modified xsi:type="dcterms:W3CDTF">2020-10-04T02:52:21Z</dcterms:modified>
</cp:coreProperties>
</file>