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90" r:id="rId2"/>
    <p:sldId id="291" r:id="rId3"/>
    <p:sldId id="257" r:id="rId4"/>
    <p:sldId id="259" r:id="rId5"/>
    <p:sldId id="260" r:id="rId6"/>
    <p:sldId id="273" r:id="rId7"/>
    <p:sldId id="277" r:id="rId8"/>
    <p:sldId id="261" r:id="rId9"/>
    <p:sldId id="286" r:id="rId10"/>
    <p:sldId id="285" r:id="rId11"/>
    <p:sldId id="284" r:id="rId12"/>
    <p:sldId id="275" r:id="rId13"/>
    <p:sldId id="276" r:id="rId14"/>
    <p:sldId id="278" r:id="rId15"/>
    <p:sldId id="287" r:id="rId16"/>
    <p:sldId id="280" r:id="rId17"/>
    <p:sldId id="279" r:id="rId18"/>
    <p:sldId id="288" r:id="rId19"/>
    <p:sldId id="271" r:id="rId20"/>
    <p:sldId id="292" r:id="rId21"/>
    <p:sldId id="274" r:id="rId22"/>
    <p:sldId id="272"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38"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A24AA-D0BF-4C44-9F0C-3C3FC9164875}" type="datetimeFigureOut">
              <a:rPr lang="en-US" smtClean="0"/>
              <a:pPr/>
              <a:t>6/6/2021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9733C-1B23-4A39-A11C-E42150F51956}" type="slidenum">
              <a:rPr lang="en-US" smtClean="0"/>
              <a:pPr/>
              <a:t>‹#›</a:t>
            </a:fld>
            <a:endParaRPr lang="en-US"/>
          </a:p>
        </p:txBody>
      </p:sp>
    </p:spTree>
    <p:extLst>
      <p:ext uri="{BB962C8B-B14F-4D97-AF65-F5344CB8AC3E}">
        <p14:creationId xmlns:p14="http://schemas.microsoft.com/office/powerpoint/2010/main" val="427005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idx="4294967295"/>
          </p:nvPr>
        </p:nvSpPr>
        <p:spPr>
          <a:xfrm>
            <a:off x="0" y="0"/>
            <a:ext cx="0" cy="0"/>
          </a:xfrm>
        </p:spPr>
      </p:sp>
      <p:sp>
        <p:nvSpPr>
          <p:cNvPr id="29699" name="Notes Placeholder 2"/>
          <p:cNvSpPr>
            <a:spLocks noGrp="1" noRot="1" noChangeAspect="1" noChangeArrowheads="1"/>
          </p:cNvSpPr>
          <p:nvPr>
            <p:ph type="body" idx="1"/>
          </p:nvPr>
        </p:nvSpPr>
        <p:spPr bwMode="auto">
          <a:xfrm>
            <a:off x="0"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extLst>
      <p:ext uri="{BB962C8B-B14F-4D97-AF65-F5344CB8AC3E}">
        <p14:creationId xmlns:p14="http://schemas.microsoft.com/office/powerpoint/2010/main" val="1544497762"/>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idx="4294967295"/>
          </p:nvPr>
        </p:nvSpPr>
        <p:spPr>
          <a:xfrm>
            <a:off x="36513" y="0"/>
            <a:ext cx="1587" cy="0"/>
          </a:xfrm>
        </p:spPr>
      </p:sp>
      <p:sp>
        <p:nvSpPr>
          <p:cNvPr id="30723" name="Notes Placeholder 2"/>
          <p:cNvSpPr>
            <a:spLocks noGrp="1" noRot="1" noChangeAspect="1" noChangeArrowheads="1"/>
          </p:cNvSpPr>
          <p:nvPr>
            <p:ph type="body" idx="1"/>
          </p:nvPr>
        </p:nvSpPr>
        <p:spPr bwMode="auto">
          <a:xfrm>
            <a:off x="79375" y="0"/>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extLst>
      <p:ext uri="{BB962C8B-B14F-4D97-AF65-F5344CB8AC3E}">
        <p14:creationId xmlns:p14="http://schemas.microsoft.com/office/powerpoint/2010/main" val="2353296351"/>
      </p:ext>
    </p:extLst>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3</a:t>
            </a:fld>
            <a:endParaRPr lang="en-US"/>
          </a:p>
        </p:txBody>
      </p:sp>
    </p:spTree>
    <p:extLst>
      <p:ext uri="{BB962C8B-B14F-4D97-AF65-F5344CB8AC3E}">
        <p14:creationId xmlns:p14="http://schemas.microsoft.com/office/powerpoint/2010/main" val="130993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7</a:t>
            </a:fld>
            <a:endParaRPr lang="en-US"/>
          </a:p>
        </p:txBody>
      </p:sp>
    </p:spTree>
    <p:extLst>
      <p:ext uri="{BB962C8B-B14F-4D97-AF65-F5344CB8AC3E}">
        <p14:creationId xmlns:p14="http://schemas.microsoft.com/office/powerpoint/2010/main" val="121976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10</a:t>
            </a:fld>
            <a:endParaRPr lang="en-US"/>
          </a:p>
        </p:txBody>
      </p:sp>
    </p:spTree>
    <p:extLst>
      <p:ext uri="{BB962C8B-B14F-4D97-AF65-F5344CB8AC3E}">
        <p14:creationId xmlns:p14="http://schemas.microsoft.com/office/powerpoint/2010/main" val="1295100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16</a:t>
            </a:fld>
            <a:endParaRPr lang="en-US"/>
          </a:p>
        </p:txBody>
      </p:sp>
    </p:spTree>
    <p:extLst>
      <p:ext uri="{BB962C8B-B14F-4D97-AF65-F5344CB8AC3E}">
        <p14:creationId xmlns:p14="http://schemas.microsoft.com/office/powerpoint/2010/main" val="337746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349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79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100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63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206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1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36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874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216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87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910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6/6/2021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70152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9.jpg"/><Relationship Id="rId5" Type="http://schemas.openxmlformats.org/officeDocument/2006/relationships/image" Target="../media/image16.jpeg"/><Relationship Id="rId4" Type="http://schemas.openxmlformats.org/officeDocument/2006/relationships/image" Target="../media/image31.jpeg"/></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Bark" TargetMode="External"/><Relationship Id="rId3" Type="http://schemas.openxmlformats.org/officeDocument/2006/relationships/image" Target="../media/image33.jpeg"/><Relationship Id="rId7" Type="http://schemas.openxmlformats.org/officeDocument/2006/relationships/hyperlink" Target="http://en.wikipedia.org/wiki/Root" TargetMode="External"/><Relationship Id="rId2"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hyperlink" Target="http://en.wikipedia.org/wiki/Fruit" TargetMode="External"/><Relationship Id="rId5" Type="http://schemas.openxmlformats.org/officeDocument/2006/relationships/hyperlink" Target="http://en.wikipedia.org/wiki/Seed" TargetMode="External"/><Relationship Id="rId10" Type="http://schemas.openxmlformats.org/officeDocument/2006/relationships/image" Target="../media/image29.jpg"/><Relationship Id="rId4" Type="http://schemas.openxmlformats.org/officeDocument/2006/relationships/image" Target="../media/image34.jpeg"/><Relationship Id="rId9"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7.jpg"/><Relationship Id="rId4" Type="http://schemas.openxmlformats.org/officeDocument/2006/relationships/image" Target="../media/image35.jpeg"/></Relationships>
</file>

<file path=ppt/slides/_rels/slide1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png"/><Relationship Id="rId1" Type="http://schemas.openxmlformats.org/officeDocument/2006/relationships/slideLayout" Target="../slideLayouts/slideLayout7.xml"/><Relationship Id="rId4" Type="http://schemas.openxmlformats.org/officeDocument/2006/relationships/image" Target="../media/image38.jpeg"/></Relationships>
</file>

<file path=ppt/slides/_rels/slide1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28.jpeg"/><Relationship Id="rId1" Type="http://schemas.openxmlformats.org/officeDocument/2006/relationships/slideLayout" Target="../slideLayouts/slideLayout7.xml"/><Relationship Id="rId6" Type="http://schemas.openxmlformats.org/officeDocument/2006/relationships/image" Target="../media/image42.jpg"/><Relationship Id="rId5" Type="http://schemas.openxmlformats.org/officeDocument/2006/relationships/image" Target="../media/image41.jpg"/><Relationship Id="rId4" Type="http://schemas.openxmlformats.org/officeDocument/2006/relationships/image" Target="../media/image40.jpg"/></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5.jpg"/><Relationship Id="rId5" Type="http://schemas.openxmlformats.org/officeDocument/2006/relationships/image" Target="../media/image44.jpg"/><Relationship Id="rId4" Type="http://schemas.openxmlformats.org/officeDocument/2006/relationships/image" Target="../media/image43.jpeg"/></Relationships>
</file>

<file path=ppt/slides/_rels/slide17.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46.jpeg"/><Relationship Id="rId7" Type="http://schemas.openxmlformats.org/officeDocument/2006/relationships/image" Target="../media/image33.jpe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32.jpeg"/><Relationship Id="rId5" Type="http://schemas.openxmlformats.org/officeDocument/2006/relationships/image" Target="../media/image48.jpeg"/><Relationship Id="rId4" Type="http://schemas.openxmlformats.org/officeDocument/2006/relationships/image" Target="../media/image47.jpeg"/><Relationship Id="rId9" Type="http://schemas.openxmlformats.org/officeDocument/2006/relationships/image" Target="../media/image28.jpeg"/></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49.jp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5" Type="http://schemas.openxmlformats.org/officeDocument/2006/relationships/image" Target="../media/image26.jpg"/><Relationship Id="rId4" Type="http://schemas.openxmlformats.org/officeDocument/2006/relationships/image" Target="../media/image25.jpg"/></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g"/><Relationship Id="rId1" Type="http://schemas.openxmlformats.org/officeDocument/2006/relationships/slideLayout" Target="../slideLayouts/slideLayout7.xml"/><Relationship Id="rId4" Type="http://schemas.openxmlformats.org/officeDocument/2006/relationships/image" Target="../media/image2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300969_142672782549986_708389158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762000"/>
            <a:ext cx="4724400" cy="3124200"/>
          </a:xfrm>
          <a:prstGeom prst="rect">
            <a:avLst/>
          </a:prstGeom>
          <a:noFill/>
          <a:ln w="63500" cap="rnd">
            <a:solidFill>
              <a:srgbClr val="333333"/>
            </a:solidFill>
            <a:miter lim="800000"/>
            <a:headEnd/>
            <a:tailEnd/>
          </a:ln>
          <a:extLst>
            <a:ext uri="{909E8E84-426E-40DD-AFC4-6F175D3DCCD1}">
              <a14:hiddenFill xmlns:a14="http://schemas.microsoft.com/office/drawing/2010/main">
                <a:solidFill>
                  <a:srgbClr val="FFFFFF"/>
                </a:solidFill>
              </a14:hiddenFill>
            </a:ext>
          </a:extLst>
        </p:spPr>
      </p:pic>
      <p:sp>
        <p:nvSpPr>
          <p:cNvPr id="4099" name="WordArt 2"/>
          <p:cNvSpPr>
            <a:spLocks noChangeArrowheads="1" noChangeShapeType="1" noTextEdit="1"/>
          </p:cNvSpPr>
          <p:nvPr/>
        </p:nvSpPr>
        <p:spPr bwMode="auto">
          <a:xfrm>
            <a:off x="1600200" y="4419600"/>
            <a:ext cx="5867400" cy="15335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scadeUp">
              <a:avLst>
                <a:gd name="adj" fmla="val 44440"/>
              </a:avLst>
            </a:prstTxWarp>
          </a:bodyPr>
          <a:lstStyle/>
          <a:p>
            <a:pPr algn="ctr"/>
            <a:r>
              <a:rPr lang="en-US" sz="3600" kern="10">
                <a:gradFill rotWithShape="1">
                  <a:gsLst>
                    <a:gs pos="0">
                      <a:srgbClr val="FFE701"/>
                    </a:gs>
                    <a:gs pos="100000">
                      <a:srgbClr val="FE3E02"/>
                    </a:gs>
                  </a:gsLst>
                  <a:lin ang="5400000" scaled="1"/>
                </a:gradFill>
                <a:latin typeface="Impact"/>
              </a:rPr>
              <a:t>WELCOME</a:t>
            </a:r>
          </a:p>
        </p:txBody>
      </p:sp>
      <p:sp>
        <p:nvSpPr>
          <p:cNvPr id="13316" name="Rectangle 1"/>
          <p:cNvSpPr>
            <a:spLocks noChangeArrowheads="1"/>
          </p:cNvSpPr>
          <p:nvPr/>
        </p:nvSpPr>
        <p:spPr bwMode="auto">
          <a:xfrm>
            <a:off x="0" y="0"/>
            <a:ext cx="9144000" cy="6858000"/>
          </a:xfrm>
          <a:prstGeom prst="rect">
            <a:avLst/>
          </a:prstGeom>
          <a:noFill/>
          <a:ln w="88900" cmpd="thickThin">
            <a:solidFill>
              <a:srgbClr val="395E8A"/>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solidFill>
                <a:srgbClr val="FFFFFF"/>
              </a:solidFill>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190620218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p:cBhvr>
                                        <p:cTn id="9" dur="10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099"/>
                                        </p:tgtEl>
                                        <p:attrNameLst>
                                          <p:attrName>style.visibility</p:attrName>
                                        </p:attrNameLst>
                                      </p:cBhvr>
                                      <p:to>
                                        <p:strVal val="visible"/>
                                      </p:to>
                                    </p:set>
                                    <p:anim calcmode="lin" valueType="num">
                                      <p:cBhvr>
                                        <p:cTn id="14" dur="500" fill="hold"/>
                                        <p:tgtEl>
                                          <p:spTgt spid="4099"/>
                                        </p:tgtEl>
                                        <p:attrNameLst>
                                          <p:attrName>ppt_w</p:attrName>
                                        </p:attrNameLst>
                                      </p:cBhvr>
                                      <p:tavLst>
                                        <p:tav tm="0">
                                          <p:val>
                                            <p:fltVal val="0"/>
                                          </p:val>
                                        </p:tav>
                                        <p:tav tm="100000">
                                          <p:val>
                                            <p:strVal val="#ppt_w"/>
                                          </p:val>
                                        </p:tav>
                                      </p:tavLst>
                                    </p:anim>
                                    <p:anim calcmode="lin" valueType="num">
                                      <p:cBhvr>
                                        <p:cTn id="15" dur="500" fill="hold"/>
                                        <p:tgtEl>
                                          <p:spTgt spid="4099"/>
                                        </p:tgtEl>
                                        <p:attrNameLst>
                                          <p:attrName>ppt_h</p:attrName>
                                        </p:attrNameLst>
                                      </p:cBhvr>
                                      <p:tavLst>
                                        <p:tav tm="0">
                                          <p:val>
                                            <p:fltVal val="0"/>
                                          </p:val>
                                        </p:tav>
                                        <p:tav tm="100000">
                                          <p:val>
                                            <p:strVal val="#ppt_h"/>
                                          </p:val>
                                        </p:tav>
                                      </p:tavLst>
                                    </p:anim>
                                    <p:animEffect>
                                      <p:cBhvr>
                                        <p:cTn id="16"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56" y="608817"/>
            <a:ext cx="3007659" cy="707886"/>
          </a:xfrm>
          <a:prstGeom prst="rect">
            <a:avLst/>
          </a:prstGeom>
          <a:noFill/>
          <a:ln w="3175">
            <a:noFill/>
          </a:ln>
        </p:spPr>
        <p:txBody>
          <a:bodyPr wrap="square" rtlCol="0">
            <a:prstTxWarp prst="textChevron">
              <a:avLst/>
            </a:prstTxWarp>
            <a:spAutoFit/>
          </a:bodyPr>
          <a:lstStyle/>
          <a:p>
            <a:pPr algn="ct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Pearl</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pSp>
        <p:nvGrpSpPr>
          <p:cNvPr id="3" name="Group 2"/>
          <p:cNvGrpSpPr/>
          <p:nvPr/>
        </p:nvGrpSpPr>
        <p:grpSpPr>
          <a:xfrm>
            <a:off x="2589699" y="1621118"/>
            <a:ext cx="4649301" cy="2510135"/>
            <a:chOff x="931393" y="3052464"/>
            <a:chExt cx="6841007" cy="2510135"/>
          </a:xfrm>
          <a:scene3d>
            <a:camera prst="orthographicFront">
              <a:rot lat="0" lon="0" rev="0"/>
            </a:camera>
            <a:lightRig rig="balanced" dir="t">
              <a:rot lat="0" lon="0" rev="8700000"/>
            </a:lightRig>
          </a:scene3d>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393" y="3052465"/>
              <a:ext cx="3657601" cy="2510134"/>
            </a:xfrm>
            <a:prstGeom prst="rect">
              <a:avLst/>
            </a:prstGeom>
            <a:ln>
              <a:noFill/>
            </a:ln>
            <a:effectLst>
              <a:outerShdw blurRad="44450" dist="27940" dir="5400000" algn="ctr">
                <a:srgbClr val="000000">
                  <a:alpha val="32000"/>
                </a:srgbClr>
              </a:outerShdw>
            </a:effectLst>
            <a:sp3d>
              <a:bevelT w="190500" h="38100"/>
            </a:sp3d>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3052464"/>
              <a:ext cx="3048000" cy="2510135"/>
            </a:xfrm>
            <a:prstGeom prst="rect">
              <a:avLst/>
            </a:prstGeom>
            <a:ln>
              <a:noFill/>
            </a:ln>
            <a:effectLst>
              <a:outerShdw blurRad="44450" dist="27940" dir="5400000" algn="ctr">
                <a:srgbClr val="000000">
                  <a:alpha val="32000"/>
                </a:srgbClr>
              </a:outerShdw>
            </a:effectLst>
            <a:sp3d>
              <a:bevelT w="190500" h="38100"/>
            </a:sp3d>
          </p:spPr>
        </p:pic>
      </p:grpSp>
      <p:sp>
        <p:nvSpPr>
          <p:cNvPr id="6" name="Rectangle 5"/>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19400" y="5580263"/>
            <a:ext cx="5628207" cy="461665"/>
          </a:xfrm>
          <a:prstGeom prst="rect">
            <a:avLst/>
          </a:prstGeom>
          <a:solidFill>
            <a:schemeClr val="accent5">
              <a:lumMod val="60000"/>
              <a:lumOff val="40000"/>
            </a:schemeClr>
          </a:solidFill>
          <a:ln w="3175">
            <a:solidFill>
              <a:schemeClr val="tx1"/>
            </a:solidFill>
          </a:ln>
        </p:spPr>
        <p:txBody>
          <a:bodyPr wrap="none">
            <a:spAutoFit/>
          </a:bodyPr>
          <a:lstStyle/>
          <a:p>
            <a:r>
              <a:rPr lang="en-US" sz="2400" b="1" dirty="0" smtClean="0"/>
              <a:t> Pearl </a:t>
            </a:r>
            <a:r>
              <a:rPr lang="en-US" sz="2400" b="1" dirty="0"/>
              <a:t>is a hard </a:t>
            </a:r>
            <a:r>
              <a:rPr lang="en-US" sz="2400" b="1" dirty="0" smtClean="0"/>
              <a:t>object that grows in a shell.</a:t>
            </a:r>
            <a:endParaRPr lang="en-US" sz="2400" b="1" dirty="0"/>
          </a:p>
        </p:txBody>
      </p:sp>
      <p:sp>
        <p:nvSpPr>
          <p:cNvPr id="9" name="TextBox 8"/>
          <p:cNvSpPr txBox="1"/>
          <p:nvPr/>
        </p:nvSpPr>
        <p:spPr>
          <a:xfrm>
            <a:off x="860166" y="4391335"/>
            <a:ext cx="7423668"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a:t>
            </a:r>
            <a:r>
              <a:rPr lang="en-US" sz="2400" b="1" dirty="0"/>
              <a:t>p</a:t>
            </a:r>
            <a:r>
              <a:rPr lang="en-US" sz="2400" b="1" dirty="0" smtClean="0"/>
              <a:t>earl”.</a:t>
            </a:r>
            <a:endParaRPr lang="en-US" sz="2400" b="1" dirty="0"/>
          </a:p>
        </p:txBody>
      </p:sp>
      <p:sp>
        <p:nvSpPr>
          <p:cNvPr id="10" name="TextBox 9"/>
          <p:cNvSpPr txBox="1"/>
          <p:nvPr/>
        </p:nvSpPr>
        <p:spPr>
          <a:xfrm>
            <a:off x="1440361" y="4403943"/>
            <a:ext cx="6672413" cy="461665"/>
          </a:xfrm>
          <a:prstGeom prst="rect">
            <a:avLst/>
          </a:prstGeom>
          <a:blipFill>
            <a:blip r:embed="rId5"/>
            <a:tile tx="0" ty="0" sx="100000" sy="100000" flip="none" algn="tl"/>
          </a:blipFill>
          <a:ln w="3175">
            <a:solidFill>
              <a:schemeClr val="tx1"/>
            </a:solidFill>
          </a:ln>
        </p:spPr>
        <p:txBody>
          <a:bodyPr wrap="square" rtlCol="0">
            <a:spAutoFit/>
          </a:bodyPr>
          <a:lstStyle/>
          <a:p>
            <a:pPr algn="ctr"/>
            <a:r>
              <a:rPr lang="en-US" sz="2400" b="1" dirty="0" smtClean="0"/>
              <a:t>Princes Diana used to wear crown made of pearl.</a:t>
            </a:r>
            <a:endParaRPr lang="en-US" sz="2400" b="1" dirty="0"/>
          </a:p>
        </p:txBody>
      </p:sp>
      <p:grpSp>
        <p:nvGrpSpPr>
          <p:cNvPr id="11" name="Group 10"/>
          <p:cNvGrpSpPr/>
          <p:nvPr/>
        </p:nvGrpSpPr>
        <p:grpSpPr>
          <a:xfrm>
            <a:off x="651442" y="571842"/>
            <a:ext cx="1638300" cy="1436179"/>
            <a:chOff x="628650" y="762000"/>
            <a:chExt cx="1600200" cy="1368615"/>
          </a:xfrm>
        </p:grpSpPr>
        <p:sp>
          <p:nvSpPr>
            <p:cNvPr id="12" name="Rectangle 11"/>
            <p:cNvSpPr/>
            <p:nvPr/>
          </p:nvSpPr>
          <p:spPr>
            <a:xfrm>
              <a:off x="838200" y="762000"/>
              <a:ext cx="1219200" cy="1066800"/>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28650" y="1667445"/>
              <a:ext cx="1600200" cy="46317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4" name="Rectangle 13"/>
          <p:cNvSpPr/>
          <p:nvPr/>
        </p:nvSpPr>
        <p:spPr>
          <a:xfrm>
            <a:off x="651442" y="5459826"/>
            <a:ext cx="1905001" cy="70254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1206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1" nodeType="clickEffect">
                                  <p:stCondLst>
                                    <p:cond delay="0"/>
                                  </p:stCondLst>
                                  <p:childTnLst>
                                    <p:animEffect transition="out" filter="wipe(left)">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14"/>
                    </p:tgtEl>
                  </p:cond>
                </p:stCondLst>
                <p:endSync evt="end" delay="0">
                  <p:rtn val="all"/>
                </p:endSync>
                <p:childTnLst>
                  <p:par>
                    <p:cTn id="41" fill="hold">
                      <p:stCondLst>
                        <p:cond delay="0"/>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childTnLst>
        </p:cTn>
      </p:par>
    </p:tnLst>
    <p:bldLst>
      <p:bldP spid="2" grpId="0"/>
      <p:bldP spid="8" grpId="0" animBg="1"/>
      <p:bldP spid="9" grpId="0" animBg="1"/>
      <p:bldP spid="9" grpId="1" animBg="1"/>
      <p:bldP spid="10"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2316" y="760404"/>
            <a:ext cx="2971800" cy="707886"/>
          </a:xfrm>
          <a:prstGeom prst="rect">
            <a:avLst/>
          </a:prstGeom>
          <a:noFill/>
          <a:ln w="3175">
            <a:noFill/>
          </a:ln>
        </p:spPr>
        <p:txBody>
          <a:bodyPr wrap="square" rtlCol="0">
            <a:prstTxWarp prst="textPlain">
              <a:avLst/>
            </a:prstTxWarp>
            <a:spAutoFit/>
          </a:bodyPr>
          <a:lstStyle/>
          <a:p>
            <a:pPr algn="ctr"/>
            <a:r>
              <a:rPr lang="en-US" sz="4000" b="1" dirty="0" smtClean="0">
                <a:effectLst>
                  <a:glow rad="63500">
                    <a:schemeClr val="accent2">
                      <a:satMod val="175000"/>
                      <a:alpha val="40000"/>
                    </a:schemeClr>
                  </a:glow>
                </a:effectLst>
              </a:rPr>
              <a:t>Spice</a:t>
            </a:r>
            <a:endParaRPr lang="en-US" sz="4000" b="1" dirty="0">
              <a:effectLst>
                <a:glow rad="63500">
                  <a:schemeClr val="accent2">
                    <a:satMod val="175000"/>
                    <a:alpha val="40000"/>
                  </a:schemeClr>
                </a:glo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581" y="1719590"/>
            <a:ext cx="2559424" cy="2377440"/>
          </a:xfrm>
          <a:prstGeom prst="rect">
            <a:avLst/>
          </a:prstGeom>
          <a:ln w="3175">
            <a:solidFill>
              <a:schemeClr val="tx1"/>
            </a:solidFill>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7514" y="1719590"/>
            <a:ext cx="2511054" cy="2377440"/>
          </a:xfrm>
          <a:prstGeom prst="rect">
            <a:avLst/>
          </a:prstGeom>
          <a:ln w="3175">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6077" y="1733188"/>
            <a:ext cx="2805953" cy="2350244"/>
          </a:xfrm>
          <a:prstGeom prst="rect">
            <a:avLst/>
          </a:prstGeom>
          <a:ln w="3175">
            <a:solidFill>
              <a:schemeClr val="tx1"/>
            </a:solidFill>
          </a:ln>
        </p:spPr>
      </p:pic>
      <p:sp>
        <p:nvSpPr>
          <p:cNvPr id="6" name="TextBox 5"/>
          <p:cNvSpPr txBox="1"/>
          <p:nvPr/>
        </p:nvSpPr>
        <p:spPr>
          <a:xfrm>
            <a:off x="2296510" y="5445086"/>
            <a:ext cx="6553200" cy="523220"/>
          </a:xfrm>
          <a:prstGeom prst="rect">
            <a:avLst/>
          </a:prstGeom>
          <a:solidFill>
            <a:schemeClr val="accent5">
              <a:lumMod val="20000"/>
              <a:lumOff val="80000"/>
            </a:schemeClr>
          </a:solidFill>
          <a:ln w="3175">
            <a:solidFill>
              <a:schemeClr val="tx1"/>
            </a:solidFill>
          </a:ln>
        </p:spPr>
        <p:txBody>
          <a:bodyPr wrap="square" rtlCol="0">
            <a:spAutoFit/>
          </a:bodyPr>
          <a:lstStyle/>
          <a:p>
            <a:pPr algn="ctr"/>
            <a:r>
              <a:rPr lang="en-US" sz="2800" b="1" dirty="0">
                <a:solidFill>
                  <a:srgbClr val="002060"/>
                </a:solidFill>
              </a:rPr>
              <a:t>A spice is a dried </a:t>
            </a:r>
            <a:r>
              <a:rPr lang="en-US" sz="2800" b="1" dirty="0">
                <a:solidFill>
                  <a:srgbClr val="002060"/>
                </a:solidFill>
                <a:hlinkClick r:id="rId5" tooltip="Seed"/>
              </a:rPr>
              <a:t>seed</a:t>
            </a:r>
            <a:r>
              <a:rPr lang="en-US" sz="2800" b="1" dirty="0">
                <a:solidFill>
                  <a:srgbClr val="002060"/>
                </a:solidFill>
              </a:rPr>
              <a:t>, </a:t>
            </a:r>
            <a:r>
              <a:rPr lang="en-US" sz="2800" b="1" dirty="0">
                <a:solidFill>
                  <a:srgbClr val="002060"/>
                </a:solidFill>
                <a:hlinkClick r:id="rId6" tooltip="Fruit"/>
              </a:rPr>
              <a:t>fruit</a:t>
            </a:r>
            <a:r>
              <a:rPr lang="en-US" sz="2800" b="1" dirty="0">
                <a:solidFill>
                  <a:srgbClr val="002060"/>
                </a:solidFill>
              </a:rPr>
              <a:t>, </a:t>
            </a:r>
            <a:r>
              <a:rPr lang="en-US" sz="2800" b="1" dirty="0">
                <a:solidFill>
                  <a:srgbClr val="002060"/>
                </a:solidFill>
                <a:hlinkClick r:id="rId7" tooltip="Root"/>
              </a:rPr>
              <a:t>root</a:t>
            </a:r>
            <a:r>
              <a:rPr lang="en-US" sz="2800" b="1" dirty="0">
                <a:solidFill>
                  <a:srgbClr val="002060"/>
                </a:solidFill>
              </a:rPr>
              <a:t>, </a:t>
            </a:r>
            <a:r>
              <a:rPr lang="en-US" sz="2800" b="1" dirty="0">
                <a:solidFill>
                  <a:srgbClr val="002060"/>
                </a:solidFill>
                <a:hlinkClick r:id="rId8" tooltip="Bark"/>
              </a:rPr>
              <a:t>bark</a:t>
            </a:r>
            <a:endParaRPr lang="en-US" sz="2800" b="1" dirty="0">
              <a:solidFill>
                <a:srgbClr val="002060"/>
              </a:solidFill>
            </a:endParaRPr>
          </a:p>
        </p:txBody>
      </p:sp>
      <p:sp>
        <p:nvSpPr>
          <p:cNvPr id="7" name="TextBox 6"/>
          <p:cNvSpPr txBox="1"/>
          <p:nvPr/>
        </p:nvSpPr>
        <p:spPr>
          <a:xfrm>
            <a:off x="1533588" y="4317031"/>
            <a:ext cx="6302634"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“spice”.</a:t>
            </a:r>
            <a:endParaRPr lang="en-US" sz="2400" b="1" dirty="0"/>
          </a:p>
        </p:txBody>
      </p:sp>
      <p:sp>
        <p:nvSpPr>
          <p:cNvPr id="8" name="Rectangle 7"/>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90800" y="4355131"/>
            <a:ext cx="4854833" cy="461665"/>
          </a:xfrm>
          <a:prstGeom prst="rect">
            <a:avLst/>
          </a:prstGeom>
          <a:blipFill>
            <a:blip r:embed="rId9"/>
            <a:tile tx="0" ty="0" sx="100000" sy="100000" flip="none" algn="tl"/>
          </a:blipFill>
          <a:ln w="3175">
            <a:solidFill>
              <a:schemeClr val="tx1"/>
            </a:solidFill>
          </a:ln>
        </p:spPr>
        <p:txBody>
          <a:bodyPr wrap="square" rtlCol="0">
            <a:spAutoFit/>
          </a:bodyPr>
          <a:lstStyle/>
          <a:p>
            <a:pPr algn="ctr"/>
            <a:r>
              <a:rPr lang="en-US" sz="2400" b="1" dirty="0" smtClean="0"/>
              <a:t>Spices make our carry delicious.</a:t>
            </a:r>
            <a:endParaRPr lang="en-US" sz="2400" b="1" dirty="0"/>
          </a:p>
        </p:txBody>
      </p:sp>
      <p:grpSp>
        <p:nvGrpSpPr>
          <p:cNvPr id="15" name="Group 14"/>
          <p:cNvGrpSpPr/>
          <p:nvPr/>
        </p:nvGrpSpPr>
        <p:grpSpPr>
          <a:xfrm>
            <a:off x="714438" y="200672"/>
            <a:ext cx="1638300" cy="1436179"/>
            <a:chOff x="714438" y="200672"/>
            <a:chExt cx="1638300" cy="1436179"/>
          </a:xfrm>
        </p:grpSpPr>
        <p:sp>
          <p:nvSpPr>
            <p:cNvPr id="12" name="Rectangle 11"/>
            <p:cNvSpPr/>
            <p:nvPr/>
          </p:nvSpPr>
          <p:spPr>
            <a:xfrm>
              <a:off x="928977" y="200672"/>
              <a:ext cx="1248229" cy="1119464"/>
            </a:xfrm>
            <a:prstGeom prst="rect">
              <a:avLst/>
            </a:prstGeom>
            <a:blipFill dpi="0" rotWithShape="1">
              <a:blip r:embed="rId10">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438" y="1150816"/>
              <a:ext cx="1638300" cy="486035"/>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4" name="Rectangle 13"/>
          <p:cNvSpPr/>
          <p:nvPr/>
        </p:nvSpPr>
        <p:spPr>
          <a:xfrm>
            <a:off x="173418" y="5382814"/>
            <a:ext cx="1905001" cy="70254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01153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20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14"/>
                    </p:tgtEl>
                  </p:cond>
                </p:stCondLst>
                <p:endSync evt="end" delay="0">
                  <p:rtn val="all"/>
                </p:endSync>
                <p:childTnLst>
                  <p:par>
                    <p:cTn id="40" fill="hold">
                      <p:stCondLst>
                        <p:cond delay="0"/>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2000"/>
                                        <p:tgtEl>
                                          <p:spTgt spid="6"/>
                                        </p:tgtEl>
                                      </p:cBhvr>
                                    </p:animEffect>
                                  </p:childTnLst>
                                </p:cTn>
                              </p:par>
                            </p:childTnLst>
                          </p:cTn>
                        </p:par>
                      </p:childTnLst>
                    </p:cTn>
                  </p:par>
                </p:childTnLst>
              </p:cTn>
              <p:nextCondLst>
                <p:cond evt="onClick" delay="0">
                  <p:tgtEl>
                    <p:spTgt spid="14"/>
                  </p:tgtEl>
                </p:cond>
              </p:nextCondLst>
            </p:seq>
          </p:childTnLst>
        </p:cTn>
      </p:par>
    </p:tnLst>
    <p:bldLst>
      <p:bldP spid="2" grpId="0"/>
      <p:bldP spid="6" grpId="0" animBg="1"/>
      <p:bldP spid="7"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661" y="0"/>
            <a:ext cx="9199661" cy="6913463"/>
          </a:xfrm>
          <a:prstGeom prst="rect">
            <a:avLst/>
          </a:prstGeom>
        </p:spPr>
      </p:pic>
      <p:sp>
        <p:nvSpPr>
          <p:cNvPr id="3" name="TextBox 2"/>
          <p:cNvSpPr txBox="1"/>
          <p:nvPr/>
        </p:nvSpPr>
        <p:spPr>
          <a:xfrm>
            <a:off x="2111188" y="594872"/>
            <a:ext cx="5638800" cy="584775"/>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3200" b="1" dirty="0" smtClean="0"/>
              <a:t>The nicknames of Sri Lanka.</a:t>
            </a:r>
            <a:endParaRPr lang="en-US" sz="32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799" y="1524000"/>
            <a:ext cx="1676400" cy="27241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47800" y="2362200"/>
            <a:ext cx="2133600" cy="144551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2598" y="2362200"/>
            <a:ext cx="2438402" cy="1445514"/>
          </a:xfrm>
          <a:prstGeom prst="rect">
            <a:avLst/>
          </a:prstGeom>
        </p:spPr>
      </p:pic>
      <p:sp>
        <p:nvSpPr>
          <p:cNvPr id="7" name="Rectangle 6"/>
          <p:cNvSpPr/>
          <p:nvPr/>
        </p:nvSpPr>
        <p:spPr>
          <a:xfrm>
            <a:off x="3238499" y="4567958"/>
            <a:ext cx="2667000" cy="918442"/>
          </a:xfrm>
          <a:prstGeom prst="rect">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err="1" smtClean="0">
                <a:ln/>
                <a:solidFill>
                  <a:schemeClr val="bg1"/>
                </a:solidFill>
              </a:rPr>
              <a:t>Serendip</a:t>
            </a:r>
            <a:endParaRPr lang="en-US" sz="3600" b="1" dirty="0">
              <a:ln/>
              <a:solidFill>
                <a:schemeClr val="bg1"/>
              </a:solidFill>
            </a:endParaRPr>
          </a:p>
        </p:txBody>
      </p:sp>
      <p:sp>
        <p:nvSpPr>
          <p:cNvPr id="8" name="Rectangle 7"/>
          <p:cNvSpPr/>
          <p:nvPr/>
        </p:nvSpPr>
        <p:spPr>
          <a:xfrm>
            <a:off x="6079006" y="4074679"/>
            <a:ext cx="2133600" cy="1905000"/>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tx1">
                    <a:lumMod val="95000"/>
                    <a:lumOff val="5000"/>
                  </a:schemeClr>
                </a:solidFill>
              </a:rPr>
              <a:t>Pearl of </a:t>
            </a:r>
            <a:r>
              <a:rPr lang="en-US" sz="3200" b="1" dirty="0" smtClean="0">
                <a:ln/>
                <a:solidFill>
                  <a:schemeClr val="tx1">
                    <a:lumMod val="95000"/>
                    <a:lumOff val="5000"/>
                  </a:schemeClr>
                </a:solidFill>
              </a:rPr>
              <a:t>the</a:t>
            </a:r>
            <a:r>
              <a:rPr lang="en-US" sz="3600" b="1" dirty="0" smtClean="0">
                <a:ln/>
                <a:solidFill>
                  <a:schemeClr val="tx1">
                    <a:lumMod val="95000"/>
                    <a:lumOff val="5000"/>
                  </a:schemeClr>
                </a:solidFill>
              </a:rPr>
              <a:t> Indian Ocean</a:t>
            </a:r>
            <a:endParaRPr lang="en-US" sz="3600" b="1" dirty="0">
              <a:ln/>
              <a:solidFill>
                <a:schemeClr val="tx1">
                  <a:lumMod val="95000"/>
                  <a:lumOff val="5000"/>
                </a:schemeClr>
              </a:solidFill>
            </a:endParaRPr>
          </a:p>
        </p:txBody>
      </p:sp>
      <p:sp>
        <p:nvSpPr>
          <p:cNvPr id="9" name="Rectangle 8"/>
          <p:cNvSpPr/>
          <p:nvPr/>
        </p:nvSpPr>
        <p:spPr>
          <a:xfrm>
            <a:off x="1196788" y="4074679"/>
            <a:ext cx="1828800" cy="1905000"/>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tx1">
                    <a:lumMod val="95000"/>
                    <a:lumOff val="5000"/>
                  </a:schemeClr>
                </a:solidFill>
              </a:rPr>
              <a:t>Teardrop of India</a:t>
            </a:r>
            <a:endParaRPr lang="en-US" sz="3200" b="1" dirty="0">
              <a:ln/>
              <a:solidFill>
                <a:schemeClr val="tx1">
                  <a:lumMod val="95000"/>
                  <a:lumOff val="5000"/>
                </a:schemeClr>
              </a:solidFill>
            </a:endParaRPr>
          </a:p>
        </p:txBody>
      </p:sp>
      <p:sp>
        <p:nvSpPr>
          <p:cNvPr id="10" name="Rectangle 9"/>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49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1" presetClass="entr" presetSubtype="3"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3)">
                                      <p:cBhvr>
                                        <p:cTn id="11" dur="2000"/>
                                        <p:tgtEl>
                                          <p:spTgt spid="4"/>
                                        </p:tgtEl>
                                      </p:cBhvr>
                                    </p:animEffect>
                                  </p:childTnLst>
                                </p:cTn>
                              </p:par>
                              <p:par>
                                <p:cTn id="12" presetID="21" presetClass="entr" presetSubtype="3"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3)">
                                      <p:cBhvr>
                                        <p:cTn id="14" dur="2000"/>
                                        <p:tgtEl>
                                          <p:spTgt spid="6"/>
                                        </p:tgtEl>
                                      </p:cBhvr>
                                    </p:animEffect>
                                  </p:childTnLst>
                                </p:cTn>
                              </p:par>
                              <p:par>
                                <p:cTn id="15" presetID="21" presetClass="entr" presetSubtype="3"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3)">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0-#ppt_h/2"/>
                                          </p:val>
                                        </p:tav>
                                        <p:tav tm="100000">
                                          <p:val>
                                            <p:strVal val="#ppt_y"/>
                                          </p:val>
                                        </p:tav>
                                      </p:tavLst>
                                    </p:anim>
                                  </p:childTnLst>
                                </p:cTn>
                              </p:par>
                            </p:childTnLst>
                          </p:cTn>
                        </p:par>
                        <p:par>
                          <p:cTn id="24" fill="hold">
                            <p:stCondLst>
                              <p:cond delay="500"/>
                            </p:stCondLst>
                            <p:childTnLst>
                              <p:par>
                                <p:cTn id="25" presetID="2" presetClass="entr" presetSubtype="9"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0-#ppt_h/2"/>
                                          </p:val>
                                        </p:tav>
                                        <p:tav tm="100000">
                                          <p:val>
                                            <p:strVal val="#ppt_y"/>
                                          </p:val>
                                        </p:tav>
                                      </p:tavLst>
                                    </p:anim>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31" y="-27732"/>
            <a:ext cx="9199661" cy="69134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5459" y="1333499"/>
            <a:ext cx="2971800" cy="4952998"/>
          </a:xfrm>
          <a:prstGeom prst="rect">
            <a:avLst/>
          </a:prstGeom>
        </p:spPr>
      </p:pic>
      <p:sp>
        <p:nvSpPr>
          <p:cNvPr id="4" name="TextBox 3"/>
          <p:cNvSpPr txBox="1"/>
          <p:nvPr/>
        </p:nvSpPr>
        <p:spPr>
          <a:xfrm>
            <a:off x="2449194" y="532849"/>
            <a:ext cx="4245610" cy="584775"/>
          </a:xfrm>
          <a:prstGeom prst="rect">
            <a:avLst/>
          </a:prstGeom>
          <a:solidFill>
            <a:schemeClr val="accent4">
              <a:lumMod val="40000"/>
              <a:lumOff val="60000"/>
            </a:schemeClr>
          </a:solidFill>
          <a:ln w="3175">
            <a:solidFill>
              <a:schemeClr val="tx1"/>
            </a:solidFill>
          </a:ln>
        </p:spPr>
        <p:txBody>
          <a:bodyPr wrap="square" rtlCol="0">
            <a:spAutoFit/>
          </a:bodyPr>
          <a:lstStyle/>
          <a:p>
            <a:pPr algn="ctr"/>
            <a:r>
              <a:rPr lang="en-US" sz="3200" b="1" dirty="0"/>
              <a:t>L</a:t>
            </a:r>
            <a:r>
              <a:rPr lang="en-US" sz="3200" b="1" dirty="0" smtClean="0"/>
              <a:t>and area of Sri Lanka.</a:t>
            </a:r>
            <a:endParaRPr lang="en-US" sz="3200" b="1" dirty="0"/>
          </a:p>
        </p:txBody>
      </p:sp>
      <p:sp>
        <p:nvSpPr>
          <p:cNvPr id="5" name="Down Arrow 4"/>
          <p:cNvSpPr/>
          <p:nvPr/>
        </p:nvSpPr>
        <p:spPr>
          <a:xfrm>
            <a:off x="4298696" y="1524000"/>
            <a:ext cx="45719" cy="40678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733800" y="3984724"/>
            <a:ext cx="2222246" cy="457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1676400"/>
            <a:ext cx="1981200" cy="2308324"/>
          </a:xfrm>
          <a:prstGeom prst="rect">
            <a:avLst/>
          </a:prstGeom>
          <a:noFill/>
        </p:spPr>
        <p:txBody>
          <a:bodyPr wrap="square" rtlCol="0">
            <a:spAutoFit/>
          </a:bodyPr>
          <a:lstStyle/>
          <a:p>
            <a:r>
              <a:rPr lang="en-US" sz="2400" b="1" dirty="0" smtClean="0"/>
              <a:t>Sri Lanka measures about 415 </a:t>
            </a:r>
            <a:r>
              <a:rPr lang="en-US" sz="2400" b="1" dirty="0" err="1" smtClean="0"/>
              <a:t>kilometres</a:t>
            </a:r>
            <a:r>
              <a:rPr lang="en-US" sz="2400" b="1" dirty="0" smtClean="0"/>
              <a:t> from north to south.</a:t>
            </a:r>
            <a:endParaRPr lang="en-US" sz="2400" b="1" dirty="0"/>
          </a:p>
        </p:txBody>
      </p:sp>
      <p:sp>
        <p:nvSpPr>
          <p:cNvPr id="8" name="TextBox 7"/>
          <p:cNvSpPr txBox="1"/>
          <p:nvPr/>
        </p:nvSpPr>
        <p:spPr>
          <a:xfrm>
            <a:off x="6400800" y="3276600"/>
            <a:ext cx="2362200" cy="2677656"/>
          </a:xfrm>
          <a:prstGeom prst="rect">
            <a:avLst/>
          </a:prstGeom>
          <a:noFill/>
        </p:spPr>
        <p:txBody>
          <a:bodyPr wrap="square" rtlCol="0">
            <a:spAutoFit/>
          </a:bodyPr>
          <a:lstStyle/>
          <a:p>
            <a:r>
              <a:rPr lang="en-US" sz="2400" b="1" dirty="0" smtClean="0"/>
              <a:t>22o </a:t>
            </a:r>
            <a:r>
              <a:rPr lang="en-US" sz="2400" b="1" dirty="0" err="1" smtClean="0"/>
              <a:t>kilometres</a:t>
            </a:r>
            <a:r>
              <a:rPr lang="en-US" sz="2400" b="1" dirty="0" smtClean="0"/>
              <a:t> from east to west and total land area of about 65,600 square </a:t>
            </a:r>
            <a:r>
              <a:rPr lang="en-US" sz="2400" b="1" dirty="0" err="1" smtClean="0"/>
              <a:t>kilometres</a:t>
            </a:r>
            <a:r>
              <a:rPr lang="en-US" sz="2400" b="1" dirty="0" smtClean="0"/>
              <a:t>.</a:t>
            </a:r>
            <a:endParaRPr lang="en-US" sz="2400" b="1" dirty="0"/>
          </a:p>
        </p:txBody>
      </p:sp>
      <p:sp>
        <p:nvSpPr>
          <p:cNvPr id="15" name="Rectangle 14"/>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275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1" repeatCount="300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repeatCount="300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1000"/>
                                        <p:tgtEl>
                                          <p:spTgt spid="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71600" y="5029200"/>
            <a:ext cx="638175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algn="ctr"/>
            <a:r>
              <a:rPr lang="en-US" sz="2400" b="1" dirty="0" smtClean="0"/>
              <a:t>There are about 20 million people in Sri Lanka.</a:t>
            </a:r>
            <a:endParaRPr lang="en-US" sz="2400" b="1" dirty="0"/>
          </a:p>
        </p:txBody>
      </p:sp>
      <p:pic>
        <p:nvPicPr>
          <p:cNvPr id="2" name="Picture 1"/>
          <p:cNvPicPr>
            <a:picLocks noChangeAspect="1"/>
          </p:cNvPicPr>
          <p:nvPr/>
        </p:nvPicPr>
        <p:blipFill>
          <a:blip r:embed="rId2"/>
          <a:stretch>
            <a:fillRect/>
          </a:stretch>
        </p:blipFill>
        <p:spPr>
          <a:xfrm>
            <a:off x="-61758" y="-17585"/>
            <a:ext cx="9205758" cy="6919560"/>
          </a:xfrm>
          <a:prstGeom prst="rect">
            <a:avLst/>
          </a:prstGeom>
        </p:spPr>
      </p:pic>
      <p:sp>
        <p:nvSpPr>
          <p:cNvPr id="3" name="TextBox 2"/>
          <p:cNvSpPr txBox="1"/>
          <p:nvPr/>
        </p:nvSpPr>
        <p:spPr>
          <a:xfrm>
            <a:off x="2209800" y="381000"/>
            <a:ext cx="5105400" cy="584775"/>
          </a:xfrm>
          <a:prstGeom prst="rect">
            <a:avLst/>
          </a:prstGeom>
          <a:noFill/>
        </p:spPr>
        <p:txBody>
          <a:bodyPr wrap="square" rtlCol="0">
            <a:spAutoFit/>
          </a:bodyPr>
          <a:lstStyle/>
          <a:p>
            <a:pPr algn="ctr"/>
            <a:r>
              <a:rPr lang="en-US" sz="3200" b="1" dirty="0" smtClean="0"/>
              <a:t>Population of Sri Lanka.</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4171" y="2525252"/>
            <a:ext cx="3200400" cy="212026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4571" y="2525252"/>
            <a:ext cx="3181350" cy="2120265"/>
          </a:xfrm>
          <a:prstGeom prst="rect">
            <a:avLst/>
          </a:prstGeom>
        </p:spPr>
      </p:pic>
      <p:sp>
        <p:nvSpPr>
          <p:cNvPr id="7" name="TextBox 6"/>
          <p:cNvSpPr txBox="1"/>
          <p:nvPr/>
        </p:nvSpPr>
        <p:spPr>
          <a:xfrm>
            <a:off x="1553136" y="1310976"/>
            <a:ext cx="6400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t>Talk your partner: What do you know about       Sri Lankan population?</a:t>
            </a:r>
            <a:endParaRPr lang="en-US" sz="2400" b="1" dirty="0"/>
          </a:p>
        </p:txBody>
      </p:sp>
      <p:sp>
        <p:nvSpPr>
          <p:cNvPr id="19" name="Rectangle 18"/>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507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500"/>
                            </p:stCondLst>
                            <p:childTnLst>
                              <p:par>
                                <p:cTn id="21" presetID="22" presetClass="entr" presetSubtype="2"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500"/>
                                        <p:tgtEl>
                                          <p:spTgt spid="5"/>
                                        </p:tgtEl>
                                      </p:cBhvr>
                                    </p:animEffect>
                                  </p:childTnLst>
                                </p:cTn>
                              </p:par>
                              <p:par>
                                <p:cTn id="24" presetID="22" presetClass="entr" presetSubtype="8"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22174"/>
            <a:ext cx="4730002" cy="46166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t>Ethnic groups in Sri Lanka</a:t>
            </a:r>
            <a:endParaRPr lang="en-US" sz="24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3629" y="1069064"/>
            <a:ext cx="2859742" cy="179503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3366" y="1069064"/>
            <a:ext cx="2551404" cy="179703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09430" y="3348383"/>
            <a:ext cx="2859742" cy="2175144"/>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3366" y="3365373"/>
            <a:ext cx="2551404" cy="2184108"/>
          </a:xfrm>
          <a:prstGeom prst="rect">
            <a:avLst/>
          </a:prstGeom>
        </p:spPr>
      </p:pic>
      <p:sp>
        <p:nvSpPr>
          <p:cNvPr id="8" name="TextBox 7"/>
          <p:cNvSpPr txBox="1"/>
          <p:nvPr/>
        </p:nvSpPr>
        <p:spPr>
          <a:xfrm>
            <a:off x="1486460" y="2842929"/>
            <a:ext cx="3276600" cy="400110"/>
          </a:xfrm>
          <a:prstGeom prst="rect">
            <a:avLst/>
          </a:prstGeom>
          <a:noFill/>
        </p:spPr>
        <p:txBody>
          <a:bodyPr wrap="square" rtlCol="0">
            <a:spAutoFit/>
          </a:bodyPr>
          <a:lstStyle/>
          <a:p>
            <a:r>
              <a:rPr lang="en-US" sz="2000" b="1" dirty="0" smtClean="0"/>
              <a:t>Sri Lankan Moors or Muslims</a:t>
            </a:r>
            <a:endParaRPr lang="en-US" sz="2000" b="1" dirty="0"/>
          </a:p>
        </p:txBody>
      </p:sp>
      <p:sp>
        <p:nvSpPr>
          <p:cNvPr id="9" name="TextBox 8"/>
          <p:cNvSpPr txBox="1"/>
          <p:nvPr/>
        </p:nvSpPr>
        <p:spPr>
          <a:xfrm>
            <a:off x="1757201" y="5534883"/>
            <a:ext cx="2391335" cy="400110"/>
          </a:xfrm>
          <a:prstGeom prst="rect">
            <a:avLst/>
          </a:prstGeom>
          <a:noFill/>
        </p:spPr>
        <p:txBody>
          <a:bodyPr wrap="square" rtlCol="0">
            <a:spAutoFit/>
          </a:bodyPr>
          <a:lstStyle/>
          <a:p>
            <a:pPr algn="ctr"/>
            <a:r>
              <a:rPr lang="en-US" sz="2000" b="1" dirty="0" smtClean="0"/>
              <a:t>Sri Lankan Tamils</a:t>
            </a:r>
            <a:endParaRPr lang="en-US" sz="2000" b="1" dirty="0"/>
          </a:p>
        </p:txBody>
      </p:sp>
      <p:sp>
        <p:nvSpPr>
          <p:cNvPr id="10" name="TextBox 9"/>
          <p:cNvSpPr txBox="1"/>
          <p:nvPr/>
        </p:nvSpPr>
        <p:spPr>
          <a:xfrm>
            <a:off x="5143883" y="2864103"/>
            <a:ext cx="2090369" cy="400110"/>
          </a:xfrm>
          <a:prstGeom prst="rect">
            <a:avLst/>
          </a:prstGeom>
          <a:noFill/>
        </p:spPr>
        <p:txBody>
          <a:bodyPr wrap="square" rtlCol="0">
            <a:spAutoFit/>
          </a:bodyPr>
          <a:lstStyle/>
          <a:p>
            <a:pPr algn="ctr"/>
            <a:r>
              <a:rPr lang="en-US" sz="2000" b="1" dirty="0" smtClean="0"/>
              <a:t>Sinhalese</a:t>
            </a:r>
            <a:endParaRPr lang="en-US" sz="2000" b="1" dirty="0"/>
          </a:p>
        </p:txBody>
      </p:sp>
      <p:sp>
        <p:nvSpPr>
          <p:cNvPr id="11" name="TextBox 10"/>
          <p:cNvSpPr txBox="1"/>
          <p:nvPr/>
        </p:nvSpPr>
        <p:spPr>
          <a:xfrm>
            <a:off x="4969868" y="5523527"/>
            <a:ext cx="2438400" cy="400110"/>
          </a:xfrm>
          <a:prstGeom prst="rect">
            <a:avLst/>
          </a:prstGeom>
          <a:noFill/>
        </p:spPr>
        <p:txBody>
          <a:bodyPr wrap="square" rtlCol="0">
            <a:spAutoFit/>
          </a:bodyPr>
          <a:lstStyle/>
          <a:p>
            <a:pPr algn="ctr"/>
            <a:r>
              <a:rPr lang="en-US" sz="2000" b="1" dirty="0" smtClean="0"/>
              <a:t>Indian Tamils</a:t>
            </a:r>
            <a:endParaRPr lang="en-US" sz="2000" b="1" dirty="0"/>
          </a:p>
        </p:txBody>
      </p:sp>
      <p:sp>
        <p:nvSpPr>
          <p:cNvPr id="12" name="TextBox 11"/>
          <p:cNvSpPr txBox="1"/>
          <p:nvPr/>
        </p:nvSpPr>
        <p:spPr>
          <a:xfrm>
            <a:off x="838200" y="5902463"/>
            <a:ext cx="7391400" cy="830997"/>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t>Look at the pictures of ethnic groups of Sri Lanka and guess what are their names?</a:t>
            </a:r>
            <a:endParaRPr lang="en-US" sz="2400" b="1" dirty="0"/>
          </a:p>
        </p:txBody>
      </p:sp>
    </p:spTree>
    <p:extLst>
      <p:ext uri="{BB962C8B-B14F-4D97-AF65-F5344CB8AC3E}">
        <p14:creationId xmlns:p14="http://schemas.microsoft.com/office/powerpoint/2010/main" val="310209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2" presetClass="entr" presetSubtype="3"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xit" presetSubtype="32" fill="hold" grpId="1" nodeType="clickEffect">
                                  <p:stCondLst>
                                    <p:cond delay="0"/>
                                  </p:stCondLst>
                                  <p:childTnLst>
                                    <p:anim calcmode="lin" valueType="num">
                                      <p:cBhvr>
                                        <p:cTn id="50" dur="500"/>
                                        <p:tgtEl>
                                          <p:spTgt spid="12"/>
                                        </p:tgtEl>
                                        <p:attrNameLst>
                                          <p:attrName>ppt_w</p:attrName>
                                        </p:attrNameLst>
                                      </p:cBhvr>
                                      <p:tavLst>
                                        <p:tav tm="0">
                                          <p:val>
                                            <p:strVal val="ppt_w"/>
                                          </p:val>
                                        </p:tav>
                                        <p:tav tm="100000">
                                          <p:val>
                                            <p:fltVal val="0"/>
                                          </p:val>
                                        </p:tav>
                                      </p:tavLst>
                                    </p:anim>
                                    <p:anim calcmode="lin" valueType="num">
                                      <p:cBhvr>
                                        <p:cTn id="51" dur="500"/>
                                        <p:tgtEl>
                                          <p:spTgt spid="12"/>
                                        </p:tgtEl>
                                        <p:attrNameLst>
                                          <p:attrName>ppt_h</p:attrName>
                                        </p:attrNameLst>
                                      </p:cBhvr>
                                      <p:tavLst>
                                        <p:tav tm="0">
                                          <p:val>
                                            <p:strVal val="ppt_h"/>
                                          </p:val>
                                        </p:tav>
                                        <p:tav tm="100000">
                                          <p:val>
                                            <p:fltVal val="0"/>
                                          </p:val>
                                        </p:tav>
                                      </p:tavLst>
                                    </p:anim>
                                    <p:animEffect transition="out" filter="fade">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P spid="10" grpId="0"/>
      <p:bldP spid="11" grpId="0"/>
      <p:bldP spid="12" grpId="0" animBg="1"/>
      <p:bldP spid="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879" y="-30780"/>
            <a:ext cx="9205758" cy="6919560"/>
          </a:xfrm>
          <a:prstGeom prst="rect">
            <a:avLst/>
          </a:prstGeom>
        </p:spPr>
      </p:pic>
      <p:sp>
        <p:nvSpPr>
          <p:cNvPr id="3" name="TextBox 2"/>
          <p:cNvSpPr txBox="1"/>
          <p:nvPr/>
        </p:nvSpPr>
        <p:spPr>
          <a:xfrm>
            <a:off x="914400" y="364657"/>
            <a:ext cx="731520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800" b="1" dirty="0" smtClean="0"/>
              <a:t>Look at the picture and guess who are they?</a:t>
            </a:r>
            <a:endParaRPr lang="en-US" sz="28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447800"/>
            <a:ext cx="2438400" cy="3886199"/>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1219200" y="5486400"/>
            <a:ext cx="7162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t>They are a fifth ethnic group named </a:t>
            </a:r>
            <a:r>
              <a:rPr lang="en-US" sz="2400" b="1" dirty="0" err="1" smtClean="0"/>
              <a:t>Veddhas</a:t>
            </a:r>
            <a:r>
              <a:rPr lang="en-US" sz="2400" b="1" dirty="0" smtClean="0"/>
              <a:t>, original inhabitants of Sri Lanka.</a:t>
            </a:r>
            <a:endParaRPr lang="en-US" sz="24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2193131"/>
            <a:ext cx="1524000" cy="2471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7729" y="2193130"/>
            <a:ext cx="1290918" cy="247173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0830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879" y="-30780"/>
            <a:ext cx="9205758" cy="6919560"/>
          </a:xfrm>
          <a:prstGeom prst="rect">
            <a:avLst/>
          </a:prstGeom>
        </p:spPr>
      </p:pic>
      <p:sp>
        <p:nvSpPr>
          <p:cNvPr id="3" name="TextBox 2"/>
          <p:cNvSpPr txBox="1"/>
          <p:nvPr/>
        </p:nvSpPr>
        <p:spPr>
          <a:xfrm>
            <a:off x="381000" y="5695775"/>
            <a:ext cx="7924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wrap="square" rtlCol="0">
            <a:spAutoFit/>
          </a:bodyPr>
          <a:lstStyle/>
          <a:p>
            <a:pPr algn="ctr"/>
            <a:r>
              <a:rPr lang="en-US" sz="2400" b="1" dirty="0" smtClean="0"/>
              <a:t>Look at the above pictures and discuss with your partner: Then write down about the economy of Sri Lanka?</a:t>
            </a:r>
            <a:endParaRPr lang="en-US" sz="2400" b="1" dirty="0"/>
          </a:p>
        </p:txBody>
      </p:sp>
      <p:grpSp>
        <p:nvGrpSpPr>
          <p:cNvPr id="10" name="Group 9"/>
          <p:cNvGrpSpPr/>
          <p:nvPr/>
        </p:nvGrpSpPr>
        <p:grpSpPr>
          <a:xfrm>
            <a:off x="609600" y="866391"/>
            <a:ext cx="7924800" cy="4574356"/>
            <a:chOff x="685800" y="1357397"/>
            <a:chExt cx="7924800" cy="457435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357397"/>
              <a:ext cx="2743200" cy="21717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799" y="1357397"/>
              <a:ext cx="2209800" cy="2171700"/>
            </a:xfrm>
            <a:prstGeom prst="rect">
              <a:avLst/>
            </a:prstGeom>
            <a:ln w="12700">
              <a:solidFill>
                <a:schemeClr val="tx1"/>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8398" y="1357397"/>
              <a:ext cx="2353236" cy="2171700"/>
            </a:xfrm>
            <a:prstGeom prst="rect">
              <a:avLst/>
            </a:prstGeom>
            <a:ln w="3175">
              <a:solidFill>
                <a:schemeClr val="tx1"/>
              </a:solid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33799" y="4045803"/>
              <a:ext cx="2254624" cy="1885949"/>
            </a:xfrm>
            <a:prstGeom prst="rect">
              <a:avLst/>
            </a:prstGeom>
            <a:ln w="3175">
              <a:solidFill>
                <a:schemeClr val="tx1"/>
              </a:solidFill>
            </a:ln>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57363" y="4045804"/>
              <a:ext cx="2353237" cy="1885948"/>
            </a:xfrm>
            <a:prstGeom prst="rect">
              <a:avLst/>
            </a:prstGeom>
            <a:ln w="3175">
              <a:solidFill>
                <a:schemeClr val="tx1"/>
              </a:solidFill>
            </a:ln>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800" y="4045803"/>
              <a:ext cx="2743200" cy="1885950"/>
            </a:xfrm>
            <a:prstGeom prst="rect">
              <a:avLst/>
            </a:prstGeom>
            <a:ln w="3175">
              <a:solidFill>
                <a:schemeClr val="tx1"/>
              </a:solidFill>
            </a:ln>
          </p:spPr>
        </p:pic>
      </p:grpSp>
      <p:sp>
        <p:nvSpPr>
          <p:cNvPr id="11" name="Rectangle 10"/>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18011" y="236191"/>
            <a:ext cx="3688976" cy="523220"/>
          </a:xfrm>
          <a:prstGeom prst="rect">
            <a:avLst/>
          </a:prstGeom>
          <a:blipFill>
            <a:blip r:embed="rId9"/>
            <a:tile tx="0" ty="0" sx="100000" sy="100000" flip="none" algn="tl"/>
          </a:blipFill>
        </p:spPr>
        <p:txBody>
          <a:bodyPr wrap="square" rtlCol="0">
            <a:spAutoFit/>
          </a:bodyPr>
          <a:lstStyle/>
          <a:p>
            <a:r>
              <a:rPr lang="en-US" sz="2800" b="1" dirty="0" smtClean="0"/>
              <a:t>Economy of Sri Lanka</a:t>
            </a:r>
            <a:endParaRPr lang="en-US" sz="2800" b="1" dirty="0"/>
          </a:p>
        </p:txBody>
      </p:sp>
    </p:spTree>
    <p:extLst>
      <p:ext uri="{BB962C8B-B14F-4D97-AF65-F5344CB8AC3E}">
        <p14:creationId xmlns:p14="http://schemas.microsoft.com/office/powerpoint/2010/main" val="69749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000" fill="hold"/>
                                        <p:tgtEl>
                                          <p:spTgt spid="10"/>
                                        </p:tgtEl>
                                        <p:attrNameLst>
                                          <p:attrName>ppt_w</p:attrName>
                                        </p:attrNameLst>
                                      </p:cBhvr>
                                      <p:tavLst>
                                        <p:tav tm="0">
                                          <p:val>
                                            <p:fltVal val="0"/>
                                          </p:val>
                                        </p:tav>
                                        <p:tav tm="100000">
                                          <p:val>
                                            <p:strVal val="#ppt_w"/>
                                          </p:val>
                                        </p:tav>
                                      </p:tavLst>
                                    </p:anim>
                                    <p:anim calcmode="lin" valueType="num">
                                      <p:cBhvr>
                                        <p:cTn id="12" dur="2000" fill="hold"/>
                                        <p:tgtEl>
                                          <p:spTgt spid="10"/>
                                        </p:tgtEl>
                                        <p:attrNameLst>
                                          <p:attrName>ppt_h</p:attrName>
                                        </p:attrNameLst>
                                      </p:cBhvr>
                                      <p:tavLst>
                                        <p:tav tm="0">
                                          <p:val>
                                            <p:fltVal val="0"/>
                                          </p:val>
                                        </p:tav>
                                        <p:tav tm="100000">
                                          <p:val>
                                            <p:strVal val="#ppt_h"/>
                                          </p:val>
                                        </p:tav>
                                      </p:tavLst>
                                    </p:anim>
                                    <p:animEffect transition="in" filter="fade">
                                      <p:cBhvr>
                                        <p:cTn id="1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9729" y="1752600"/>
            <a:ext cx="4482059" cy="2857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extBox 2"/>
          <p:cNvSpPr txBox="1"/>
          <p:nvPr/>
        </p:nvSpPr>
        <p:spPr>
          <a:xfrm>
            <a:off x="2057400" y="457200"/>
            <a:ext cx="4876800" cy="646331"/>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3600" b="1" dirty="0" smtClean="0"/>
              <a:t>Silent Reading.</a:t>
            </a:r>
            <a:endParaRPr lang="en-US" sz="3600" b="1" dirty="0"/>
          </a:p>
        </p:txBody>
      </p:sp>
      <p:sp>
        <p:nvSpPr>
          <p:cNvPr id="4" name="TextBox 3"/>
          <p:cNvSpPr txBox="1"/>
          <p:nvPr/>
        </p:nvSpPr>
        <p:spPr>
          <a:xfrm>
            <a:off x="1295400" y="5029200"/>
            <a:ext cx="7010400" cy="830997"/>
          </a:xfrm>
          <a:prstGeom prst="rect">
            <a:avLst/>
          </a:prstGeom>
          <a:blipFill>
            <a:blip r:embed="rId4"/>
            <a:tile tx="0" ty="0" sx="100000" sy="100000" flip="none" algn="tl"/>
          </a:blipFill>
          <a:ln w="3175">
            <a:solidFill>
              <a:schemeClr val="tx1"/>
            </a:solidFill>
          </a:ln>
        </p:spPr>
        <p:txBody>
          <a:bodyPr wrap="square" rtlCol="0">
            <a:spAutoFit/>
          </a:bodyPr>
          <a:lstStyle/>
          <a:p>
            <a:pPr algn="ctr"/>
            <a:r>
              <a:rPr lang="en-US" sz="2400" b="1" dirty="0" smtClean="0"/>
              <a:t>Read the passage carefully then answer the questions that have given section ‘C’ and ‘D’.</a:t>
            </a:r>
            <a:endParaRPr lang="en-US" sz="2400" b="1" dirty="0"/>
          </a:p>
        </p:txBody>
      </p:sp>
      <p:sp>
        <p:nvSpPr>
          <p:cNvPr id="5" name="Rectangle 4"/>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304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38400" y="990600"/>
            <a:ext cx="4267200"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dirty="0" smtClean="0">
                <a:latin typeface="Elephant" pitchFamily="18" charset="0"/>
              </a:rPr>
              <a:t>HOME WORK</a:t>
            </a:r>
            <a:endParaRPr lang="en-US" sz="2800" dirty="0">
              <a:latin typeface="Elephant" pitchFamily="18" charset="0"/>
            </a:endParaRPr>
          </a:p>
        </p:txBody>
      </p:sp>
      <p:pic>
        <p:nvPicPr>
          <p:cNvPr id="10" name="Picture 9" descr="Home.jpg"/>
          <p:cNvPicPr>
            <a:picLocks noChangeAspect="1"/>
          </p:cNvPicPr>
          <p:nvPr/>
        </p:nvPicPr>
        <p:blipFill>
          <a:blip r:embed="rId2"/>
          <a:stretch>
            <a:fillRect/>
          </a:stretch>
        </p:blipFill>
        <p:spPr>
          <a:xfrm>
            <a:off x="3092913" y="1828800"/>
            <a:ext cx="2958174" cy="25018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81200" y="4724400"/>
            <a:ext cx="5486400" cy="95410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pPr algn="ctr"/>
            <a:r>
              <a:rPr lang="en-US" sz="2800" b="1" dirty="0" smtClean="0"/>
              <a:t>Write a paragraph about the agriculture </a:t>
            </a:r>
            <a:r>
              <a:rPr lang="en-US" sz="2800" b="1" smtClean="0"/>
              <a:t>of Bangladesh.</a:t>
            </a:r>
            <a:endParaRPr lang="en-US" sz="28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170602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calcmode="lin" valueType="num">
                                      <p:cBhvr>
                                        <p:cTn id="19" dur="2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0" dur="2000" fill="hold"/>
                                        <p:tgtEl>
                                          <p:spTgt spid="3"/>
                                        </p:tgtEl>
                                        <p:attrNameLst>
                                          <p:attrName>ppt_y</p:attrName>
                                        </p:attrNameLst>
                                      </p:cBhvr>
                                      <p:tavLst>
                                        <p:tav tm="0">
                                          <p:val>
                                            <p:strVal val="#ppt_y"/>
                                          </p:val>
                                        </p:tav>
                                        <p:tav tm="100000">
                                          <p:val>
                                            <p:strVal val="#ppt_y"/>
                                          </p:val>
                                        </p:tav>
                                      </p:tavLst>
                                    </p:anim>
                                    <p:anim calcmode="lin" valueType="num">
                                      <p:cBhvr>
                                        <p:cTn id="21" dur="2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2" dur="2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0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SimSun" pitchFamily="2" charset="-122"/>
              </a:defRPr>
            </a:lvl1pPr>
            <a:lvl2pPr marL="742950" indent="-285750" eaLnBrk="0" hangingPunct="0">
              <a:defRPr>
                <a:solidFill>
                  <a:schemeClr val="tx1"/>
                </a:solidFill>
                <a:latin typeface="Arial" charset="0"/>
                <a:ea typeface="SimSun" pitchFamily="2" charset="-122"/>
              </a:defRPr>
            </a:lvl2pPr>
            <a:lvl3pPr marL="1143000" indent="-228600" eaLnBrk="0" hangingPunct="0">
              <a:defRPr>
                <a:solidFill>
                  <a:schemeClr val="tx1"/>
                </a:solidFill>
                <a:latin typeface="Arial" charset="0"/>
                <a:ea typeface="SimSun" pitchFamily="2" charset="-122"/>
              </a:defRPr>
            </a:lvl3pPr>
            <a:lvl4pPr marL="1600200" indent="-228600" eaLnBrk="0" hangingPunct="0">
              <a:defRPr>
                <a:solidFill>
                  <a:schemeClr val="tx1"/>
                </a:solidFill>
                <a:latin typeface="Arial" charset="0"/>
                <a:ea typeface="SimSun" pitchFamily="2" charset="-122"/>
              </a:defRPr>
            </a:lvl4pPr>
            <a:lvl5pPr marL="2057400" indent="-228600" eaLnBrk="0" hangingPunct="0">
              <a:defRPr>
                <a:solidFill>
                  <a:schemeClr val="tx1"/>
                </a:solidFill>
                <a:latin typeface="Arial" charset="0"/>
                <a:ea typeface="SimSun"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SimSun"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SimSun"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SimSun"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SimSun" pitchFamily="2" charset="-122"/>
              </a:defRPr>
            </a:lvl9pPr>
          </a:lstStyle>
          <a:p>
            <a:pPr eaLnBrk="1" hangingPunct="1">
              <a:buFont typeface="Arial" charset="0"/>
              <a:buNone/>
            </a:pPr>
            <a:fld id="{F2592748-292B-4AAF-BA2C-DDDF7A73C0EB}" type="slidenum">
              <a:rPr lang="en-US" altLang="en-US" smtClean="0">
                <a:solidFill>
                  <a:srgbClr val="898989"/>
                </a:solidFill>
              </a:rPr>
              <a:pPr eaLnBrk="1" hangingPunct="1">
                <a:buFont typeface="Arial" charset="0"/>
                <a:buNone/>
              </a:pPr>
              <a:t>2</a:t>
            </a:fld>
            <a:endParaRPr lang="en-US" sz="1800" smtClean="0"/>
          </a:p>
        </p:txBody>
      </p:sp>
      <p:pic>
        <p:nvPicPr>
          <p:cNvPr id="6147" name="Picture 3" descr="h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3512" y="1163638"/>
            <a:ext cx="3048000"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6"/>
          <p:cNvSpPr>
            <a:spLocks noChangeArrowheads="1"/>
          </p:cNvSpPr>
          <p:nvPr/>
        </p:nvSpPr>
        <p:spPr bwMode="auto">
          <a:xfrm>
            <a:off x="5419724" y="5029289"/>
            <a:ext cx="3200400" cy="1200329"/>
          </a:xfrm>
          <a:prstGeom prst="rect">
            <a:avLst/>
          </a:prstGeom>
          <a:solidFill>
            <a:srgbClr val="D99593"/>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dirty="0">
                <a:solidFill>
                  <a:srgbClr val="000000"/>
                </a:solidFill>
                <a:latin typeface="Times New Roman" pitchFamily="18" charset="0"/>
                <a:sym typeface="Times New Roman" pitchFamily="18" charset="0"/>
              </a:rPr>
              <a:t>ENGLISH FOR TODAY</a:t>
            </a:r>
            <a:endParaRPr lang="en-US" altLang="en-US" sz="2400" dirty="0">
              <a:solidFill>
                <a:srgbClr val="000000"/>
              </a:solidFill>
              <a:latin typeface="Times New Roman" pitchFamily="18" charset="0"/>
              <a:sym typeface="Times New Roman" pitchFamily="18" charset="0"/>
            </a:endParaRPr>
          </a:p>
          <a:p>
            <a:pPr algn="ctr"/>
            <a:r>
              <a:rPr lang="en-US" sz="2400" dirty="0">
                <a:solidFill>
                  <a:srgbClr val="000000"/>
                </a:solidFill>
                <a:latin typeface="Times New Roman" pitchFamily="18" charset="0"/>
                <a:sym typeface="Times New Roman" pitchFamily="18" charset="0"/>
              </a:rPr>
              <a:t>CLASS : Nine &amp; </a:t>
            </a:r>
            <a:r>
              <a:rPr lang="en-US" sz="2400" dirty="0" smtClean="0">
                <a:solidFill>
                  <a:srgbClr val="000000"/>
                </a:solidFill>
                <a:latin typeface="Times New Roman" pitchFamily="18" charset="0"/>
                <a:sym typeface="Times New Roman" pitchFamily="18" charset="0"/>
              </a:rPr>
              <a:t>Ten</a:t>
            </a:r>
            <a:endParaRPr lang="en-US" altLang="en-US" sz="2400" dirty="0">
              <a:solidFill>
                <a:srgbClr val="000000"/>
              </a:solidFill>
              <a:latin typeface="Times New Roman" pitchFamily="18" charset="0"/>
              <a:sym typeface="Times New Roman" pitchFamily="18" charset="0"/>
            </a:endParaRPr>
          </a:p>
        </p:txBody>
      </p:sp>
      <p:sp>
        <p:nvSpPr>
          <p:cNvPr id="14341" name="Rectangle 8"/>
          <p:cNvSpPr>
            <a:spLocks noChangeArrowheads="1"/>
          </p:cNvSpPr>
          <p:nvPr/>
        </p:nvSpPr>
        <p:spPr bwMode="auto">
          <a:xfrm>
            <a:off x="0" y="0"/>
            <a:ext cx="9144000" cy="6858000"/>
          </a:xfrm>
          <a:prstGeom prst="rect">
            <a:avLst/>
          </a:prstGeom>
          <a:noFill/>
          <a:ln w="88900" cmpd="thickThin">
            <a:solidFill>
              <a:srgbClr val="395E8A"/>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solidFill>
                <a:srgbClr val="FFFFFF"/>
              </a:solidFill>
              <a:latin typeface="Calibri" pitchFamily="34" charset="0"/>
              <a:cs typeface="Calibri" pitchFamily="34" charset="0"/>
              <a:sym typeface="Calibri" pitchFamily="34" charset="0"/>
            </a:endParaRPr>
          </a:p>
        </p:txBody>
      </p:sp>
      <p:pic>
        <p:nvPicPr>
          <p:cNvPr id="14342" name="Picture 7" descr="C:\Users\accer\Pictures\20180922_115557-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163638"/>
            <a:ext cx="3352800" cy="349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33400" y="4876800"/>
            <a:ext cx="3733800" cy="1569660"/>
          </a:xfrm>
          <a:prstGeom prst="rect">
            <a:avLst/>
          </a:prstGeom>
          <a:blipFill>
            <a:blip r:embed="rId5"/>
            <a:tile tx="0" ty="0" sx="100000" sy="100000" flip="none" algn="tl"/>
          </a:blipFill>
          <a:ln>
            <a:solidFill>
              <a:srgbClr val="FF0000"/>
            </a:solidFill>
          </a:ln>
          <a:scene3d>
            <a:camera prst="orthographicFront"/>
            <a:lightRig rig="threePt" dir="t"/>
          </a:scene3d>
          <a:sp3d>
            <a:bevelT/>
          </a:sp3d>
        </p:spPr>
        <p:txBody>
          <a:bodyPr wrap="square" rtlCol="0">
            <a:spAutoFit/>
          </a:bodyPr>
          <a:lstStyle/>
          <a:p>
            <a:pPr algn="ctr"/>
            <a:r>
              <a:rPr lang="en-US" sz="2400" dirty="0" err="1">
                <a:solidFill>
                  <a:srgbClr val="002060"/>
                </a:solidFill>
                <a:latin typeface="Elephant" pitchFamily="18" charset="0"/>
              </a:rPr>
              <a:t>Shamsun</a:t>
            </a:r>
            <a:r>
              <a:rPr lang="en-US" sz="2400" dirty="0">
                <a:solidFill>
                  <a:srgbClr val="002060"/>
                </a:solidFill>
                <a:latin typeface="Elephant" pitchFamily="18" charset="0"/>
              </a:rPr>
              <a:t> </a:t>
            </a:r>
            <a:r>
              <a:rPr lang="en-US" sz="2400" dirty="0" err="1">
                <a:solidFill>
                  <a:srgbClr val="002060"/>
                </a:solidFill>
                <a:latin typeface="Elephant" pitchFamily="18" charset="0"/>
              </a:rPr>
              <a:t>Naher</a:t>
            </a:r>
            <a:endParaRPr lang="en-US" sz="2400" dirty="0">
              <a:solidFill>
                <a:srgbClr val="002060"/>
              </a:solidFill>
              <a:latin typeface="Elephant" pitchFamily="18" charset="0"/>
            </a:endParaRPr>
          </a:p>
          <a:p>
            <a:pPr algn="ctr"/>
            <a:r>
              <a:rPr lang="en-US" sz="2400" dirty="0">
                <a:solidFill>
                  <a:srgbClr val="002060"/>
                </a:solidFill>
                <a:latin typeface="Elephant" pitchFamily="18" charset="0"/>
              </a:rPr>
              <a:t>Senior Teacher</a:t>
            </a:r>
          </a:p>
          <a:p>
            <a:pPr algn="ctr"/>
            <a:r>
              <a:rPr lang="en-US" sz="2400" dirty="0" err="1">
                <a:solidFill>
                  <a:srgbClr val="002060"/>
                </a:solidFill>
                <a:latin typeface="Elephant" pitchFamily="18" charset="0"/>
              </a:rPr>
              <a:t>Dider</a:t>
            </a:r>
            <a:r>
              <a:rPr lang="en-US" sz="2400" dirty="0">
                <a:solidFill>
                  <a:srgbClr val="002060"/>
                </a:solidFill>
                <a:latin typeface="Elephant" pitchFamily="18" charset="0"/>
              </a:rPr>
              <a:t> Model High School ,</a:t>
            </a:r>
            <a:r>
              <a:rPr lang="en-US" sz="2400" dirty="0" err="1">
                <a:solidFill>
                  <a:srgbClr val="002060"/>
                </a:solidFill>
                <a:latin typeface="Elephant" pitchFamily="18" charset="0"/>
              </a:rPr>
              <a:t>Sadar</a:t>
            </a:r>
            <a:r>
              <a:rPr lang="en-US" sz="2400" dirty="0">
                <a:solidFill>
                  <a:srgbClr val="002060"/>
                </a:solidFill>
                <a:latin typeface="Elephant" pitchFamily="18" charset="0"/>
              </a:rPr>
              <a:t> ,</a:t>
            </a:r>
            <a:r>
              <a:rPr lang="en-US" sz="2400" dirty="0" err="1">
                <a:solidFill>
                  <a:srgbClr val="002060"/>
                </a:solidFill>
                <a:latin typeface="Elephant" pitchFamily="18" charset="0"/>
              </a:rPr>
              <a:t>comilla</a:t>
            </a:r>
            <a:r>
              <a:rPr lang="en-US" sz="2400" dirty="0">
                <a:solidFill>
                  <a:srgbClr val="002060"/>
                </a:solidFill>
                <a:latin typeface="Elephant" pitchFamily="18" charset="0"/>
              </a:rPr>
              <a:t> </a:t>
            </a:r>
          </a:p>
        </p:txBody>
      </p:sp>
      <p:sp>
        <p:nvSpPr>
          <p:cNvPr id="9" name="Up Ribbon 8"/>
          <p:cNvSpPr/>
          <p:nvPr/>
        </p:nvSpPr>
        <p:spPr>
          <a:xfrm>
            <a:off x="2314575" y="138112"/>
            <a:ext cx="4765431" cy="990600"/>
          </a:xfrm>
          <a:prstGeom prst="ribbon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latin typeface="Times New Roman" pitchFamily="18" charset="0"/>
                <a:cs typeface="Times New Roman" pitchFamily="18" charset="0"/>
              </a:rPr>
              <a:t>Identity</a:t>
            </a:r>
            <a:endParaRPr lang="en-US" sz="4400" b="1" dirty="0">
              <a:ln/>
              <a:solidFill>
                <a:schemeClr val="accent3"/>
              </a:solidFill>
              <a:latin typeface="Times New Roman" pitchFamily="18" charset="0"/>
              <a:cs typeface="Times New Roman" pitchFamily="18" charset="0"/>
            </a:endParaRPr>
          </a:p>
        </p:txBody>
      </p:sp>
    </p:spTree>
    <p:extLst>
      <p:ext uri="{BB962C8B-B14F-4D97-AF65-F5344CB8AC3E}">
        <p14:creationId xmlns:p14="http://schemas.microsoft.com/office/powerpoint/2010/main" val="1607899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2000" fill="hold"/>
                                        <p:tgtEl>
                                          <p:spTgt spid="6147"/>
                                        </p:tgtEl>
                                        <p:attrNameLst>
                                          <p:attrName>ppt_x</p:attrName>
                                        </p:attrNameLst>
                                      </p:cBhvr>
                                      <p:tavLst>
                                        <p:tav tm="0">
                                          <p:val>
                                            <p:strVal val="0-#ppt_w/2"/>
                                          </p:val>
                                        </p:tav>
                                        <p:tav tm="100000">
                                          <p:val>
                                            <p:strVal val="#ppt_x"/>
                                          </p:val>
                                        </p:tav>
                                      </p:tavLst>
                                    </p:anim>
                                    <p:anim calcmode="lin" valueType="num">
                                      <p:cBhvr>
                                        <p:cTn id="8" dur="2000" fill="hold"/>
                                        <p:tgtEl>
                                          <p:spTgt spid="6147"/>
                                        </p:tgtEl>
                                        <p:attrNameLst>
                                          <p:attrName>ppt_y</p:attrName>
                                        </p:attrNameLst>
                                      </p:cBhvr>
                                      <p:tavLst>
                                        <p:tav tm="0">
                                          <p:val>
                                            <p:strVal val="0-#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p:cTn id="11" dur="2000" fill="hold"/>
                                        <p:tgtEl>
                                          <p:spTgt spid="6148"/>
                                        </p:tgtEl>
                                        <p:attrNameLst>
                                          <p:attrName>ppt_x</p:attrName>
                                        </p:attrNameLst>
                                      </p:cBhvr>
                                      <p:tavLst>
                                        <p:tav tm="0">
                                          <p:val>
                                            <p:strVal val="0-#ppt_w/2"/>
                                          </p:val>
                                        </p:tav>
                                        <p:tav tm="100000">
                                          <p:val>
                                            <p:strVal val="#ppt_x"/>
                                          </p:val>
                                        </p:tav>
                                      </p:tavLst>
                                    </p:anim>
                                    <p:anim calcmode="lin" valueType="num">
                                      <p:cBhvr>
                                        <p:cTn id="12" dur="20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6040" y="212345"/>
            <a:ext cx="4953000" cy="584775"/>
          </a:xfrm>
          <a:prstGeom prst="rect">
            <a:avLst/>
          </a:prstGeom>
          <a:solidFill>
            <a:srgbClr val="FFC000"/>
          </a:solidFill>
          <a:ln w="12700">
            <a:solidFill>
              <a:srgbClr val="FF0000"/>
            </a:solidFill>
          </a:ln>
          <a:effectLst/>
          <a:scene3d>
            <a:camera prst="orthographicFront"/>
            <a:lightRig rig="harsh" dir="t"/>
          </a:scene3d>
          <a:sp3d>
            <a:bevelT/>
          </a:sp3d>
        </p:spPr>
        <p:txBody>
          <a:bodyPr wrap="square" rtlCol="0">
            <a:spAutoFit/>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Home works</a:t>
            </a:r>
            <a:endParaRPr lang="en-US" sz="3200" b="1" dirty="0">
              <a:ln/>
              <a:solidFill>
                <a:schemeClr val="accent3"/>
              </a:solidFill>
            </a:endParaRPr>
          </a:p>
        </p:txBody>
      </p:sp>
      <p:sp>
        <p:nvSpPr>
          <p:cNvPr id="5" name="TextBox 4"/>
          <p:cNvSpPr txBox="1"/>
          <p:nvPr/>
        </p:nvSpPr>
        <p:spPr>
          <a:xfrm>
            <a:off x="609600" y="926679"/>
            <a:ext cx="7696200" cy="4893647"/>
          </a:xfrm>
          <a:prstGeom prst="rect">
            <a:avLst/>
          </a:prstGeom>
          <a:noFill/>
        </p:spPr>
        <p:txBody>
          <a:bodyPr wrap="square" rtlCol="0">
            <a:spAutoFit/>
          </a:bodyPr>
          <a:lstStyle/>
          <a:p>
            <a:pPr algn="ctr"/>
            <a:r>
              <a:rPr lang="en-US" sz="2400" b="1" dirty="0" smtClean="0">
                <a:solidFill>
                  <a:srgbClr val="7030A0"/>
                </a:solidFill>
              </a:rPr>
              <a:t>Fill in each gap with a suitable word of your own based on the information from the text.</a:t>
            </a:r>
          </a:p>
          <a:p>
            <a:pPr algn="just"/>
            <a:r>
              <a:rPr lang="en-US" sz="2400" b="1" dirty="0">
                <a:solidFill>
                  <a:srgbClr val="7030A0"/>
                </a:solidFill>
              </a:rPr>
              <a:t>	</a:t>
            </a:r>
            <a:endParaRPr lang="en-US" sz="2400" b="1" dirty="0" smtClean="0">
              <a:solidFill>
                <a:srgbClr val="7030A0"/>
              </a:solidFill>
            </a:endParaRPr>
          </a:p>
          <a:p>
            <a:pPr algn="just"/>
            <a:r>
              <a:rPr lang="en-US" sz="2400" b="1" dirty="0">
                <a:solidFill>
                  <a:srgbClr val="7030A0"/>
                </a:solidFill>
              </a:rPr>
              <a:t>	</a:t>
            </a:r>
            <a:r>
              <a:rPr lang="en-US" sz="2400" b="1" dirty="0" smtClean="0"/>
              <a:t>If you go to visit Sri Lanka, you will be (a)……………….. With a traditional greeting–</a:t>
            </a:r>
            <a:r>
              <a:rPr lang="en-US" sz="2400" b="1" dirty="0" err="1" smtClean="0"/>
              <a:t>Ayubowan</a:t>
            </a:r>
            <a:r>
              <a:rPr lang="en-US" sz="2400" b="1" dirty="0" smtClean="0"/>
              <a:t>. Sri Lanka is an island country which is situated in the Indian Ocean. Its shape is like a (b)……………….. . It is medium in size and population. Among all the ethnic groups, the </a:t>
            </a:r>
            <a:r>
              <a:rPr lang="en-US" sz="2400" b="1" dirty="0" err="1" smtClean="0"/>
              <a:t>Veddhas</a:t>
            </a:r>
            <a:r>
              <a:rPr lang="en-US" sz="2400" b="1" dirty="0" smtClean="0"/>
              <a:t> are the (c) …………….. Inhabitants of the island. The ancient history of this land is (d) ………………… In Ramayana. This island like country attracted many travellers as well as the ancient mariners and it still (e) ……………….the tourists of modern age by its enormous.</a:t>
            </a:r>
            <a:endParaRPr lang="en-US" sz="2400" b="1" dirty="0"/>
          </a:p>
        </p:txBody>
      </p:sp>
      <p:sp>
        <p:nvSpPr>
          <p:cNvPr id="6" name="TextBox 5"/>
          <p:cNvSpPr txBox="1"/>
          <p:nvPr/>
        </p:nvSpPr>
        <p:spPr>
          <a:xfrm>
            <a:off x="1066800" y="2286000"/>
            <a:ext cx="1524000" cy="461665"/>
          </a:xfrm>
          <a:prstGeom prst="rect">
            <a:avLst/>
          </a:prstGeom>
          <a:noFill/>
        </p:spPr>
        <p:txBody>
          <a:bodyPr wrap="square" rtlCol="0">
            <a:spAutoFit/>
          </a:bodyPr>
          <a:lstStyle/>
          <a:p>
            <a:r>
              <a:rPr lang="en-US" sz="2400" b="1" dirty="0" smtClean="0">
                <a:solidFill>
                  <a:srgbClr val="0070C0"/>
                </a:solidFill>
              </a:rPr>
              <a:t>welcomed</a:t>
            </a:r>
            <a:endParaRPr lang="en-US" sz="2400" b="1" dirty="0">
              <a:solidFill>
                <a:srgbClr val="0070C0"/>
              </a:solidFill>
            </a:endParaRPr>
          </a:p>
        </p:txBody>
      </p:sp>
      <p:sp>
        <p:nvSpPr>
          <p:cNvPr id="7" name="TextBox 6"/>
          <p:cNvSpPr txBox="1"/>
          <p:nvPr/>
        </p:nvSpPr>
        <p:spPr>
          <a:xfrm>
            <a:off x="4531659" y="3030533"/>
            <a:ext cx="1802081" cy="461665"/>
          </a:xfrm>
          <a:prstGeom prst="rect">
            <a:avLst/>
          </a:prstGeom>
          <a:noFill/>
        </p:spPr>
        <p:txBody>
          <a:bodyPr wrap="square" rtlCol="0">
            <a:spAutoFit/>
          </a:bodyPr>
          <a:lstStyle/>
          <a:p>
            <a:r>
              <a:rPr lang="en-US" sz="2400" b="1" dirty="0" smtClean="0">
                <a:solidFill>
                  <a:srgbClr val="0070C0"/>
                </a:solidFill>
              </a:rPr>
              <a:t>teardrop</a:t>
            </a:r>
            <a:endParaRPr lang="en-US" sz="2400" b="1" dirty="0">
              <a:solidFill>
                <a:srgbClr val="0070C0"/>
              </a:solidFill>
            </a:endParaRPr>
          </a:p>
        </p:txBody>
      </p:sp>
      <p:sp>
        <p:nvSpPr>
          <p:cNvPr id="8" name="TextBox 7"/>
          <p:cNvSpPr txBox="1"/>
          <p:nvPr/>
        </p:nvSpPr>
        <p:spPr>
          <a:xfrm>
            <a:off x="3429000" y="3780202"/>
            <a:ext cx="1219200" cy="461665"/>
          </a:xfrm>
          <a:prstGeom prst="rect">
            <a:avLst/>
          </a:prstGeom>
          <a:noFill/>
        </p:spPr>
        <p:txBody>
          <a:bodyPr wrap="square" rtlCol="0">
            <a:spAutoFit/>
          </a:bodyPr>
          <a:lstStyle/>
          <a:p>
            <a:r>
              <a:rPr lang="en-US" sz="2400" b="1" dirty="0" smtClean="0">
                <a:solidFill>
                  <a:srgbClr val="0070C0"/>
                </a:solidFill>
              </a:rPr>
              <a:t>original</a:t>
            </a:r>
            <a:endParaRPr lang="en-US" sz="2400" b="1" dirty="0">
              <a:solidFill>
                <a:srgbClr val="0070C0"/>
              </a:solidFill>
            </a:endParaRPr>
          </a:p>
        </p:txBody>
      </p:sp>
      <p:sp>
        <p:nvSpPr>
          <p:cNvPr id="10" name="TextBox 9"/>
          <p:cNvSpPr txBox="1"/>
          <p:nvPr/>
        </p:nvSpPr>
        <p:spPr>
          <a:xfrm>
            <a:off x="6172200" y="4141246"/>
            <a:ext cx="1524000" cy="461665"/>
          </a:xfrm>
          <a:prstGeom prst="rect">
            <a:avLst/>
          </a:prstGeom>
          <a:noFill/>
        </p:spPr>
        <p:txBody>
          <a:bodyPr wrap="square" rtlCol="0">
            <a:spAutoFit/>
          </a:bodyPr>
          <a:lstStyle/>
          <a:p>
            <a:r>
              <a:rPr lang="en-US" sz="2400" b="1" dirty="0" smtClean="0">
                <a:solidFill>
                  <a:srgbClr val="0070C0"/>
                </a:solidFill>
              </a:rPr>
              <a:t>presented</a:t>
            </a:r>
            <a:endParaRPr lang="en-US" sz="2400" b="1" dirty="0">
              <a:solidFill>
                <a:srgbClr val="0070C0"/>
              </a:solidFill>
            </a:endParaRPr>
          </a:p>
        </p:txBody>
      </p:sp>
      <p:sp>
        <p:nvSpPr>
          <p:cNvPr id="11" name="TextBox 10"/>
          <p:cNvSpPr txBox="1"/>
          <p:nvPr/>
        </p:nvSpPr>
        <p:spPr>
          <a:xfrm>
            <a:off x="762000" y="5181600"/>
            <a:ext cx="1371600" cy="461665"/>
          </a:xfrm>
          <a:prstGeom prst="rect">
            <a:avLst/>
          </a:prstGeom>
          <a:noFill/>
        </p:spPr>
        <p:txBody>
          <a:bodyPr wrap="square" rtlCol="0">
            <a:spAutoFit/>
          </a:bodyPr>
          <a:lstStyle/>
          <a:p>
            <a:pPr algn="ctr"/>
            <a:r>
              <a:rPr lang="en-US" sz="2400" b="1" dirty="0">
                <a:solidFill>
                  <a:srgbClr val="0070C0"/>
                </a:solidFill>
              </a:rPr>
              <a:t>a</a:t>
            </a:r>
            <a:r>
              <a:rPr lang="en-US" sz="2400" b="1" dirty="0" smtClean="0">
                <a:solidFill>
                  <a:srgbClr val="0070C0"/>
                </a:solidFill>
              </a:rPr>
              <a:t>ttracts.</a:t>
            </a:r>
            <a:endParaRPr lang="en-US" sz="2400" b="1" dirty="0">
              <a:solidFill>
                <a:srgbClr val="0070C0"/>
              </a:solidFill>
            </a:endParaRPr>
          </a:p>
        </p:txBody>
      </p:sp>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743200" y="5949884"/>
            <a:ext cx="685800" cy="45091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a</a:t>
            </a:r>
            <a:endParaRPr lang="en-US" sz="3600" b="1" dirty="0"/>
          </a:p>
        </p:txBody>
      </p:sp>
      <p:sp>
        <p:nvSpPr>
          <p:cNvPr id="9" name="Rectangle 8"/>
          <p:cNvSpPr/>
          <p:nvPr/>
        </p:nvSpPr>
        <p:spPr>
          <a:xfrm>
            <a:off x="3657600" y="5949884"/>
            <a:ext cx="694940" cy="45091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b</a:t>
            </a:r>
            <a:endParaRPr lang="en-US" sz="3600" b="1" dirty="0"/>
          </a:p>
        </p:txBody>
      </p:sp>
      <p:sp>
        <p:nvSpPr>
          <p:cNvPr id="13" name="Rectangle 12"/>
          <p:cNvSpPr/>
          <p:nvPr/>
        </p:nvSpPr>
        <p:spPr>
          <a:xfrm>
            <a:off x="45720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c</a:t>
            </a:r>
            <a:endParaRPr lang="en-US" sz="3600" b="1" dirty="0"/>
          </a:p>
        </p:txBody>
      </p:sp>
      <p:sp>
        <p:nvSpPr>
          <p:cNvPr id="14" name="Rectangle 13"/>
          <p:cNvSpPr/>
          <p:nvPr/>
        </p:nvSpPr>
        <p:spPr>
          <a:xfrm>
            <a:off x="5562600" y="5949884"/>
            <a:ext cx="771140" cy="4694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d</a:t>
            </a:r>
            <a:endParaRPr lang="en-US" sz="3600" b="1" dirty="0"/>
          </a:p>
        </p:txBody>
      </p:sp>
      <p:sp>
        <p:nvSpPr>
          <p:cNvPr id="15" name="Rectangle 14"/>
          <p:cNvSpPr/>
          <p:nvPr/>
        </p:nvSpPr>
        <p:spPr>
          <a:xfrm>
            <a:off x="65532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e</a:t>
            </a:r>
            <a:endParaRPr lang="en-US" sz="3600" b="1" dirty="0"/>
          </a:p>
        </p:txBody>
      </p:sp>
      <p:sp>
        <p:nvSpPr>
          <p:cNvPr id="16" name="Rectangle 1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5765894"/>
      </p:ext>
    </p:extLst>
  </p:cSld>
  <p:clrMapOvr>
    <a:masterClrMapping/>
  </p:clrMapOvr>
  <p:transition spd="slow">
    <p:strips dir="rd"/>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childTnLst>
                    </p:cTn>
                  </p:par>
                </p:childTnLst>
              </p:cTn>
              <p:nextCondLst>
                <p:cond evt="onClick" delay="0">
                  <p:tgtEl>
                    <p:spTgt spid="9"/>
                  </p:tgtEl>
                </p:cond>
              </p:nextCondLst>
            </p:seq>
            <p:seq concurrent="1" nextAc="seek">
              <p:cTn id="18" restart="whenNotActive" fill="hold" evtFilter="cancelBubble" nodeType="interactiveSeq">
                <p:stCondLst>
                  <p:cond evt="onClick" delay="0">
                    <p:tgtEl>
                      <p:spTgt spid="13"/>
                    </p:tgtEl>
                  </p:cond>
                </p:stCondLst>
                <p:endSync evt="end" delay="0">
                  <p:rtn val="all"/>
                </p:endSync>
                <p:childTnLst>
                  <p:par>
                    <p:cTn id="19" fill="hold">
                      <p:stCondLst>
                        <p:cond delay="0"/>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4"/>
                    </p:tgtEl>
                  </p:cond>
                </p:stCondLst>
                <p:endSync evt="end" delay="0">
                  <p:rtn val="all"/>
                </p:endSync>
                <p:childTnLst>
                  <p:par>
                    <p:cTn id="27" fill="hold">
                      <p:stCondLst>
                        <p:cond delay="0"/>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nextCondLst>
                <p:cond evt="onClick" delay="0">
                  <p:tgtEl>
                    <p:spTgt spid="14"/>
                  </p:tgtEl>
                </p:cond>
              </p:nextCondLst>
            </p:seq>
            <p:seq concurrent="1" nextAc="seek">
              <p:cTn id="34" restart="whenNotActive" fill="hold" evtFilter="cancelBubble" nodeType="interactiveSeq">
                <p:stCondLst>
                  <p:cond evt="onClick" delay="0">
                    <p:tgtEl>
                      <p:spTgt spid="15"/>
                    </p:tgtEl>
                  </p:cond>
                </p:stCondLst>
                <p:endSync evt="end" delay="0">
                  <p:rtn val="all"/>
                </p:endSync>
                <p:childTnLst>
                  <p:par>
                    <p:cTn id="35" fill="hold">
                      <p:stCondLst>
                        <p:cond delay="0"/>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nextCondLst>
                <p:cond evt="onClick" delay="0">
                  <p:tgtEl>
                    <p:spTgt spid="15"/>
                  </p:tgtEl>
                </p:cond>
              </p:nextCondLst>
            </p:seq>
          </p:childTnLst>
        </p:cTn>
      </p:par>
    </p:tnLst>
    <p:bldLst>
      <p:bldP spid="6" grpId="0"/>
      <p:bldP spid="7" grpId="0"/>
      <p:bldP spid="8"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143000" y="366297"/>
            <a:ext cx="6382871" cy="954107"/>
          </a:xfrm>
          <a:prstGeom prst="rect">
            <a:avLst/>
          </a:prstGeom>
          <a:noFill/>
          <a:ln>
            <a:noFill/>
          </a:ln>
        </p:spPr>
        <p:txBody>
          <a:bodyPr wrap="square" rtlCol="0">
            <a:spAutoFit/>
          </a:bodyPr>
          <a:lstStyle/>
          <a:p>
            <a:pPr algn="ctr"/>
            <a:r>
              <a:rPr lang="en-US" sz="2800" b="1" dirty="0" smtClean="0"/>
              <a:t>Look at the map then write down the location and shaped of Sri Lanka</a:t>
            </a:r>
            <a:endParaRPr lang="en-US" sz="28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686701"/>
            <a:ext cx="4724400" cy="3547735"/>
          </a:xfrm>
          <a:prstGeom prst="rect">
            <a:avLst/>
          </a:prstGeom>
        </p:spPr>
      </p:pic>
      <p:sp>
        <p:nvSpPr>
          <p:cNvPr id="8" name="Rectangle 7"/>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 y="5562600"/>
            <a:ext cx="8153400" cy="830997"/>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2400" b="1" dirty="0" smtClean="0"/>
              <a:t>Sri Lanka is located in the Indian Ocean, shaped like a teardrop.</a:t>
            </a:r>
            <a:endParaRPr lang="en-US" sz="2400" b="1" dirty="0"/>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92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190" y="1600200"/>
            <a:ext cx="4648200" cy="36427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Rectangle 3"/>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2081232"/>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981200" y="212345"/>
            <a:ext cx="4953000" cy="584775"/>
          </a:xfrm>
          <a:prstGeom prst="rect">
            <a:avLst/>
          </a:prstGeom>
          <a:solidFill>
            <a:schemeClr val="accent1">
              <a:lumMod val="40000"/>
              <a:lumOff val="60000"/>
            </a:schemeClr>
          </a:solidFill>
          <a:ln w="12700">
            <a:solidFill>
              <a:schemeClr val="tx1"/>
            </a:solidFill>
          </a:ln>
          <a:effectLst/>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Group works</a:t>
            </a:r>
            <a:endParaRPr lang="en-US" sz="3200" b="1" dirty="0">
              <a:ln/>
              <a:solidFill>
                <a:schemeClr val="accent3"/>
              </a:solidFill>
            </a:endParaRPr>
          </a:p>
        </p:txBody>
      </p:sp>
      <p:sp>
        <p:nvSpPr>
          <p:cNvPr id="5" name="TextBox 4"/>
          <p:cNvSpPr txBox="1"/>
          <p:nvPr/>
        </p:nvSpPr>
        <p:spPr>
          <a:xfrm>
            <a:off x="609600" y="926679"/>
            <a:ext cx="7696200" cy="4893647"/>
          </a:xfrm>
          <a:prstGeom prst="rect">
            <a:avLst/>
          </a:prstGeom>
          <a:noFill/>
        </p:spPr>
        <p:txBody>
          <a:bodyPr wrap="square" rtlCol="0">
            <a:spAutoFit/>
          </a:bodyPr>
          <a:lstStyle/>
          <a:p>
            <a:pPr algn="ctr"/>
            <a:r>
              <a:rPr lang="en-US" sz="2400" b="1" dirty="0" smtClean="0">
                <a:solidFill>
                  <a:srgbClr val="7030A0"/>
                </a:solidFill>
              </a:rPr>
              <a:t>Fill in each gap with a suitable word of your own based on the information from the text.</a:t>
            </a:r>
          </a:p>
          <a:p>
            <a:pPr algn="just"/>
            <a:r>
              <a:rPr lang="en-US" sz="2400" b="1" dirty="0">
                <a:solidFill>
                  <a:srgbClr val="7030A0"/>
                </a:solidFill>
              </a:rPr>
              <a:t>	</a:t>
            </a:r>
            <a:endParaRPr lang="en-US" sz="2400" b="1" dirty="0" smtClean="0">
              <a:solidFill>
                <a:srgbClr val="7030A0"/>
              </a:solidFill>
            </a:endParaRPr>
          </a:p>
          <a:p>
            <a:pPr algn="just"/>
            <a:r>
              <a:rPr lang="en-US" sz="2400" b="1" dirty="0">
                <a:solidFill>
                  <a:srgbClr val="7030A0"/>
                </a:solidFill>
              </a:rPr>
              <a:t>	</a:t>
            </a:r>
            <a:r>
              <a:rPr lang="en-US" sz="2400" b="1" dirty="0" smtClean="0"/>
              <a:t>If you go to visit Sri Lanka, you will be (a)……………….. With a traditional greeting–</a:t>
            </a:r>
            <a:r>
              <a:rPr lang="en-US" sz="2400" b="1" dirty="0" err="1" smtClean="0"/>
              <a:t>Ayubowan</a:t>
            </a:r>
            <a:r>
              <a:rPr lang="en-US" sz="2400" b="1" dirty="0" smtClean="0"/>
              <a:t>. Sri Lanka is an island country which is situated in the Indian Ocean. Its shape is like a (b)……………….. . It is medium in size and population. Among all the ethnic groups, the </a:t>
            </a:r>
            <a:r>
              <a:rPr lang="en-US" sz="2400" b="1" dirty="0" err="1" smtClean="0"/>
              <a:t>Veddhas</a:t>
            </a:r>
            <a:r>
              <a:rPr lang="en-US" sz="2400" b="1" dirty="0" smtClean="0"/>
              <a:t> are the (c) …………….. Inhabitants of the island. The ancient history of this land is (d) ………………… In Ramayana. This island like country attracted many travellers as well as the ancient mariners and it still (e) ……………….the tourists of modern age by its enormous.</a:t>
            </a:r>
            <a:endParaRPr lang="en-US" sz="2400" b="1" dirty="0"/>
          </a:p>
        </p:txBody>
      </p:sp>
      <p:sp>
        <p:nvSpPr>
          <p:cNvPr id="6" name="TextBox 5"/>
          <p:cNvSpPr txBox="1"/>
          <p:nvPr/>
        </p:nvSpPr>
        <p:spPr>
          <a:xfrm>
            <a:off x="1066800" y="2286000"/>
            <a:ext cx="1524000" cy="461665"/>
          </a:xfrm>
          <a:prstGeom prst="rect">
            <a:avLst/>
          </a:prstGeom>
          <a:noFill/>
        </p:spPr>
        <p:txBody>
          <a:bodyPr wrap="square" rtlCol="0">
            <a:spAutoFit/>
          </a:bodyPr>
          <a:lstStyle/>
          <a:p>
            <a:r>
              <a:rPr lang="en-US" sz="2400" b="1" dirty="0" smtClean="0">
                <a:solidFill>
                  <a:srgbClr val="0070C0"/>
                </a:solidFill>
              </a:rPr>
              <a:t>welcomed</a:t>
            </a:r>
            <a:endParaRPr lang="en-US" sz="2400" b="1" dirty="0">
              <a:solidFill>
                <a:srgbClr val="0070C0"/>
              </a:solidFill>
            </a:endParaRPr>
          </a:p>
        </p:txBody>
      </p:sp>
      <p:sp>
        <p:nvSpPr>
          <p:cNvPr id="7" name="TextBox 6"/>
          <p:cNvSpPr txBox="1"/>
          <p:nvPr/>
        </p:nvSpPr>
        <p:spPr>
          <a:xfrm>
            <a:off x="4531659" y="3030533"/>
            <a:ext cx="1802081" cy="461665"/>
          </a:xfrm>
          <a:prstGeom prst="rect">
            <a:avLst/>
          </a:prstGeom>
          <a:noFill/>
        </p:spPr>
        <p:txBody>
          <a:bodyPr wrap="square" rtlCol="0">
            <a:spAutoFit/>
          </a:bodyPr>
          <a:lstStyle/>
          <a:p>
            <a:r>
              <a:rPr lang="en-US" sz="2400" b="1" dirty="0" smtClean="0">
                <a:solidFill>
                  <a:srgbClr val="0070C0"/>
                </a:solidFill>
              </a:rPr>
              <a:t>teardrop</a:t>
            </a:r>
            <a:endParaRPr lang="en-US" sz="2400" b="1" dirty="0">
              <a:solidFill>
                <a:srgbClr val="0070C0"/>
              </a:solidFill>
            </a:endParaRPr>
          </a:p>
        </p:txBody>
      </p:sp>
      <p:sp>
        <p:nvSpPr>
          <p:cNvPr id="8" name="TextBox 7"/>
          <p:cNvSpPr txBox="1"/>
          <p:nvPr/>
        </p:nvSpPr>
        <p:spPr>
          <a:xfrm>
            <a:off x="3429000" y="3780202"/>
            <a:ext cx="1219200" cy="461665"/>
          </a:xfrm>
          <a:prstGeom prst="rect">
            <a:avLst/>
          </a:prstGeom>
          <a:noFill/>
        </p:spPr>
        <p:txBody>
          <a:bodyPr wrap="square" rtlCol="0">
            <a:spAutoFit/>
          </a:bodyPr>
          <a:lstStyle/>
          <a:p>
            <a:r>
              <a:rPr lang="en-US" sz="2400" b="1" dirty="0" smtClean="0">
                <a:solidFill>
                  <a:srgbClr val="0070C0"/>
                </a:solidFill>
              </a:rPr>
              <a:t>original</a:t>
            </a:r>
            <a:endParaRPr lang="en-US" sz="2400" b="1" dirty="0">
              <a:solidFill>
                <a:srgbClr val="0070C0"/>
              </a:solidFill>
            </a:endParaRPr>
          </a:p>
        </p:txBody>
      </p:sp>
      <p:sp>
        <p:nvSpPr>
          <p:cNvPr id="10" name="TextBox 9"/>
          <p:cNvSpPr txBox="1"/>
          <p:nvPr/>
        </p:nvSpPr>
        <p:spPr>
          <a:xfrm>
            <a:off x="6172200" y="4141246"/>
            <a:ext cx="1524000" cy="461665"/>
          </a:xfrm>
          <a:prstGeom prst="rect">
            <a:avLst/>
          </a:prstGeom>
          <a:noFill/>
        </p:spPr>
        <p:txBody>
          <a:bodyPr wrap="square" rtlCol="0">
            <a:spAutoFit/>
          </a:bodyPr>
          <a:lstStyle/>
          <a:p>
            <a:r>
              <a:rPr lang="en-US" sz="2400" b="1" dirty="0" smtClean="0">
                <a:solidFill>
                  <a:srgbClr val="0070C0"/>
                </a:solidFill>
              </a:rPr>
              <a:t>presented</a:t>
            </a:r>
            <a:endParaRPr lang="en-US" sz="2400" b="1" dirty="0">
              <a:solidFill>
                <a:srgbClr val="0070C0"/>
              </a:solidFill>
            </a:endParaRPr>
          </a:p>
        </p:txBody>
      </p:sp>
      <p:sp>
        <p:nvSpPr>
          <p:cNvPr id="11" name="TextBox 10"/>
          <p:cNvSpPr txBox="1"/>
          <p:nvPr/>
        </p:nvSpPr>
        <p:spPr>
          <a:xfrm>
            <a:off x="762000" y="5181600"/>
            <a:ext cx="1371600" cy="461665"/>
          </a:xfrm>
          <a:prstGeom prst="rect">
            <a:avLst/>
          </a:prstGeom>
          <a:noFill/>
        </p:spPr>
        <p:txBody>
          <a:bodyPr wrap="square" rtlCol="0">
            <a:spAutoFit/>
          </a:bodyPr>
          <a:lstStyle/>
          <a:p>
            <a:pPr algn="ctr"/>
            <a:r>
              <a:rPr lang="en-US" sz="2400" b="1" dirty="0">
                <a:solidFill>
                  <a:srgbClr val="0070C0"/>
                </a:solidFill>
              </a:rPr>
              <a:t>a</a:t>
            </a:r>
            <a:r>
              <a:rPr lang="en-US" sz="2400" b="1" dirty="0" smtClean="0">
                <a:solidFill>
                  <a:srgbClr val="0070C0"/>
                </a:solidFill>
              </a:rPr>
              <a:t>ttracts.</a:t>
            </a:r>
            <a:endParaRPr lang="en-US" sz="2400" b="1" dirty="0">
              <a:solidFill>
                <a:srgbClr val="0070C0"/>
              </a:solidFill>
            </a:endParaRPr>
          </a:p>
        </p:txBody>
      </p:sp>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800637" y="5968399"/>
            <a:ext cx="1828800" cy="450915"/>
          </a:xfrm>
          <a:prstGeom prst="ellipse">
            <a:avLst/>
          </a:prstGeom>
          <a:solidFill>
            <a:srgbClr val="002060"/>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Solution</a:t>
            </a:r>
            <a:endParaRPr lang="en-US" sz="2400" dirty="0"/>
          </a:p>
        </p:txBody>
      </p:sp>
      <p:sp>
        <p:nvSpPr>
          <p:cNvPr id="4" name="Rectangle 3"/>
          <p:cNvSpPr/>
          <p:nvPr/>
        </p:nvSpPr>
        <p:spPr>
          <a:xfrm>
            <a:off x="2743200" y="5949884"/>
            <a:ext cx="685800" cy="45091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a</a:t>
            </a:r>
            <a:endParaRPr lang="en-US" sz="3600" b="1" dirty="0"/>
          </a:p>
        </p:txBody>
      </p:sp>
      <p:sp>
        <p:nvSpPr>
          <p:cNvPr id="9" name="Rectangle 8"/>
          <p:cNvSpPr/>
          <p:nvPr/>
        </p:nvSpPr>
        <p:spPr>
          <a:xfrm>
            <a:off x="3657600" y="5949884"/>
            <a:ext cx="694940" cy="45091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b</a:t>
            </a:r>
            <a:endParaRPr lang="en-US" sz="3600" b="1" dirty="0"/>
          </a:p>
        </p:txBody>
      </p:sp>
      <p:sp>
        <p:nvSpPr>
          <p:cNvPr id="13" name="Rectangle 12"/>
          <p:cNvSpPr/>
          <p:nvPr/>
        </p:nvSpPr>
        <p:spPr>
          <a:xfrm>
            <a:off x="45720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c</a:t>
            </a:r>
            <a:endParaRPr lang="en-US" sz="3600" b="1" dirty="0"/>
          </a:p>
        </p:txBody>
      </p:sp>
      <p:sp>
        <p:nvSpPr>
          <p:cNvPr id="14" name="Rectangle 13"/>
          <p:cNvSpPr/>
          <p:nvPr/>
        </p:nvSpPr>
        <p:spPr>
          <a:xfrm>
            <a:off x="5562600" y="5949884"/>
            <a:ext cx="771140" cy="4694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d</a:t>
            </a:r>
            <a:endParaRPr lang="en-US" sz="3600" b="1" dirty="0"/>
          </a:p>
        </p:txBody>
      </p:sp>
      <p:sp>
        <p:nvSpPr>
          <p:cNvPr id="15" name="Rectangle 14"/>
          <p:cNvSpPr/>
          <p:nvPr/>
        </p:nvSpPr>
        <p:spPr>
          <a:xfrm>
            <a:off x="6553200" y="5949884"/>
            <a:ext cx="762000" cy="450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e</a:t>
            </a:r>
            <a:endParaRPr lang="en-US" sz="3600" b="1" dirty="0"/>
          </a:p>
        </p:txBody>
      </p:sp>
      <p:sp>
        <p:nvSpPr>
          <p:cNvPr id="16" name="Rectangle 15"/>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131962"/>
      </p:ext>
    </p:extLst>
  </p:cSld>
  <p:clrMapOvr>
    <a:masterClrMapping/>
  </p:clrMapOvr>
  <p:transition spd="slow">
    <p:strips dir="rd"/>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childTnLst>
                    </p:cTn>
                  </p:par>
                </p:childTnLst>
              </p:cTn>
              <p:nextCondLst>
                <p:cond evt="onClick" delay="0">
                  <p:tgtEl>
                    <p:spTgt spid="9"/>
                  </p:tgtEl>
                </p:cond>
              </p:nextCondLst>
            </p:seq>
            <p:seq concurrent="1" nextAc="seek">
              <p:cTn id="18" restart="whenNotActive" fill="hold" evtFilter="cancelBubble" nodeType="interactiveSeq">
                <p:stCondLst>
                  <p:cond evt="onClick" delay="0">
                    <p:tgtEl>
                      <p:spTgt spid="13"/>
                    </p:tgtEl>
                  </p:cond>
                </p:stCondLst>
                <p:endSync evt="end" delay="0">
                  <p:rtn val="all"/>
                </p:endSync>
                <p:childTnLst>
                  <p:par>
                    <p:cTn id="19" fill="hold">
                      <p:stCondLst>
                        <p:cond delay="0"/>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4"/>
                    </p:tgtEl>
                  </p:cond>
                </p:stCondLst>
                <p:endSync evt="end" delay="0">
                  <p:rtn val="all"/>
                </p:endSync>
                <p:childTnLst>
                  <p:par>
                    <p:cTn id="27" fill="hold">
                      <p:stCondLst>
                        <p:cond delay="0"/>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nextCondLst>
                <p:cond evt="onClick" delay="0">
                  <p:tgtEl>
                    <p:spTgt spid="14"/>
                  </p:tgtEl>
                </p:cond>
              </p:nextCondLst>
            </p:seq>
            <p:seq concurrent="1" nextAc="seek">
              <p:cTn id="34" restart="whenNotActive" fill="hold" evtFilter="cancelBubble" nodeType="interactiveSeq">
                <p:stCondLst>
                  <p:cond evt="onClick" delay="0">
                    <p:tgtEl>
                      <p:spTgt spid="15"/>
                    </p:tgtEl>
                  </p:cond>
                </p:stCondLst>
                <p:endSync evt="end" delay="0">
                  <p:rtn val="all"/>
                </p:endSync>
                <p:childTnLst>
                  <p:par>
                    <p:cTn id="35" fill="hold">
                      <p:stCondLst>
                        <p:cond delay="0"/>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nextCondLst>
                <p:cond evt="onClick" delay="0">
                  <p:tgtEl>
                    <p:spTgt spid="15"/>
                  </p:tgtEl>
                </p:cond>
              </p:nextCondLst>
            </p:seq>
          </p:childTnLst>
        </p:cTn>
      </p:par>
    </p:tnLst>
    <p:bldLst>
      <p:bldP spid="6" grpId="0"/>
      <p:bldP spid="7" grpId="0"/>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3436162" y="3005284"/>
            <a:ext cx="2590800" cy="369332"/>
          </a:xfrm>
          <a:prstGeom prst="rect">
            <a:avLst/>
          </a:prstGeom>
          <a:noFill/>
        </p:spPr>
        <p:txBody>
          <a:bodyPr wrap="square" rtlCol="0">
            <a:spAutoFit/>
          </a:bodyPr>
          <a:lstStyle/>
          <a:p>
            <a:pPr algn="ctr"/>
            <a:r>
              <a:rPr lang="en-US" b="1" dirty="0" smtClean="0"/>
              <a:t>SRI LANKA</a:t>
            </a:r>
            <a:endParaRPr lang="en-US" b="1" dirty="0"/>
          </a:p>
        </p:txBody>
      </p:sp>
      <p:sp>
        <p:nvSpPr>
          <p:cNvPr id="15" name="TextBox 14"/>
          <p:cNvSpPr txBox="1"/>
          <p:nvPr/>
        </p:nvSpPr>
        <p:spPr>
          <a:xfrm>
            <a:off x="6360568" y="4949618"/>
            <a:ext cx="2302414" cy="369332"/>
          </a:xfrm>
          <a:prstGeom prst="rect">
            <a:avLst/>
          </a:prstGeom>
          <a:noFill/>
        </p:spPr>
        <p:txBody>
          <a:bodyPr wrap="square" rtlCol="0">
            <a:spAutoFit/>
          </a:bodyPr>
          <a:lstStyle/>
          <a:p>
            <a:pPr algn="ctr"/>
            <a:r>
              <a:rPr lang="en-US" b="1" dirty="0" smtClean="0"/>
              <a:t>PAKISTAN</a:t>
            </a:r>
            <a:endParaRPr lang="en-US" b="1" dirty="0"/>
          </a:p>
        </p:txBody>
      </p:sp>
      <p:grpSp>
        <p:nvGrpSpPr>
          <p:cNvPr id="2" name="Group 1"/>
          <p:cNvGrpSpPr/>
          <p:nvPr/>
        </p:nvGrpSpPr>
        <p:grpSpPr>
          <a:xfrm>
            <a:off x="668217" y="1761454"/>
            <a:ext cx="7916222" cy="3180089"/>
            <a:chOff x="668217" y="1761454"/>
            <a:chExt cx="7916222" cy="3180089"/>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761454"/>
              <a:ext cx="2590800" cy="123824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76" y="1774067"/>
              <a:ext cx="2574385" cy="123824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60568" y="1761454"/>
              <a:ext cx="2223871" cy="123824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217" y="3569942"/>
              <a:ext cx="2302923" cy="1371601"/>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6770" y="3548930"/>
              <a:ext cx="2590800" cy="1371601"/>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15158" y="3548930"/>
              <a:ext cx="2269281" cy="1371600"/>
            </a:xfrm>
            <a:prstGeom prst="rect">
              <a:avLst/>
            </a:prstGeom>
          </p:spPr>
        </p:pic>
      </p:grpSp>
      <p:sp>
        <p:nvSpPr>
          <p:cNvPr id="10" name="TextBox 9"/>
          <p:cNvSpPr txBox="1"/>
          <p:nvPr/>
        </p:nvSpPr>
        <p:spPr>
          <a:xfrm>
            <a:off x="766103" y="3030240"/>
            <a:ext cx="2107149" cy="369332"/>
          </a:xfrm>
          <a:prstGeom prst="rect">
            <a:avLst/>
          </a:prstGeom>
          <a:noFill/>
        </p:spPr>
        <p:txBody>
          <a:bodyPr wrap="square" rtlCol="0">
            <a:spAutoFit/>
          </a:bodyPr>
          <a:lstStyle/>
          <a:p>
            <a:pPr algn="ctr"/>
            <a:r>
              <a:rPr lang="en-US" b="1" dirty="0" smtClean="0"/>
              <a:t>BHUTAN</a:t>
            </a:r>
            <a:endParaRPr lang="en-US" b="1" dirty="0"/>
          </a:p>
        </p:txBody>
      </p:sp>
      <p:sp>
        <p:nvSpPr>
          <p:cNvPr id="14" name="TextBox 13"/>
          <p:cNvSpPr txBox="1"/>
          <p:nvPr/>
        </p:nvSpPr>
        <p:spPr>
          <a:xfrm>
            <a:off x="6416753" y="3008668"/>
            <a:ext cx="2302414" cy="369332"/>
          </a:xfrm>
          <a:prstGeom prst="rect">
            <a:avLst/>
          </a:prstGeom>
          <a:noFill/>
        </p:spPr>
        <p:txBody>
          <a:bodyPr wrap="square" rtlCol="0">
            <a:spAutoFit/>
          </a:bodyPr>
          <a:lstStyle/>
          <a:p>
            <a:pPr algn="ctr"/>
            <a:r>
              <a:rPr lang="en-US" b="1" dirty="0" smtClean="0"/>
              <a:t>INDIA</a:t>
            </a:r>
            <a:endParaRPr lang="en-US" b="1" dirty="0"/>
          </a:p>
        </p:txBody>
      </p:sp>
      <p:sp>
        <p:nvSpPr>
          <p:cNvPr id="16" name="TextBox 15"/>
          <p:cNvSpPr txBox="1"/>
          <p:nvPr/>
        </p:nvSpPr>
        <p:spPr>
          <a:xfrm>
            <a:off x="684176" y="4991358"/>
            <a:ext cx="2183349" cy="369332"/>
          </a:xfrm>
          <a:prstGeom prst="rect">
            <a:avLst/>
          </a:prstGeom>
          <a:noFill/>
        </p:spPr>
        <p:txBody>
          <a:bodyPr wrap="square" rtlCol="0">
            <a:spAutoFit/>
          </a:bodyPr>
          <a:lstStyle/>
          <a:p>
            <a:pPr algn="ctr"/>
            <a:r>
              <a:rPr lang="en-US" b="1" dirty="0" smtClean="0"/>
              <a:t>MALDIVES</a:t>
            </a:r>
            <a:endParaRPr lang="en-US" b="1" dirty="0"/>
          </a:p>
        </p:txBody>
      </p:sp>
      <p:sp>
        <p:nvSpPr>
          <p:cNvPr id="17" name="TextBox 16"/>
          <p:cNvSpPr txBox="1"/>
          <p:nvPr/>
        </p:nvSpPr>
        <p:spPr>
          <a:xfrm>
            <a:off x="3538972" y="4920840"/>
            <a:ext cx="2133600" cy="369332"/>
          </a:xfrm>
          <a:prstGeom prst="rect">
            <a:avLst/>
          </a:prstGeom>
          <a:noFill/>
        </p:spPr>
        <p:txBody>
          <a:bodyPr wrap="square" rtlCol="0">
            <a:spAutoFit/>
          </a:bodyPr>
          <a:lstStyle/>
          <a:p>
            <a:pPr algn="ctr"/>
            <a:r>
              <a:rPr lang="en-US" b="1" dirty="0" smtClean="0"/>
              <a:t>NEPAL</a:t>
            </a:r>
            <a:endParaRPr lang="en-US" b="1" dirty="0"/>
          </a:p>
        </p:txBody>
      </p:sp>
      <p:sp>
        <p:nvSpPr>
          <p:cNvPr id="18" name="TextBox 17"/>
          <p:cNvSpPr txBox="1"/>
          <p:nvPr/>
        </p:nvSpPr>
        <p:spPr>
          <a:xfrm>
            <a:off x="1447800" y="5638800"/>
            <a:ext cx="6574301" cy="523220"/>
          </a:xfrm>
          <a:prstGeom prst="rect">
            <a:avLst/>
          </a:prstGeom>
          <a:blipFill>
            <a:blip r:embed="rId9"/>
            <a:tile tx="0" ty="0" sx="100000" sy="100000" flip="none" algn="tl"/>
          </a:blipFill>
          <a:ln w="3175">
            <a:solidFill>
              <a:schemeClr val="tx1"/>
            </a:solidFill>
          </a:ln>
          <a:effectLst/>
        </p:spPr>
        <p:txBody>
          <a:bodyPr wrap="square" rtlCol="0">
            <a:spAutoFit/>
          </a:bodyPr>
          <a:lstStyle/>
          <a:p>
            <a:pPr algn="ctr"/>
            <a:r>
              <a:rPr lang="en-US" sz="2800" b="1" dirty="0" smtClean="0">
                <a:solidFill>
                  <a:srgbClr val="7030A0"/>
                </a:solidFill>
              </a:rPr>
              <a:t>They are our neighboring countries.</a:t>
            </a:r>
            <a:endParaRPr lang="en-US" sz="2800" b="1" dirty="0">
              <a:solidFill>
                <a:srgbClr val="7030A0"/>
              </a:solidFill>
            </a:endParaRPr>
          </a:p>
        </p:txBody>
      </p:sp>
      <p:sp>
        <p:nvSpPr>
          <p:cNvPr id="19" name="Rectangle 18"/>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66800" y="381000"/>
            <a:ext cx="7162800" cy="830997"/>
          </a:xfrm>
          <a:prstGeom prst="rect">
            <a:avLst/>
          </a:prstGeom>
          <a:blipFill>
            <a:blip r:embed="rId9"/>
            <a:tile tx="0" ty="0" sx="100000" sy="100000" flip="none" algn="tl"/>
          </a:blipFill>
        </p:spPr>
        <p:txBody>
          <a:bodyPr wrap="square" rtlCol="0">
            <a:spAutoFit/>
          </a:bodyPr>
          <a:lstStyle/>
          <a:p>
            <a:pPr algn="ctr"/>
            <a:r>
              <a:rPr lang="en-US" sz="2400" b="1" dirty="0" smtClean="0"/>
              <a:t>Look at the flags and  talk with your partner: what are the countries names of these flags?</a:t>
            </a:r>
            <a:endParaRPr lang="en-US" sz="2400" b="1" dirty="0"/>
          </a:p>
        </p:txBody>
      </p:sp>
      <p:sp>
        <p:nvSpPr>
          <p:cNvPr id="20" name="Rectangle 19"/>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8664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0" grpId="0"/>
      <p:bldP spid="14" grpId="0"/>
      <p:bldP spid="16" grpId="0"/>
      <p:bldP spid="17" grpId="0"/>
      <p:bldP spid="18"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882" y="1642448"/>
            <a:ext cx="1743075" cy="26193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3066" y="1647137"/>
            <a:ext cx="1895475" cy="261468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0823" y="1642447"/>
            <a:ext cx="1743075" cy="2619375"/>
          </a:xfrm>
          <a:prstGeom prst="rect">
            <a:avLst/>
          </a:prstGeom>
        </p:spPr>
      </p:pic>
      <p:sp>
        <p:nvSpPr>
          <p:cNvPr id="8" name="TextBox 7"/>
          <p:cNvSpPr txBox="1"/>
          <p:nvPr/>
        </p:nvSpPr>
        <p:spPr>
          <a:xfrm>
            <a:off x="990601" y="4330859"/>
            <a:ext cx="1945338" cy="646331"/>
          </a:xfrm>
          <a:prstGeom prst="rect">
            <a:avLst/>
          </a:prstGeom>
          <a:noFill/>
        </p:spPr>
        <p:txBody>
          <a:bodyPr wrap="square" rtlCol="0">
            <a:spAutoFit/>
          </a:bodyPr>
          <a:lstStyle/>
          <a:p>
            <a:pPr algn="ctr"/>
            <a:r>
              <a:rPr lang="en-US" b="1" dirty="0" err="1" smtClean="0">
                <a:latin typeface="+mj-lt"/>
                <a:cs typeface="Times New Roman" pitchFamily="18" charset="0"/>
              </a:rPr>
              <a:t>Mahela</a:t>
            </a:r>
            <a:r>
              <a:rPr lang="en-US" b="1" dirty="0" smtClean="0">
                <a:latin typeface="+mj-lt"/>
                <a:cs typeface="Times New Roman" pitchFamily="18" charset="0"/>
              </a:rPr>
              <a:t> </a:t>
            </a:r>
            <a:r>
              <a:rPr lang="en-US" b="1" dirty="0" err="1" smtClean="0">
                <a:latin typeface="+mj-lt"/>
                <a:cs typeface="Times New Roman" pitchFamily="18" charset="0"/>
              </a:rPr>
              <a:t>Joybordhonay</a:t>
            </a:r>
            <a:endParaRPr lang="en-US" b="1" dirty="0">
              <a:latin typeface="+mj-lt"/>
              <a:cs typeface="Times New Roman" pitchFamily="18" charset="0"/>
            </a:endParaRPr>
          </a:p>
        </p:txBody>
      </p:sp>
      <p:sp>
        <p:nvSpPr>
          <p:cNvPr id="9" name="TextBox 8"/>
          <p:cNvSpPr txBox="1"/>
          <p:nvPr/>
        </p:nvSpPr>
        <p:spPr>
          <a:xfrm>
            <a:off x="3460654" y="4284246"/>
            <a:ext cx="1895475" cy="369332"/>
          </a:xfrm>
          <a:prstGeom prst="rect">
            <a:avLst/>
          </a:prstGeom>
          <a:noFill/>
        </p:spPr>
        <p:txBody>
          <a:bodyPr wrap="square" rtlCol="0">
            <a:spAutoFit/>
          </a:bodyPr>
          <a:lstStyle/>
          <a:p>
            <a:pPr algn="ctr"/>
            <a:r>
              <a:rPr lang="en-US" b="1" dirty="0" err="1" smtClean="0"/>
              <a:t>Murali</a:t>
            </a:r>
            <a:r>
              <a:rPr lang="en-US" b="1" dirty="0" smtClean="0"/>
              <a:t> </a:t>
            </a:r>
            <a:r>
              <a:rPr lang="en-US" b="1" dirty="0" err="1" smtClean="0"/>
              <a:t>Dharan</a:t>
            </a:r>
            <a:endParaRPr lang="en-US" b="1" dirty="0"/>
          </a:p>
        </p:txBody>
      </p:sp>
      <p:sp>
        <p:nvSpPr>
          <p:cNvPr id="10" name="TextBox 9"/>
          <p:cNvSpPr txBox="1"/>
          <p:nvPr/>
        </p:nvSpPr>
        <p:spPr>
          <a:xfrm>
            <a:off x="5919788" y="4312045"/>
            <a:ext cx="1743075" cy="646331"/>
          </a:xfrm>
          <a:prstGeom prst="rect">
            <a:avLst/>
          </a:prstGeom>
          <a:noFill/>
        </p:spPr>
        <p:txBody>
          <a:bodyPr wrap="square" rtlCol="0">
            <a:spAutoFit/>
          </a:bodyPr>
          <a:lstStyle/>
          <a:p>
            <a:pPr algn="ctr"/>
            <a:r>
              <a:rPr lang="en-US" b="1" dirty="0" smtClean="0"/>
              <a:t>Kumar </a:t>
            </a:r>
            <a:r>
              <a:rPr lang="en-US" b="1" dirty="0" err="1" smtClean="0"/>
              <a:t>Sangakara</a:t>
            </a:r>
            <a:endParaRPr lang="en-US" b="1" dirty="0"/>
          </a:p>
        </p:txBody>
      </p:sp>
      <p:sp>
        <p:nvSpPr>
          <p:cNvPr id="11" name="TextBox 10"/>
          <p:cNvSpPr txBox="1"/>
          <p:nvPr/>
        </p:nvSpPr>
        <p:spPr>
          <a:xfrm>
            <a:off x="1459286" y="5394375"/>
            <a:ext cx="6172200" cy="523220"/>
          </a:xfrm>
          <a:prstGeom prst="rect">
            <a:avLst/>
          </a:prstGeom>
          <a:blipFill>
            <a:blip r:embed="rId5"/>
            <a:tile tx="0" ty="0" sx="100000" sy="100000" flip="none" algn="tl"/>
          </a:blipFill>
          <a:ln w="3175">
            <a:solidFill>
              <a:schemeClr val="tx1"/>
            </a:solidFill>
          </a:ln>
          <a:effectLst/>
        </p:spPr>
        <p:txBody>
          <a:bodyPr wrap="square" rtlCol="0">
            <a:spAutoFit/>
          </a:bodyPr>
          <a:lstStyle/>
          <a:p>
            <a:pPr algn="ctr"/>
            <a:r>
              <a:rPr lang="en-US" sz="2800" b="1" dirty="0" smtClean="0">
                <a:solidFill>
                  <a:srgbClr val="7030A0"/>
                </a:solidFill>
                <a:latin typeface="Times New Roman" pitchFamily="18" charset="0"/>
                <a:cs typeface="Times New Roman" pitchFamily="18" charset="0"/>
              </a:rPr>
              <a:t>They all are Sri Lankan cricketers.</a:t>
            </a:r>
            <a:endParaRPr lang="en-US" sz="2800" b="1" dirty="0">
              <a:solidFill>
                <a:srgbClr val="7030A0"/>
              </a:solidFill>
              <a:latin typeface="Times New Roman" pitchFamily="18" charset="0"/>
              <a:cs typeface="Times New Roman" pitchFamily="18" charset="0"/>
            </a:endParaRPr>
          </a:p>
        </p:txBody>
      </p:sp>
      <p:sp>
        <p:nvSpPr>
          <p:cNvPr id="12" name="Rectangle 11"/>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28700" y="421309"/>
            <a:ext cx="7086600" cy="830997"/>
          </a:xfrm>
          <a:prstGeom prst="rect">
            <a:avLst/>
          </a:prstGeom>
          <a:blipFill>
            <a:blip r:embed="rId6"/>
            <a:tile tx="0" ty="0" sx="100000" sy="100000" flip="none" algn="tl"/>
          </a:blipFill>
        </p:spPr>
        <p:txBody>
          <a:bodyPr wrap="square" rtlCol="0">
            <a:spAutoFit/>
          </a:bodyPr>
          <a:lstStyle/>
          <a:p>
            <a:pPr algn="ctr"/>
            <a:r>
              <a:rPr lang="en-US" sz="2400" b="1" dirty="0" smtClean="0"/>
              <a:t>Look at the following pictures and guess who they are and what their names are.</a:t>
            </a:r>
            <a:endParaRPr lang="en-US" sz="2400" b="1" dirty="0"/>
          </a:p>
        </p:txBody>
      </p:sp>
      <p:sp>
        <p:nvSpPr>
          <p:cNvPr id="13" name="Rectangle 12"/>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39956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1000"/>
                            </p:stCondLst>
                            <p:childTnLst>
                              <p:par>
                                <p:cTn id="39" presetID="5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28800" y="609600"/>
            <a:ext cx="5486400" cy="400110"/>
          </a:xfrm>
          <a:prstGeom prst="rect">
            <a:avLst/>
          </a:prstGeom>
          <a:solidFill>
            <a:schemeClr val="bg1"/>
          </a:solidFill>
        </p:spPr>
        <p:txBody>
          <a:bodyPr wrap="square" rtlCol="0">
            <a:spAutoFit/>
          </a:bodyPr>
          <a:lstStyle/>
          <a:p>
            <a:pPr algn="ctr"/>
            <a:r>
              <a:rPr lang="en-US" sz="2000" dirty="0" smtClean="0">
                <a:solidFill>
                  <a:srgbClr val="002060"/>
                </a:solidFill>
                <a:latin typeface="Elephant" pitchFamily="18" charset="0"/>
              </a:rPr>
              <a:t>So, today we’ll Know  about</a:t>
            </a:r>
            <a:endParaRPr lang="en-US" sz="2000" dirty="0">
              <a:solidFill>
                <a:srgbClr val="002060"/>
              </a:solidFill>
              <a:latin typeface="Elephant" pitchFamily="18" charset="0"/>
            </a:endParaRPr>
          </a:p>
        </p:txBody>
      </p:sp>
      <p:sp>
        <p:nvSpPr>
          <p:cNvPr id="5" name="TextBox 4"/>
          <p:cNvSpPr txBox="1"/>
          <p:nvPr/>
        </p:nvSpPr>
        <p:spPr>
          <a:xfrm>
            <a:off x="1828800" y="2895600"/>
            <a:ext cx="5715000" cy="369332"/>
          </a:xfrm>
          <a:prstGeom prst="rect">
            <a:avLst/>
          </a:prstGeom>
          <a:noFill/>
        </p:spPr>
        <p:txBody>
          <a:bodyPr wrap="square" rtlCol="0">
            <a:spAutoFit/>
          </a:bodyPr>
          <a:lstStyle/>
          <a:p>
            <a:endParaRPr lang="en-US" dirty="0"/>
          </a:p>
        </p:txBody>
      </p:sp>
      <p:sp>
        <p:nvSpPr>
          <p:cNvPr id="9" name="Round Diagonal Corner Rectangle 8"/>
          <p:cNvSpPr/>
          <p:nvPr/>
        </p:nvSpPr>
        <p:spPr>
          <a:xfrm>
            <a:off x="1600200" y="4407932"/>
            <a:ext cx="6172200" cy="1752600"/>
          </a:xfrm>
          <a:prstGeom prst="round2DiagRect">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n w="0"/>
                <a:solidFill>
                  <a:schemeClr val="bg1"/>
                </a:solidFill>
                <a:effectLst>
                  <a:outerShdw blurRad="38100" dist="19050" dir="2700000" algn="tl" rotWithShape="0">
                    <a:schemeClr val="dk1">
                      <a:alpha val="40000"/>
                    </a:schemeClr>
                  </a:outerShdw>
                </a:effectLst>
                <a:latin typeface="Times New Roman" pitchFamily="18" charset="0"/>
                <a:cs typeface="Times New Roman" pitchFamily="18" charset="0"/>
              </a:rPr>
              <a:t>OUR NEIGHBOURS</a:t>
            </a:r>
          </a:p>
          <a:p>
            <a:pPr algn="ctr"/>
            <a:r>
              <a:rPr lang="en-US" sz="4400" dirty="0" smtClean="0">
                <a:latin typeface="Times New Roman" pitchFamily="18" charset="0"/>
                <a:cs typeface="Times New Roman" pitchFamily="18" charset="0"/>
              </a:rPr>
              <a:t>* </a:t>
            </a:r>
            <a:r>
              <a:rPr lang="en-US" sz="4400" dirty="0" smtClean="0">
                <a:solidFill>
                  <a:srgbClr val="FFFF00"/>
                </a:solidFill>
                <a:latin typeface="Times New Roman" pitchFamily="18" charset="0"/>
                <a:cs typeface="Times New Roman" pitchFamily="18" charset="0"/>
              </a:rPr>
              <a:t>SRI LANKA </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6" name="Rectangle 5"/>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1262" y="1912945"/>
            <a:ext cx="4181475" cy="2228850"/>
          </a:xfrm>
          <a:prstGeom prst="rect">
            <a:avLst/>
          </a:prstGeom>
        </p:spPr>
      </p:pic>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938709"/>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1089277"/>
            <a:ext cx="4724400" cy="584775"/>
          </a:xfrm>
          <a:prstGeom prst="rect">
            <a:avLst/>
          </a:prstGeom>
          <a:blipFill>
            <a:blip r:embed="rId2"/>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b="1" dirty="0" smtClean="0"/>
              <a:t>Learning outcomes</a:t>
            </a:r>
            <a:endParaRPr lang="en-US" sz="3200" b="1" dirty="0"/>
          </a:p>
        </p:txBody>
      </p:sp>
      <p:sp>
        <p:nvSpPr>
          <p:cNvPr id="3" name="TextBox 2"/>
          <p:cNvSpPr txBox="1"/>
          <p:nvPr/>
        </p:nvSpPr>
        <p:spPr>
          <a:xfrm>
            <a:off x="762000" y="2209800"/>
            <a:ext cx="7848600" cy="2677656"/>
          </a:xfrm>
          <a:prstGeom prst="rect">
            <a:avLst/>
          </a:prstGeom>
          <a:blipFill>
            <a:blip r:embed="rId3"/>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400" b="1" dirty="0" smtClean="0">
                <a:solidFill>
                  <a:srgbClr val="0070C0"/>
                </a:solidFill>
              </a:rPr>
              <a:t>After completing this lesson, students will be able to …..</a:t>
            </a:r>
          </a:p>
          <a:p>
            <a:endParaRPr lang="en-US" sz="2400" b="1" dirty="0" smtClean="0">
              <a:solidFill>
                <a:srgbClr val="0070C0"/>
              </a:solidFill>
            </a:endParaRPr>
          </a:p>
          <a:p>
            <a:pPr marL="285750" indent="-285750">
              <a:buFont typeface="Wingdings" pitchFamily="2" charset="2"/>
              <a:buChar char="Ø"/>
            </a:pPr>
            <a:r>
              <a:rPr lang="en-US" sz="2400" b="1" dirty="0">
                <a:solidFill>
                  <a:srgbClr val="0070C0"/>
                </a:solidFill>
              </a:rPr>
              <a:t> </a:t>
            </a:r>
            <a:r>
              <a:rPr lang="en-US" sz="2400" b="1" dirty="0" smtClean="0">
                <a:solidFill>
                  <a:srgbClr val="0070C0"/>
                </a:solidFill>
              </a:rPr>
              <a:t>read, comprehend and summaries text.</a:t>
            </a:r>
          </a:p>
          <a:p>
            <a:pPr marL="342900" indent="-342900">
              <a:buFont typeface="Wingdings" pitchFamily="2" charset="2"/>
              <a:buChar char="Ø"/>
            </a:pPr>
            <a:r>
              <a:rPr lang="en-US" sz="2400" b="1" dirty="0" smtClean="0">
                <a:solidFill>
                  <a:srgbClr val="0070C0"/>
                </a:solidFill>
              </a:rPr>
              <a:t>ask and answer questions.</a:t>
            </a:r>
          </a:p>
          <a:p>
            <a:pPr marL="285750" indent="-285750">
              <a:buFont typeface="Wingdings" pitchFamily="2" charset="2"/>
              <a:buChar char="Ø"/>
            </a:pPr>
            <a:r>
              <a:rPr lang="en-US" sz="2400" b="1" dirty="0" smtClean="0">
                <a:solidFill>
                  <a:srgbClr val="0070C0"/>
                </a:solidFill>
              </a:rPr>
              <a:t> write a paragraph about some interesting places of a    country. </a:t>
            </a:r>
          </a:p>
          <a:p>
            <a:pPr marL="285750" indent="-285750"/>
            <a:endParaRPr lang="en-US" sz="2400" b="1" dirty="0">
              <a:solidFill>
                <a:srgbClr val="0070C0"/>
              </a:solidFill>
            </a:endParaRPr>
          </a:p>
        </p:txBody>
      </p:sp>
      <p:sp>
        <p:nvSpPr>
          <p:cNvPr id="4" name="Rectangle 3"/>
          <p:cNvSpPr/>
          <p:nvPr/>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7254137"/>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5661" y="0"/>
            <a:ext cx="9199661" cy="6913463"/>
          </a:xfrm>
          <a:prstGeom prst="rect">
            <a:avLst/>
          </a:prstGeom>
        </p:spPr>
      </p:pic>
      <p:sp>
        <p:nvSpPr>
          <p:cNvPr id="3" name="TextBox 2"/>
          <p:cNvSpPr txBox="1"/>
          <p:nvPr/>
        </p:nvSpPr>
        <p:spPr>
          <a:xfrm>
            <a:off x="1143000" y="533400"/>
            <a:ext cx="7391400" cy="830997"/>
          </a:xfrm>
          <a:prstGeom prst="rect">
            <a:avLst/>
          </a:prstGeom>
          <a:solidFill>
            <a:schemeClr val="tx2">
              <a:lumMod val="20000"/>
              <a:lumOff val="80000"/>
            </a:schemeClr>
          </a:solidFill>
          <a:ln w="3175">
            <a:solidFill>
              <a:schemeClr val="tx1"/>
            </a:solidFill>
          </a:ln>
        </p:spPr>
        <p:txBody>
          <a:bodyPr wrap="square" rtlCol="0">
            <a:spAutoFit/>
          </a:bodyPr>
          <a:lstStyle/>
          <a:p>
            <a:pPr algn="ctr"/>
            <a:r>
              <a:rPr lang="en-US" sz="2400" b="1" dirty="0" smtClean="0"/>
              <a:t>Look at the picture and discuss with your friend :       what do we say when any new person come to us?</a:t>
            </a:r>
            <a:endParaRPr lang="en-US" sz="2400" b="1" dirty="0"/>
          </a:p>
        </p:txBody>
      </p:sp>
      <p:sp>
        <p:nvSpPr>
          <p:cNvPr id="4" name="TextBox 3"/>
          <p:cNvSpPr txBox="1"/>
          <p:nvPr/>
        </p:nvSpPr>
        <p:spPr>
          <a:xfrm>
            <a:off x="694723" y="4574685"/>
            <a:ext cx="2362200" cy="461665"/>
          </a:xfrm>
          <a:prstGeom prst="rect">
            <a:avLst/>
          </a:prstGeom>
          <a:solidFill>
            <a:schemeClr val="accent5">
              <a:lumMod val="40000"/>
              <a:lumOff val="60000"/>
            </a:schemeClr>
          </a:solidFill>
          <a:ln w="3175">
            <a:solidFill>
              <a:schemeClr val="tx1"/>
            </a:solidFill>
          </a:ln>
        </p:spPr>
        <p:txBody>
          <a:bodyPr wrap="square" rtlCol="0">
            <a:spAutoFit/>
          </a:bodyPr>
          <a:lstStyle/>
          <a:p>
            <a:pPr algn="ctr"/>
            <a:r>
              <a:rPr lang="en-US" sz="2400" b="1" dirty="0" smtClean="0"/>
              <a:t>Usually we say :</a:t>
            </a:r>
            <a:endParaRPr lang="en-US" sz="2400" b="1" dirty="0"/>
          </a:p>
        </p:txBody>
      </p:sp>
      <p:sp>
        <p:nvSpPr>
          <p:cNvPr id="5" name="Rectangle 4"/>
          <p:cNvSpPr/>
          <p:nvPr/>
        </p:nvSpPr>
        <p:spPr>
          <a:xfrm>
            <a:off x="2786163" y="4576465"/>
            <a:ext cx="3571669" cy="1413548"/>
          </a:xfrm>
          <a:prstGeom prst="rect">
            <a:avLst/>
          </a:prstGeom>
        </p:spPr>
        <p:txBody>
          <a:bodyPr wrap="square">
            <a:prstTxWarp prst="textWave2">
              <a:avLst/>
            </a:prstTxWarp>
            <a:spAutoFit/>
          </a:bodyPr>
          <a:lstStyle/>
          <a:p>
            <a:pPr>
              <a:lnSpc>
                <a:spcPct val="107000"/>
              </a:lnSpc>
              <a:spcAft>
                <a:spcPts val="800"/>
              </a:spcAft>
            </a:pPr>
            <a:r>
              <a:rPr lang="en-US"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Vrinda" panose="02000500000000020004" pitchFamily="2" charset="0"/>
              </a:rPr>
              <a:t>welcome</a:t>
            </a:r>
            <a:endParaRPr lang="en-US" sz="8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6" name="TextBox 5"/>
          <p:cNvSpPr txBox="1"/>
          <p:nvPr/>
        </p:nvSpPr>
        <p:spPr>
          <a:xfrm>
            <a:off x="1143000" y="528932"/>
            <a:ext cx="7391400" cy="830997"/>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a:ln w="3175">
            <a:solidFill>
              <a:schemeClr val="tx1"/>
            </a:solidFill>
          </a:ln>
        </p:spPr>
        <p:txBody>
          <a:bodyPr wrap="square" rtlCol="0">
            <a:spAutoFit/>
          </a:bodyPr>
          <a:lstStyle/>
          <a:p>
            <a:pPr algn="ctr"/>
            <a:r>
              <a:rPr lang="en-US" sz="2400" b="1" dirty="0" smtClean="0"/>
              <a:t>Do you know what do Sri Lankan people say at this situation? </a:t>
            </a:r>
            <a:endParaRPr lang="en-US" sz="2400" b="1" dirty="0"/>
          </a:p>
        </p:txBody>
      </p:sp>
      <p:sp>
        <p:nvSpPr>
          <p:cNvPr id="7" name="TextBox 6"/>
          <p:cNvSpPr txBox="1"/>
          <p:nvPr/>
        </p:nvSpPr>
        <p:spPr>
          <a:xfrm>
            <a:off x="104511" y="4583850"/>
            <a:ext cx="3124200" cy="461665"/>
          </a:xfrm>
          <a:prstGeom prst="rect">
            <a:avLst/>
          </a:prstGeom>
          <a:solidFill>
            <a:schemeClr val="accent4">
              <a:lumMod val="40000"/>
              <a:lumOff val="60000"/>
            </a:schemeClr>
          </a:solidFill>
          <a:ln w="3175">
            <a:solidFill>
              <a:schemeClr val="tx1"/>
            </a:solidFill>
          </a:ln>
        </p:spPr>
        <p:txBody>
          <a:bodyPr wrap="square" rtlCol="0">
            <a:spAutoFit/>
          </a:bodyPr>
          <a:lstStyle/>
          <a:p>
            <a:r>
              <a:rPr lang="en-US" sz="2400" b="1" dirty="0" smtClean="0"/>
              <a:t>Sri Lankan people say</a:t>
            </a:r>
            <a:endParaRPr lang="en-US" sz="2400" b="1" dirty="0"/>
          </a:p>
        </p:txBody>
      </p:sp>
      <p:sp>
        <p:nvSpPr>
          <p:cNvPr id="8" name="TextBox 7"/>
          <p:cNvSpPr txBox="1"/>
          <p:nvPr/>
        </p:nvSpPr>
        <p:spPr>
          <a:xfrm>
            <a:off x="3286604" y="4656008"/>
            <a:ext cx="3962400" cy="1595615"/>
          </a:xfrm>
          <a:prstGeom prst="rect">
            <a:avLst/>
          </a:prstGeom>
          <a:noFill/>
        </p:spPr>
        <p:txBody>
          <a:bodyPr wrap="square" rtlCol="0">
            <a:prstTxWarp prst="textStop">
              <a:avLst/>
            </a:prstTxWarp>
            <a:spAutoFit/>
          </a:bodyPr>
          <a:lstStyle/>
          <a:p>
            <a:r>
              <a:rPr lang="en-US" sz="48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Ayubowan</a:t>
            </a:r>
            <a:endPar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TextBox 8"/>
          <p:cNvSpPr txBox="1"/>
          <p:nvPr/>
        </p:nvSpPr>
        <p:spPr>
          <a:xfrm>
            <a:off x="380996" y="5990013"/>
            <a:ext cx="8382000" cy="523220"/>
          </a:xfrm>
          <a:prstGeom prst="rect">
            <a:avLst/>
          </a:prstGeom>
          <a:noFill/>
        </p:spPr>
        <p:txBody>
          <a:bodyPr wrap="square" rtlCol="0">
            <a:spAutoFit/>
          </a:bodyPr>
          <a:lstStyle/>
          <a:p>
            <a:r>
              <a:rPr lang="en-US" sz="2800" b="1" dirty="0" err="1" smtClean="0"/>
              <a:t>Ayubowan</a:t>
            </a:r>
            <a:r>
              <a:rPr lang="en-US" sz="2800" b="1" dirty="0" smtClean="0"/>
              <a:t> mean: “ May you have the gift of long life”.</a:t>
            </a:r>
            <a:endParaRPr lang="en-US" sz="2800" b="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2075" y="1553514"/>
            <a:ext cx="4163057" cy="31222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1224" y="1480785"/>
            <a:ext cx="4364758" cy="32686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27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17" presetClass="entr" presetSubtype="1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grpId="1" nodeType="clickEffect">
                                  <p:stCondLst>
                                    <p:cond delay="0"/>
                                  </p:stCondLst>
                                  <p:childTnLst>
                                    <p:anim calcmode="lin" valueType="num">
                                      <p:cBhvr>
                                        <p:cTn id="26" dur="500"/>
                                        <p:tgtEl>
                                          <p:spTgt spid="5"/>
                                        </p:tgtEl>
                                        <p:attrNameLst>
                                          <p:attrName>ppt_w</p:attrName>
                                        </p:attrNameLst>
                                      </p:cBhvr>
                                      <p:tavLst>
                                        <p:tav tm="0">
                                          <p:val>
                                            <p:strVal val="ppt_w"/>
                                          </p:val>
                                        </p:tav>
                                        <p:tav tm="100000">
                                          <p:val>
                                            <p:fltVal val="0"/>
                                          </p:val>
                                        </p:tav>
                                      </p:tavLst>
                                    </p:anim>
                                    <p:anim calcmode="lin" valueType="num">
                                      <p:cBhvr>
                                        <p:cTn id="27" dur="500"/>
                                        <p:tgtEl>
                                          <p:spTgt spid="5"/>
                                        </p:tgtEl>
                                        <p:attrNameLst>
                                          <p:attrName>ppt_h</p:attrName>
                                        </p:attrNameLst>
                                      </p:cBhvr>
                                      <p:tavLst>
                                        <p:tav tm="0">
                                          <p:val>
                                            <p:strVal val="ppt_h"/>
                                          </p:val>
                                        </p:tav>
                                        <p:tav tm="100000">
                                          <p:val>
                                            <p:fltVal val="0"/>
                                          </p:val>
                                        </p:tav>
                                      </p:tavLst>
                                    </p:anim>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par>
                          <p:cTn id="30" fill="hold">
                            <p:stCondLst>
                              <p:cond delay="500"/>
                            </p:stCondLst>
                            <p:childTnLst>
                              <p:par>
                                <p:cTn id="31" presetID="53" presetClass="exit" presetSubtype="32" fill="hold" grpId="1" nodeType="afterEffect">
                                  <p:stCondLst>
                                    <p:cond delay="0"/>
                                  </p:stCondLst>
                                  <p:childTnLst>
                                    <p:anim calcmode="lin" valueType="num">
                                      <p:cBhvr>
                                        <p:cTn id="32" dur="500"/>
                                        <p:tgtEl>
                                          <p:spTgt spid="4"/>
                                        </p:tgtEl>
                                        <p:attrNameLst>
                                          <p:attrName>ppt_w</p:attrName>
                                        </p:attrNameLst>
                                      </p:cBhvr>
                                      <p:tavLst>
                                        <p:tav tm="0">
                                          <p:val>
                                            <p:strVal val="ppt_w"/>
                                          </p:val>
                                        </p:tav>
                                        <p:tav tm="100000">
                                          <p:val>
                                            <p:fltVal val="0"/>
                                          </p:val>
                                        </p:tav>
                                      </p:tavLst>
                                    </p:anim>
                                    <p:anim calcmode="lin" valueType="num">
                                      <p:cBhvr>
                                        <p:cTn id="33" dur="500"/>
                                        <p:tgtEl>
                                          <p:spTgt spid="4"/>
                                        </p:tgtEl>
                                        <p:attrNameLst>
                                          <p:attrName>ppt_h</p:attrName>
                                        </p:attrNameLst>
                                      </p:cBhvr>
                                      <p:tavLst>
                                        <p:tav tm="0">
                                          <p:val>
                                            <p:strVal val="ppt_h"/>
                                          </p:val>
                                        </p:tav>
                                        <p:tav tm="100000">
                                          <p:val>
                                            <p:fltVal val="0"/>
                                          </p:val>
                                        </p:tav>
                                      </p:tavLst>
                                    </p:anim>
                                    <p:animEffect transition="out" filter="fade">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3" presetClass="exit" presetSubtype="32" fill="hold" grpId="2" nodeType="clickEffect">
                                  <p:stCondLst>
                                    <p:cond delay="0"/>
                                  </p:stCondLst>
                                  <p:childTnLst>
                                    <p:anim calcmode="lin" valueType="num">
                                      <p:cBhvr>
                                        <p:cTn id="39" dur="500"/>
                                        <p:tgtEl>
                                          <p:spTgt spid="5"/>
                                        </p:tgtEl>
                                        <p:attrNameLst>
                                          <p:attrName>ppt_w</p:attrName>
                                        </p:attrNameLst>
                                      </p:cBhvr>
                                      <p:tavLst>
                                        <p:tav tm="0">
                                          <p:val>
                                            <p:strVal val="ppt_w"/>
                                          </p:val>
                                        </p:tav>
                                        <p:tav tm="100000">
                                          <p:val>
                                            <p:fltVal val="0"/>
                                          </p:val>
                                        </p:tav>
                                      </p:tavLst>
                                    </p:anim>
                                    <p:anim calcmode="lin" valueType="num">
                                      <p:cBhvr>
                                        <p:cTn id="40" dur="500"/>
                                        <p:tgtEl>
                                          <p:spTgt spid="5"/>
                                        </p:tgtEl>
                                        <p:attrNameLst>
                                          <p:attrName>ppt_h</p:attrName>
                                        </p:attrNameLst>
                                      </p:cBhvr>
                                      <p:tavLst>
                                        <p:tav tm="0">
                                          <p:val>
                                            <p:strVal val="ppt_h"/>
                                          </p:val>
                                        </p:tav>
                                        <p:tav tm="100000">
                                          <p:val>
                                            <p:fltVal val="0"/>
                                          </p:val>
                                        </p:tav>
                                      </p:tavLst>
                                    </p:anim>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ppt_w</p:attrName>
                                        </p:attrNameLst>
                                      </p:cBhvr>
                                      <p:tavLst>
                                        <p:tav tm="0">
                                          <p:val>
                                            <p:fltVal val="0"/>
                                          </p:val>
                                        </p:tav>
                                        <p:tav tm="100000">
                                          <p:val>
                                            <p:strVal val="#ppt_w"/>
                                          </p:val>
                                        </p:tav>
                                      </p:tavLst>
                                    </p:anim>
                                    <p:anim calcmode="lin" valueType="num">
                                      <p:cBhvr>
                                        <p:cTn id="5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circle(in)">
                                      <p:cBhvr>
                                        <p:cTn id="59" dur="2000"/>
                                        <p:tgtEl>
                                          <p:spTgt spid="11"/>
                                        </p:tgtEl>
                                      </p:cBhvr>
                                    </p:animEffect>
                                  </p:childTnLst>
                                </p:cTn>
                              </p:par>
                            </p:childTnLst>
                          </p:cTn>
                        </p:par>
                        <p:par>
                          <p:cTn id="60" fill="hold">
                            <p:stCondLst>
                              <p:cond delay="2000"/>
                            </p:stCondLst>
                            <p:childTnLst>
                              <p:par>
                                <p:cTn id="61" presetID="17" presetClass="entr" presetSubtype="1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ppt_w</p:attrName>
                                        </p:attrNameLst>
                                      </p:cBhvr>
                                      <p:tavLst>
                                        <p:tav tm="0">
                                          <p:val>
                                            <p:fltVal val="0"/>
                                          </p:val>
                                        </p:tav>
                                        <p:tav tm="100000">
                                          <p:val>
                                            <p:strVal val="#ppt_w"/>
                                          </p:val>
                                        </p:tav>
                                      </p:tavLst>
                                    </p:anim>
                                    <p:anim calcmode="lin" valueType="num">
                                      <p:cBhvr>
                                        <p:cTn id="70"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p:bldP spid="5" grpId="1"/>
      <p:bldP spid="5" grpId="2"/>
      <p:bldP spid="6" grpId="0" animBg="1"/>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90600" y="5267667"/>
            <a:ext cx="7037385" cy="830997"/>
          </a:xfrm>
          <a:prstGeom prst="rect">
            <a:avLst/>
          </a:prstGeom>
          <a:blipFill>
            <a:blip r:embed="rId2"/>
            <a:tile tx="0" ty="0" sx="100000" sy="100000" flip="none" algn="tl"/>
          </a:blipFill>
          <a:ln w="3175">
            <a:solidFill>
              <a:schemeClr val="tx1"/>
            </a:solidFill>
          </a:ln>
          <a:effectLst/>
        </p:spPr>
        <p:txBody>
          <a:bodyPr wrap="square" rtlCol="0">
            <a:spAutoFit/>
          </a:bodyPr>
          <a:lstStyle/>
          <a:p>
            <a:pPr algn="ctr"/>
            <a:r>
              <a:rPr lang="en-US" sz="2400" b="1" dirty="0" smtClean="0">
                <a:ln w="0"/>
                <a:effectLst>
                  <a:outerShdw blurRad="38100" dist="19050" dir="2700000" algn="tl" rotWithShape="0">
                    <a:schemeClr val="dk1">
                      <a:alpha val="40000"/>
                    </a:schemeClr>
                  </a:outerShdw>
                </a:effectLst>
              </a:rPr>
              <a:t>Listen the text attentively then answer the  questions that has been given section ‘A’.</a:t>
            </a:r>
            <a:endParaRPr lang="en-US" sz="2400" b="1" dirty="0">
              <a:ln w="0"/>
              <a:effectLst>
                <a:outerShdw blurRad="38100" dist="19050" dir="2700000" algn="tl" rotWithShape="0">
                  <a:schemeClr val="dk1">
                    <a:alpha val="40000"/>
                  </a:schemeClr>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7282" y="1994318"/>
            <a:ext cx="1828800" cy="28693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56692" y="742872"/>
            <a:ext cx="3505200" cy="58477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200" b="1" dirty="0" smtClean="0"/>
              <a:t>Model Reading</a:t>
            </a:r>
            <a:endParaRPr lang="en-US" sz="32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2716963"/>
            <a:ext cx="1524000" cy="1524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8811" y="2591705"/>
            <a:ext cx="1295400" cy="16133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8046153"/>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left)">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480731"/>
            <a:ext cx="6238503" cy="4616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rPr>
              <a:t>The nickname of Sri Lanka is teardrop of India.</a:t>
            </a:r>
            <a:endParaRPr lang="en-US" sz="2400" b="1" dirty="0">
              <a:solidFill>
                <a:srgbClr val="00206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765003"/>
            <a:ext cx="3810000" cy="2581275"/>
          </a:xfrm>
          <a:prstGeom prst="rect">
            <a:avLst/>
          </a:prstGeom>
        </p:spPr>
      </p:pic>
      <p:sp>
        <p:nvSpPr>
          <p:cNvPr id="4" name="TextBox 3"/>
          <p:cNvSpPr txBox="1"/>
          <p:nvPr/>
        </p:nvSpPr>
        <p:spPr>
          <a:xfrm>
            <a:off x="2743200" y="709257"/>
            <a:ext cx="4191000" cy="830997"/>
          </a:xfrm>
          <a:prstGeom prst="rect">
            <a:avLst/>
          </a:prstGeom>
          <a:noFill/>
          <a:ln w="3175">
            <a:noFill/>
          </a:ln>
        </p:spPr>
        <p:txBody>
          <a:bodyPr wrap="square" rtlCol="0">
            <a:prstTxWarp prst="textWave1">
              <a:avLst/>
            </a:prstTxWarp>
            <a:spAutoFit/>
          </a:bodyPr>
          <a:lstStyle/>
          <a:p>
            <a:pPr algn="ctr"/>
            <a:r>
              <a:rPr lang="en-US" sz="4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Teardrop</a:t>
            </a:r>
            <a:endPar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TextBox 4"/>
          <p:cNvSpPr txBox="1"/>
          <p:nvPr/>
        </p:nvSpPr>
        <p:spPr>
          <a:xfrm>
            <a:off x="2449056" y="5244995"/>
            <a:ext cx="6161544" cy="1200329"/>
          </a:xfrm>
          <a:prstGeom prst="rect">
            <a:avLst/>
          </a:prstGeom>
          <a:blipFill>
            <a:blip r:embed="rId3"/>
            <a:tile tx="0" ty="0" sx="100000" sy="100000" flip="none" algn="tl"/>
          </a:blipFill>
          <a:ln w="3175">
            <a:solidFill>
              <a:schemeClr val="tx1"/>
            </a:solidFill>
          </a:ln>
        </p:spPr>
        <p:txBody>
          <a:bodyPr wrap="square" rtlCol="0">
            <a:spAutoFit/>
          </a:bodyPr>
          <a:lstStyle/>
          <a:p>
            <a:pPr algn="ctr"/>
            <a:endParaRPr lang="en-US" sz="2400" b="1" dirty="0" smtClean="0"/>
          </a:p>
          <a:p>
            <a:pPr algn="ctr"/>
            <a:r>
              <a:rPr lang="en-US" sz="2400" b="1" dirty="0" smtClean="0"/>
              <a:t>A drop of water that comes from eye in sorrow.</a:t>
            </a:r>
          </a:p>
          <a:p>
            <a:pPr algn="ctr"/>
            <a:endParaRPr lang="en-US" sz="2400" b="1" dirty="0"/>
          </a:p>
        </p:txBody>
      </p:sp>
      <p:sp>
        <p:nvSpPr>
          <p:cNvPr id="7" name="Rectangle 6"/>
          <p:cNvSpPr/>
          <p:nvPr/>
        </p:nvSpPr>
        <p:spPr>
          <a:xfrm>
            <a:off x="76200" y="76200"/>
            <a:ext cx="8991601" cy="6705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651442" y="571842"/>
            <a:ext cx="1638300" cy="1436179"/>
            <a:chOff x="628650" y="762000"/>
            <a:chExt cx="1600200" cy="1368615"/>
          </a:xfrm>
        </p:grpSpPr>
        <p:sp>
          <p:nvSpPr>
            <p:cNvPr id="9" name="Rectangle 8"/>
            <p:cNvSpPr/>
            <p:nvPr/>
          </p:nvSpPr>
          <p:spPr>
            <a:xfrm>
              <a:off x="838200" y="762000"/>
              <a:ext cx="1219200" cy="106680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28650" y="1667445"/>
              <a:ext cx="1600200" cy="46317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grpSp>
      <p:sp>
        <p:nvSpPr>
          <p:cNvPr id="11" name="Rectangle 10"/>
          <p:cNvSpPr/>
          <p:nvPr/>
        </p:nvSpPr>
        <p:spPr>
          <a:xfrm>
            <a:off x="610015" y="5368617"/>
            <a:ext cx="1668004" cy="1003374"/>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322368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11"/>
                    </p:tgtEl>
                  </p:cond>
                </p:stCondLst>
                <p:endSync evt="end" delay="0">
                  <p:rtn val="all"/>
                </p:endSync>
                <p:childTnLst>
                  <p:par>
                    <p:cTn id="32" fill="hold">
                      <p:stCondLst>
                        <p:cond delay="0"/>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childTnLst>
              </p:cTn>
              <p:nextCondLst>
                <p:cond evt="onClick" delay="0">
                  <p:tgtEl>
                    <p:spTgt spid="11"/>
                  </p:tgtEl>
                </p:cond>
              </p:nextCondLst>
            </p:seq>
          </p:childTnLst>
        </p:cTn>
      </p:par>
    </p:tnLst>
    <p:bldLst>
      <p:bldP spid="2" grpId="0" animBg="1"/>
      <p:bldP spid="4" grpId="0"/>
      <p:bldP spid="5" grpId="0" animBg="1"/>
      <p:bldP spid="11" grpId="0" animBg="1"/>
    </p:bld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2073</TotalTime>
  <Words>606</Words>
  <Application>Microsoft Office PowerPoint</Application>
  <PresentationFormat>On-screen Show (4:3)</PresentationFormat>
  <Paragraphs>119</Paragraphs>
  <Slides>23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SimSun</vt:lpstr>
      <vt:lpstr>Arial</vt:lpstr>
      <vt:lpstr>Calibri</vt:lpstr>
      <vt:lpstr>Calibri Light</vt:lpstr>
      <vt:lpstr>Elephant</vt:lpstr>
      <vt:lpstr>Impact</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Harun</dc:creator>
  <cp:lastModifiedBy>User</cp:lastModifiedBy>
  <cp:revision>195</cp:revision>
  <dcterms:created xsi:type="dcterms:W3CDTF">2006-08-16T00:00:00Z</dcterms:created>
  <dcterms:modified xsi:type="dcterms:W3CDTF">2021-06-06T12:54:15Z</dcterms:modified>
</cp:coreProperties>
</file>