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257" r:id="rId3"/>
    <p:sldId id="261" r:id="rId4"/>
    <p:sldId id="259" r:id="rId5"/>
    <p:sldId id="266" r:id="rId6"/>
    <p:sldId id="267" r:id="rId7"/>
    <p:sldId id="276" r:id="rId8"/>
    <p:sldId id="277" r:id="rId9"/>
    <p:sldId id="278" r:id="rId10"/>
    <p:sldId id="279" r:id="rId11"/>
    <p:sldId id="282" r:id="rId12"/>
    <p:sldId id="262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05905-DD23-42D1-B34F-2CEBCBE66A7D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F1367-E1CB-4EDE-AD4E-F3BCE36EA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1367-E1CB-4EDE-AD4E-F3BCE36EA1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F1367-E1CB-4EDE-AD4E-F3BCE36EA1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5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8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176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6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724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047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6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0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4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1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cer\Pictures\My pic\images (4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46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87514"/>
            <a:ext cx="4724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SutonnyMJ" pitchFamily="2" charset="0"/>
              </a:rPr>
              <a:t>     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</a:rPr>
              <a:t>স্বাগতম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</a:rPr>
              <a:t>  </a:t>
            </a:r>
            <a:r>
              <a:rPr lang="en-US" sz="4000" dirty="0">
                <a:solidFill>
                  <a:srgbClr val="002060"/>
                </a:solidFill>
                <a:latin typeface="SutonnyMJ" pitchFamily="2" charset="0"/>
              </a:rPr>
              <a:t>ও </a:t>
            </a:r>
            <a:r>
              <a:rPr lang="en-US" sz="4000" dirty="0" err="1">
                <a:solidFill>
                  <a:srgbClr val="002060"/>
                </a:solidFill>
                <a:latin typeface="SutonnyMJ" pitchFamily="2" charset="0"/>
              </a:rPr>
              <a:t>শুভেচ্ছা</a:t>
            </a:r>
            <a:r>
              <a:rPr lang="en-US" sz="40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3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086600" cy="27392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‡n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 দেখা? যত দিন যাবে,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প্রজারূপে রাজরূপ সাগরেরে দিতে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বারি-রূপ কর তুমি; এ মিনতি, গাবে 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বঙ্গজ জনের কানে, সখে, সখা-রীতে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 তার, এ প্রবাসে মজি প্রেম-ভাবে</a:t>
            </a:r>
          </a:p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লইছে যে তব নাম বঙ্গের সংগীতে।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http://farm9.staticflickr.com/8215/8259781359_ea96fd79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647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fumSZTZ99Ls/T-SqBUigRPI/AAAAAAAACOo/xrPjTFQhN24/s1600/Meghna_River_Beautiful_Bangladesh06_boat_sailing_across_the_megh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21209"/>
            <a:ext cx="2819400" cy="44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1" y="1321208"/>
            <a:ext cx="487680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ÔÔ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K‡cvZvÿ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b` ÕÕ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KweZvwU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Kwei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PZz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`©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kc`x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KweZvewj</a:t>
            </a:r>
            <a:endParaRPr lang="en-US" sz="2000" dirty="0" smtClean="0">
              <a:solidFill>
                <a:srgbClr val="00B050"/>
              </a:solidFill>
              <a:latin typeface="SutonnyMJ" pitchFamily="2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‡_‡K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M„nxZ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n‡q‡Q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| GB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KweZvq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Kwei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¯§„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wZKvZiZvi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Avei‡Y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Zuvi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AZ¨z¾¦j †`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k‡cÖg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cªKvwkZ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n‡q‡Q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hLb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d«v‡Ý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emevm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K‡ib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ZLb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Rb¥f‚wgi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ˆ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kke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-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ˆ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K‡kv‡ii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e`bv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–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weayi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¯§„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Zuvi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g‡b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RvwM‡q‡Q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KvZiZv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`~‡i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e‡mI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hb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K‡cvZvÿ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b‡`i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KjKj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aŸwb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ïb‡Z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cvb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K‡cvZvÿ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b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‡`i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Kv‡Q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Zuvi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mwebq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wgbwZ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–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eÜzfv‡e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Zv‡K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wZwb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†¯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œnv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`‡i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hgb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¯§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iY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K‡iY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K‡cvZvÿ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hb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GKB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cÖgfv‡e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Zuv‡K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m‡¯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œ‡n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¯§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iY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  <a:r>
              <a:rPr lang="en-US" sz="2000" dirty="0" err="1">
                <a:solidFill>
                  <a:srgbClr val="00B050"/>
                </a:solidFill>
                <a:latin typeface="SutonnyMJ" pitchFamily="2" charset="0"/>
              </a:rPr>
              <a:t>K‡cvZvÿ</a:t>
            </a:r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b`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†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hb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¯^‡`‡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Rb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¨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ü`‡qi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KvZiZv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e½evmxi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wbKU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  e¨³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K‡i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| </a:t>
            </a:r>
            <a:endParaRPr lang="en-US" sz="2000" dirty="0">
              <a:solidFill>
                <a:srgbClr val="00B050"/>
              </a:solidFill>
              <a:latin typeface="SutonnyMJ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05200" y="533400"/>
            <a:ext cx="2133600" cy="659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</a:rPr>
              <a:t>cvV</a:t>
            </a:r>
            <a:r>
              <a:rPr lang="en-US" sz="2400" dirty="0" smtClean="0">
                <a:latin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</a:rPr>
              <a:t>cwiwPwZ</a:t>
            </a:r>
            <a:endParaRPr lang="en-US" sz="2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562225" y="609600"/>
            <a:ext cx="2895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62225" y="91361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  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</a:rPr>
              <a:t>evwoi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r>
              <a:rPr lang="bn-BD" sz="2800" dirty="0" smtClean="0">
                <a:solidFill>
                  <a:schemeClr val="bg1"/>
                </a:solidFill>
              </a:rPr>
              <a:t>কাজ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514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bn-BD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828800"/>
            <a:ext cx="72390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K‡cvZvÿ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b‡`i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cÖwZ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Kwe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Kx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wgbwZ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Rvwb‡q‡Qb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? †Kb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</a:rPr>
              <a:t>Rvwb‡q‡Qb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?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endParaRPr lang="bn-BD" sz="3600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K‡cvZvÿ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b`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me©`v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Kwei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gb‡K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Av‡jvwoZ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K‡i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</a:rPr>
              <a:t> ‡Kb ? </a:t>
            </a:r>
            <a:endParaRPr lang="bn-BD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>
                <a:latin typeface="SutonnyMJ" pitchFamily="2" charset="0"/>
              </a:rPr>
              <a:t>ÔÔcÖRviƒ‡c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ivRiƒc</a:t>
            </a:r>
            <a:r>
              <a:rPr lang="en-US" sz="3600" dirty="0" smtClean="0">
                <a:latin typeface="SutonnyMJ" pitchFamily="2" charset="0"/>
              </a:rPr>
              <a:t> ÕÕ </a:t>
            </a:r>
            <a:r>
              <a:rPr lang="en-US" sz="3600" dirty="0" err="1" smtClean="0">
                <a:latin typeface="SutonnyMJ" pitchFamily="2" charset="0"/>
              </a:rPr>
              <a:t>K_vwU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Øviv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</a:rPr>
              <a:t>evSv‡bv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n‡q‡Q</a:t>
            </a:r>
            <a:r>
              <a:rPr lang="en-US" sz="3600" dirty="0" smtClean="0">
                <a:latin typeface="SutonnyMJ" pitchFamily="2" charset="0"/>
              </a:rPr>
              <a:t> 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57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990600"/>
            <a:ext cx="4876800" cy="1015663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438400"/>
            <a:ext cx="3248025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3886200"/>
            <a:ext cx="36576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6 0.00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667000" y="558405"/>
            <a:ext cx="3745545" cy="9447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351854"/>
            <a:ext cx="3124200" cy="1631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kvgQzb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bvnvi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wmwbqi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wkÿK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w``vi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g‡Wj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nvB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¯‹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zj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r>
              <a:rPr lang="en-US" sz="2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Av`k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©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m`i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, </a:t>
            </a:r>
            <a:r>
              <a:rPr lang="en-US" sz="2000" dirty="0" err="1" smtClean="0">
                <a:solidFill>
                  <a:srgbClr val="00B050"/>
                </a:solidFill>
                <a:latin typeface="SutonnyMJ" pitchFamily="2" charset="0"/>
              </a:rPr>
              <a:t>Kzwgjøv</a:t>
            </a:r>
            <a:r>
              <a:rPr lang="en-US" sz="2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000" dirty="0" smtClean="0">
                <a:latin typeface="SutonnyMJ" pitchFamily="2" charset="0"/>
              </a:rPr>
              <a:t>|</a:t>
            </a:r>
          </a:p>
          <a:p>
            <a:endParaRPr lang="en-US" sz="2000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1865115"/>
            <a:ext cx="230362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66890" y="4474965"/>
            <a:ext cx="409131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welq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 t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evsjv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1g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cÎ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 ‡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kÖwY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 t  beg I `kg 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cvV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wk‡ivbvg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 t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K‡cvZvÿ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</a:rPr>
              <a:t> b`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42210"/>
            <a:ext cx="2460687" cy="26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708" y="2362200"/>
            <a:ext cx="43434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6" name="Picture 8" descr="http://upload.wikimedia.org/wikipedia/commons/c/cd/MichaelMadhusudanDat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873753" cy="42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376535"/>
            <a:ext cx="70104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581400"/>
            <a:ext cx="426720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মাইকেল মধূসুদন দত্ত</a:t>
            </a:r>
            <a:endParaRPr lang="en-US" sz="36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165719"/>
            <a:ext cx="5562600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</a:rPr>
              <a:t>এই পাঠ শেষে শিক্ষার্থীরা –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7924800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000" dirty="0" smtClean="0">
                <a:latin typeface="SutonnyMJ" pitchFamily="2" charset="0"/>
                <a:cs typeface="NikoshBAN" pitchFamily="2" charset="0"/>
              </a:rPr>
              <a:t>কবির নাম ও কবির জন্ম তারিখ বলতে পারবে</a:t>
            </a:r>
            <a:r>
              <a:rPr lang="en-US" sz="2000" dirty="0" smtClean="0">
                <a:latin typeface="SutonnyMJ" pitchFamily="2" charset="0"/>
                <a:cs typeface="NikoshBAN" pitchFamily="2" charset="0"/>
              </a:rPr>
              <a:t>|</a:t>
            </a:r>
            <a:endParaRPr lang="en-US" sz="2000" dirty="0">
              <a:latin typeface="SutonnyMJ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2000" dirty="0" smtClean="0">
                <a:latin typeface="SutonnyMJ" pitchFamily="2" charset="0"/>
                <a:cs typeface="NikoshBAN" pitchFamily="2" charset="0"/>
              </a:rPr>
              <a:t>কবির অন্যান্য কাব্যগ্রন্থের নাম ও তিনি কত খ্রিষ্টাব্দে পরলোকগমন করেন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Zv</a:t>
            </a:r>
            <a:r>
              <a:rPr lang="en-US" sz="2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SutonnyMJ" pitchFamily="2" charset="0"/>
                <a:cs typeface="NikoshBAN" pitchFamily="2" charset="0"/>
              </a:rPr>
              <a:t>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Rb¥f‚wgi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b`xi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cÖwZ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Kwei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‡¯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œnKvZiZvi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¯^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iæc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SutonnyMJ" pitchFamily="2" charset="0"/>
                <a:cs typeface="NikoshBAN" pitchFamily="2" charset="0"/>
              </a:rPr>
              <a:t>ব্য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v</a:t>
            </a:r>
            <a:r>
              <a:rPr lang="bn-BD" sz="2000" dirty="0" smtClean="0">
                <a:latin typeface="SutonnyMJ" pitchFamily="2" charset="0"/>
                <a:cs typeface="NikoshBAN" pitchFamily="2" charset="0"/>
              </a:rPr>
              <a:t>খ্যা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¨¨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Ki‡Z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cvi‡e</a:t>
            </a:r>
            <a:r>
              <a:rPr lang="en-US" sz="2000" dirty="0" smtClean="0">
                <a:latin typeface="SutonnyMJ" pitchFamily="2" charset="0"/>
                <a:cs typeface="NikoshBAN" pitchFamily="2" charset="0"/>
              </a:rPr>
              <a:t>| </a:t>
            </a:r>
            <a:endParaRPr lang="bn-BD" sz="2000" dirty="0" smtClean="0">
              <a:latin typeface="SutonnyMJ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m¥„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wZKvZiZvi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Avei‡Y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SutonnyMJ" pitchFamily="2" charset="0"/>
                <a:cs typeface="NikoshBAN" pitchFamily="2" charset="0"/>
              </a:rPr>
              <a:t>কবির স্বদেশ 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cÖ‡gi</a:t>
            </a:r>
            <a:r>
              <a:rPr lang="en-US" sz="2800" dirty="0">
                <a:latin typeface="SutonnyMJ" pitchFamily="2" charset="0"/>
                <a:cs typeface="NikoshBAN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NikoshBAN" pitchFamily="2" charset="0"/>
              </a:rPr>
              <a:t>iæc</a:t>
            </a:r>
            <a:r>
              <a:rPr lang="en-US" sz="2800" dirty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itchFamily="2" charset="0"/>
              </a:rPr>
              <a:t>eY©bv</a:t>
            </a:r>
            <a:r>
              <a:rPr lang="en-US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SutonnyMJ" pitchFamily="2" charset="0"/>
                <a:cs typeface="NikoshBAN" pitchFamily="2" charset="0"/>
              </a:rPr>
              <a:t>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1875692" y="306265"/>
            <a:ext cx="4038600" cy="1524000"/>
          </a:xfrm>
          <a:prstGeom prst="ellipseRibb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106826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</a:rPr>
              <a:t>শিক্ষণ ফল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4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d/MichaelMadhusudanDa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2820"/>
            <a:ext cx="3124200" cy="2938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3200" y="1705948"/>
            <a:ext cx="762000" cy="461665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6858000" y="3352799"/>
            <a:ext cx="304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0100" y="2733087"/>
            <a:ext cx="17526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১৮২৪ খ্রীষ্টাব্দের </a:t>
            </a:r>
            <a:r>
              <a:rPr lang="bn-BD" dirty="0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২</a:t>
            </a:r>
            <a:r>
              <a:rPr lang="en-US" dirty="0" smtClean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5‡k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জানুয়ারী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4277" y="3660511"/>
            <a:ext cx="75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6850188" y="4231939"/>
            <a:ext cx="393456" cy="173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2700" y="4751689"/>
            <a:ext cx="1905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যশোর জেলার সাগরদাঁড়ি গ্রামে জন্মগ্রহণ করেন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531028"/>
            <a:ext cx="13335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কাব্য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16200000">
            <a:off x="1397408" y="4090040"/>
            <a:ext cx="424278" cy="1836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1587" y="1428860"/>
            <a:ext cx="10668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নাটক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16356879">
            <a:off x="1520213" y="2071223"/>
            <a:ext cx="381519" cy="185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4787" y="5650946"/>
            <a:ext cx="73342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0737" y="5251924"/>
            <a:ext cx="2139538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accent4">
                    <a:lumMod val="75000"/>
                  </a:schemeClr>
                </a:solidFill>
              </a:rPr>
              <a:t>১৮৭৩ খ্রীষ্টাব্দের ২৯ শে জুন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5723" y="2419222"/>
            <a:ext cx="178117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accent4">
                    <a:lumMod val="75000"/>
                  </a:schemeClr>
                </a:solidFill>
              </a:rPr>
              <a:t>শর্মীষ্ঠা,পদ্মাবতী,প্রহসন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4411885"/>
            <a:ext cx="25527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মেঘনাদবধ,তিলোত্তমাসম্ভব,বীরঙ্গনা,ব্রজাঙ্গনা </a:t>
            </a:r>
            <a:endParaRPr lang="en-US" dirty="0"/>
          </a:p>
          <a:p>
            <a:endParaRPr lang="en-US" dirty="0"/>
          </a:p>
        </p:txBody>
      </p:sp>
      <p:sp>
        <p:nvSpPr>
          <p:cNvPr id="20" name="Flowchart: Decision 19"/>
          <p:cNvSpPr/>
          <p:nvPr/>
        </p:nvSpPr>
        <p:spPr>
          <a:xfrm>
            <a:off x="2819400" y="571500"/>
            <a:ext cx="3733800" cy="1295400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57600" y="1035259"/>
            <a:ext cx="2057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SutonnyMJ" pitchFamily="2" charset="0"/>
              </a:rPr>
              <a:t>কবি পরিচিতি</a:t>
            </a:r>
            <a:endParaRPr lang="en-US" sz="2400" dirty="0">
              <a:latin typeface="SutonnyMJ" pitchFamily="2" charset="0"/>
            </a:endParaRPr>
          </a:p>
        </p:txBody>
      </p:sp>
      <p:sp>
        <p:nvSpPr>
          <p:cNvPr id="29" name="Left Arrow 28"/>
          <p:cNvSpPr/>
          <p:nvPr/>
        </p:nvSpPr>
        <p:spPr>
          <a:xfrm rot="16356879">
            <a:off x="6870616" y="2386244"/>
            <a:ext cx="381519" cy="185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 rot="10800000">
            <a:off x="3124200" y="5713589"/>
            <a:ext cx="381519" cy="1856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2880" y="2223790"/>
            <a:ext cx="133640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40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752" y="4572000"/>
            <a:ext cx="1600200" cy="707886"/>
          </a:xfrm>
          <a:prstGeom prst="rect">
            <a:avLst/>
          </a:prstGeom>
          <a:solidFill>
            <a:schemeClr val="accent3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40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01" y="3973443"/>
            <a:ext cx="3238500" cy="156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2550501" y="713348"/>
            <a:ext cx="4343400" cy="55399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838199"/>
            <a:ext cx="229076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শব্দার্থ ও বাক্য তৈরী</a:t>
            </a:r>
            <a:endParaRPr lang="en-US" dirty="0"/>
          </a:p>
        </p:txBody>
      </p:sp>
      <p:pic>
        <p:nvPicPr>
          <p:cNvPr id="3074" name="Picture 2" descr="http://t0.gstatic.com/images?q=tbn:ANd9GcR8R43wnMkbta4gbolA0ID2Hzry41-1b815bpHlLz1EOI7iqEvTrA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89" y="1696469"/>
            <a:ext cx="2960711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3801" y="2158729"/>
            <a:ext cx="16002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SutonnyMJ" pitchFamily="2" charset="0"/>
              </a:rPr>
              <a:t>ivwÎ</a:t>
            </a:r>
            <a:endParaRPr lang="en-US" sz="54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8362" y="4402589"/>
            <a:ext cx="2590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GKvšÍ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</a:rPr>
              <a:t>wbwiwewj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843" y="990600"/>
            <a:ext cx="567231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সতত 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হে </a:t>
            </a:r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নদ </a:t>
            </a:r>
            <a:r>
              <a:rPr lang="en-US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পড় মোর মনে!</a:t>
            </a: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সতত তোমার কথা ভাবি এ বিরলে;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43" y="3048000"/>
            <a:ext cx="56723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62000"/>
            <a:ext cx="59436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সতত </a:t>
            </a:r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যেম</a:t>
            </a:r>
            <a:r>
              <a:rPr lang="en-US" sz="3200" dirty="0" err="1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wZ</a:t>
            </a:r>
            <a:r>
              <a:rPr lang="bn-BD" sz="2800" dirty="0">
                <a:solidFill>
                  <a:schemeClr val="accent2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লোক </a:t>
            </a:r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নিশার স্বপনে </a:t>
            </a: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শোনে মায়া মন্ত্রধ্বনি) তব </a:t>
            </a:r>
            <a:r>
              <a:rPr lang="bn-BD" sz="2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কলকলে</a:t>
            </a:r>
            <a:endParaRPr lang="bn-BD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জুড়াই এ কান আমি ভ্রান্তির ছলনে!</a:t>
            </a:r>
          </a:p>
        </p:txBody>
      </p:sp>
      <p:pic>
        <p:nvPicPr>
          <p:cNvPr id="4100" name="Picture 4" descr="http://t0.gstatic.com/images?q=tbn:ANd9GcR8R43wnMkbta4gbolA0ID2Hzry41-1b815bpHlLz1EOI7iqEvTrA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84085"/>
            <a:ext cx="6248400" cy="35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838200"/>
            <a:ext cx="64008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বহু দেশে দেখিয়াছি বহু নদ-দলে,</a:t>
            </a: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কিন্তু এ স্নেহের তৃষ্ণা মিটে কার জলে?</a:t>
            </a:r>
          </a:p>
          <a:p>
            <a:r>
              <a:rPr lang="bn-BD" sz="2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দুগ্ধস্রোতোরূপী তুমি জন্মভূমি- স্তনে।</a:t>
            </a: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http://farm8.staticflickr.com/7264/7711025206_162bf2b4bb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3996"/>
            <a:ext cx="62484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308</TotalTime>
  <Words>431</Words>
  <Application>Microsoft Office PowerPoint</Application>
  <PresentationFormat>On-screen Show (4:3)</PresentationFormat>
  <Paragraphs>68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Garamond</vt:lpstr>
      <vt:lpstr>NikoshBAN</vt:lpstr>
      <vt:lpstr>SutonnyMJ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58</cp:revision>
  <dcterms:modified xsi:type="dcterms:W3CDTF">2022-01-27T07:22:46Z</dcterms:modified>
</cp:coreProperties>
</file>