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82" r:id="rId3"/>
    <p:sldId id="315" r:id="rId4"/>
    <p:sldId id="287" r:id="rId5"/>
    <p:sldId id="307" r:id="rId6"/>
    <p:sldId id="308" r:id="rId7"/>
    <p:sldId id="258" r:id="rId8"/>
    <p:sldId id="291" r:id="rId9"/>
    <p:sldId id="305" r:id="rId10"/>
    <p:sldId id="289" r:id="rId11"/>
    <p:sldId id="292" r:id="rId12"/>
    <p:sldId id="310" r:id="rId13"/>
    <p:sldId id="304" r:id="rId14"/>
    <p:sldId id="300" r:id="rId15"/>
    <p:sldId id="302" r:id="rId16"/>
    <p:sldId id="293" r:id="rId17"/>
    <p:sldId id="316" r:id="rId18"/>
    <p:sldId id="319" r:id="rId19"/>
    <p:sldId id="318" r:id="rId20"/>
    <p:sldId id="317" r:id="rId21"/>
    <p:sldId id="290" r:id="rId22"/>
    <p:sldId id="313" r:id="rId23"/>
    <p:sldId id="298" r:id="rId24"/>
    <p:sldId id="31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3667E-BBA7-4BFD-8B23-538944A7C72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FB70A-B0DD-4F8E-98BC-7ADAB7A7C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421D-8F39-4E53-9EE4-6E993F8EBE72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5609-9546-4DC4-827D-29AF92A9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5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421D-8F39-4E53-9EE4-6E993F8EBE72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5609-9546-4DC4-827D-29AF92A9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8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421D-8F39-4E53-9EE4-6E993F8EBE72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5609-9546-4DC4-827D-29AF92A9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8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186C4-1B8E-4CEC-A5D9-EC5C3A9B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41277-FCBD-45C7-ADE8-252995EFCFDB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F995-64E5-48F0-87E9-22E039B79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581C1-DA29-46CF-B45A-55A707DE0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1D593-5E71-47FD-BF8D-23EF470F98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ED5EA2-6B96-4689-9D63-F5648E4EC459}"/>
              </a:ext>
            </a:extLst>
          </p:cNvPr>
          <p:cNvSpPr/>
          <p:nvPr userDrawn="1"/>
        </p:nvSpPr>
        <p:spPr>
          <a:xfrm>
            <a:off x="263237" y="290945"/>
            <a:ext cx="11665528" cy="63176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8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421D-8F39-4E53-9EE4-6E993F8EBE72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5609-9546-4DC4-827D-29AF92A9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421D-8F39-4E53-9EE4-6E993F8EBE72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5609-9546-4DC4-827D-29AF92A9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421D-8F39-4E53-9EE4-6E993F8EBE72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5609-9546-4DC4-827D-29AF92A9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0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421D-8F39-4E53-9EE4-6E993F8EBE72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5609-9546-4DC4-827D-29AF92A9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9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421D-8F39-4E53-9EE4-6E993F8EBE72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5609-9546-4DC4-827D-29AF92A9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3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421D-8F39-4E53-9EE4-6E993F8EBE72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5609-9546-4DC4-827D-29AF92A9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9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421D-8F39-4E53-9EE4-6E993F8EBE72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5609-9546-4DC4-827D-29AF92A9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7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421D-8F39-4E53-9EE4-6E993F8EBE72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5609-9546-4DC4-827D-29AF92A9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6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1421D-8F39-4E53-9EE4-6E993F8EBE72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25609-9546-4DC4-827D-29AF92A9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9776" y="818338"/>
            <a:ext cx="7557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>
                <a:latin typeface="Arial" panose="020B0604020202020204" pitchFamily="34" charset="0"/>
              </a:rPr>
              <a:t>اَلسَلامُ عَلَيْكُم وَرَحْمَةُ اَلله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439938" y="5456711"/>
            <a:ext cx="8491529" cy="838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32" y="1634961"/>
            <a:ext cx="6151418" cy="33547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754">
            <a:off x="9900820" y="2356574"/>
            <a:ext cx="1278846" cy="41609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8875">
            <a:off x="871249" y="2422844"/>
            <a:ext cx="1278846" cy="41609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51" b="96237" l="10000" r="95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4659" y="171519"/>
            <a:ext cx="2143593" cy="14766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51" b="96237" l="10000" r="95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061" y="5235436"/>
            <a:ext cx="2143593" cy="14766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51" b="96237" l="10000" r="95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06795" y="5209784"/>
            <a:ext cx="2143593" cy="1476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51" b="96237" l="10000" r="95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57196" y="142871"/>
            <a:ext cx="2143593" cy="147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971" y="712676"/>
            <a:ext cx="7002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আল-কোরআন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IN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হজ্বের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দলীল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5566" y="1632545"/>
            <a:ext cx="9604568" cy="4174957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Arial" panose="020B0604020202020204" pitchFamily="34" charset="0"/>
              </a:rPr>
              <a:t>الحج اشهر معلومات </a:t>
            </a:r>
            <a:br>
              <a:rPr lang="ar-SA" sz="360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ar-SA" sz="3600" b="1" dirty="0">
                <a:solidFill>
                  <a:schemeClr val="tx1"/>
                </a:solidFill>
                <a:latin typeface="Arial" panose="020B0604020202020204" pitchFamily="34" charset="0"/>
              </a:rPr>
              <a:t>اتموا الحج والعمرة لله </a:t>
            </a:r>
            <a:br>
              <a:rPr lang="ar-SA" sz="360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ar-SA" sz="3600" b="1" dirty="0">
                <a:solidFill>
                  <a:schemeClr val="tx1"/>
                </a:solidFill>
                <a:latin typeface="Arial" panose="020B0604020202020204" pitchFamily="34" charset="0"/>
              </a:rPr>
              <a:t> ولله علي الناس حج البيت من استطاع اليه سبيلا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61" y="1893802"/>
            <a:ext cx="1659132" cy="266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08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5D65B75-161C-4440-8E35-0D7A826066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921" y="5345441"/>
            <a:ext cx="1369818" cy="13888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031FAFD-1D41-4426-805E-40F88336A9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0413" y="5409145"/>
            <a:ext cx="1363259" cy="13822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15DED06-8415-4BFB-B516-F821F0392F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10710412" y="127230"/>
            <a:ext cx="1363259" cy="13822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957E8A6-0812-4F93-A890-0D7307D213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67200" y="85743"/>
            <a:ext cx="1363259" cy="1382217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5376" y="3558163"/>
            <a:ext cx="3276600" cy="148716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নির্দিষ্ট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সময়ে</a:t>
            </a:r>
            <a:endParaRPr lang="en-US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2916090" y="5241394"/>
            <a:ext cx="6321497" cy="9911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কা”বা শরীফ যিয়ারত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 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ইচ্ছা পোষণ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3503221" y="490744"/>
            <a:ext cx="5107378" cy="114555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/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হজ্ব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মানে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5376" y="1636295"/>
            <a:ext cx="3168317" cy="161223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মহান আল্লাহর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সন্তুষ্টি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013779" y="1613659"/>
            <a:ext cx="3401936" cy="1528010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নিয়মে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15" y="1813001"/>
            <a:ext cx="2273607" cy="26263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964020" y="3440427"/>
            <a:ext cx="3501453" cy="155940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নির্দিষ্ট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6517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5D65B75-161C-4440-8E35-0D7A826066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921" y="5345441"/>
            <a:ext cx="1369818" cy="13888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031FAFD-1D41-4426-805E-40F88336A9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0413" y="5409145"/>
            <a:ext cx="1363259" cy="13822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15DED06-8415-4BFB-B516-F821F0392F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10710412" y="127230"/>
            <a:ext cx="1363259" cy="13822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957E8A6-0812-4F93-A890-0D7307D213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67200" y="85743"/>
            <a:ext cx="1363259" cy="1382217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46075" y="1726015"/>
            <a:ext cx="11029250" cy="4788569"/>
          </a:xfrm>
          <a:prstGeom prst="rect">
            <a:avLst/>
          </a:prstGeom>
          <a:noFill/>
          <a:ln w="762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হজ্জ ইসলামের ৫ম রুকুন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হজ্জ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ব্যাপারে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ঐতিহাসিকদের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হজ্জ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হিযরতের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মক্কায়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প্রতিকুলতার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ওয়াকেদির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৫ম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হিজরীতে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আল্লামা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রাফেয়ীর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৬ষ্ট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হিজরীতে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কারো মতে ৭ম হিজরীতে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আবার কারো মতে ৯ম হিজরীতে।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54484" y="495529"/>
            <a:ext cx="5188386" cy="8301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হজ্জ কখন ফরয হয়?</a:t>
            </a:r>
            <a:endParaRPr lang="en-US" sz="44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828" y="4281063"/>
            <a:ext cx="1140238" cy="18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39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5D65B75-161C-4440-8E35-0D7A826066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921" y="5345441"/>
            <a:ext cx="1369818" cy="13888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031FAFD-1D41-4426-805E-40F88336A9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0413" y="5409145"/>
            <a:ext cx="1363259" cy="13822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15DED06-8415-4BFB-B516-F821F0392F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10710412" y="127230"/>
            <a:ext cx="1363259" cy="13822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957E8A6-0812-4F93-A890-0D7307D213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67200" y="85743"/>
            <a:ext cx="1363259" cy="1382217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-11919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4028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3" descr="C:\Users\Salah Uddin\Desktop\SALAH UDDIN (01)\nam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933" y="2200016"/>
            <a:ext cx="3546631" cy="3209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3" name="Picture 4" descr="C:\Users\Salah Uddin\Desktop\SALAH UDDIN (01)\stock-photo-muslim-wearing-ihram-clothes-and-ready-for-hajj-at-miqat-1048722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351" y="2200016"/>
            <a:ext cx="3639669" cy="3154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8036" y="2200016"/>
            <a:ext cx="3624110" cy="3209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032737" y="1320525"/>
            <a:ext cx="3307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37904" y="1281731"/>
            <a:ext cx="3712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মুসলমান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86891" y="1320525"/>
            <a:ext cx="2414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3.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প্রাপ্তবয়স্ক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5258" y="404538"/>
            <a:ext cx="53795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হজ্ব যাদের ওপর ফরজ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70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5D65B75-161C-4440-8E35-0D7A826066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921" y="5345441"/>
            <a:ext cx="1369818" cy="13888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031FAFD-1D41-4426-805E-40F88336A9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0413" y="5409145"/>
            <a:ext cx="1363259" cy="13822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15DED06-8415-4BFB-B516-F821F0392F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10710412" y="127230"/>
            <a:ext cx="1363259" cy="13822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957E8A6-0812-4F93-A890-0D7307D213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67200" y="85743"/>
            <a:ext cx="1363259" cy="1382217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C:\Users\Salah Uddin\Desktop\SALAH UDDIN (01)\HAZ\happy m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75" y="2526636"/>
            <a:ext cx="3226003" cy="26549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Salah Uddin\Desktop\SALAH UDDIN (01)\HAZ\boy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53" y="2575731"/>
            <a:ext cx="3226002" cy="26549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C:\Users\Salah Uddin\Desktop\SALAH UDDIN (01)\HAZ\rich man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038" y="2570027"/>
            <a:ext cx="3226003" cy="2687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50541" y="1622502"/>
            <a:ext cx="3226003" cy="738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5.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দৃষ্টিশক্তিসম্পন্ন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58264" y="1705081"/>
            <a:ext cx="3226003" cy="713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6.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পথ </a:t>
            </a: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খরচ থাকা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53196" y="681608"/>
            <a:ext cx="7220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হজ্ব যাদের ওপর ফরজ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0879" y="1668667"/>
            <a:ext cx="3048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4.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8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5D65B75-161C-4440-8E35-0D7A826066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921" y="5345441"/>
            <a:ext cx="1369818" cy="13888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031FAFD-1D41-4426-805E-40F88336A9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0413" y="5409145"/>
            <a:ext cx="1363259" cy="13822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15DED06-8415-4BFB-B516-F821F0392F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10710412" y="127230"/>
            <a:ext cx="1363259" cy="13822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957E8A6-0812-4F93-A890-0D7307D213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67200" y="85743"/>
            <a:ext cx="1363259" cy="1382217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0093" y="1443938"/>
            <a:ext cx="3374154" cy="9983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7.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বাহনের </a:t>
            </a: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ব্যবস্থা থাকা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0712" y="466179"/>
            <a:ext cx="6127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u="sng" dirty="0">
                <a:latin typeface="NikoshBAN" pitchFamily="2" charset="0"/>
                <a:cs typeface="NikoshBAN" pitchFamily="2" charset="0"/>
              </a:rPr>
              <a:t>হজ্ব যাদের ওপর ফরজ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2" descr="C:\Users\Salah Uddin\Desktop\SALAH UDDIN (01)\HAZ\ship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3" y="2753550"/>
            <a:ext cx="3277628" cy="2890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059888" y="1470513"/>
            <a:ext cx="3275364" cy="9865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8.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রাস্তা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নিরাপদ হওয়া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6" descr="C:\Users\Salah Uddin\Desktop\SALAH UDDIN (01)\HAZ\freeroa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410" y="2753550"/>
            <a:ext cx="3705727" cy="2866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7558759" y="1341989"/>
            <a:ext cx="3910264" cy="9865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9.</a:t>
            </a:r>
            <a:r>
              <a:rPr lang="bn-IN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মহিলার </a:t>
            </a:r>
            <a:r>
              <a:rPr lang="bn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 </a:t>
            </a:r>
            <a:r>
              <a:rPr lang="bn-IN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মুহরিম </a:t>
            </a:r>
            <a:r>
              <a:rPr lang="bn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থাকা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7" descr="C:\Users\Salah Uddin\Desktop\SALAH UDDIN (01)\HAZ\mohilar o mohri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26" y="2724206"/>
            <a:ext cx="3657600" cy="2943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347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5D65B75-161C-4440-8E35-0D7A826066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921" y="5345441"/>
            <a:ext cx="1369818" cy="13888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031FAFD-1D41-4426-805E-40F88336A9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0413" y="5409145"/>
            <a:ext cx="1363259" cy="13822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15DED06-8415-4BFB-B516-F821F0392F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10710412" y="127230"/>
            <a:ext cx="1363259" cy="13822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957E8A6-0812-4F93-A890-0D7307D213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67200" y="85743"/>
            <a:ext cx="1363259" cy="1382217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40357" y="1405240"/>
            <a:ext cx="9877926" cy="2767264"/>
          </a:xfrm>
          <a:prstGeom prst="roundRect">
            <a:avLst/>
          </a:prstGeom>
          <a:noFill/>
          <a:ln w="76200"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হজ্জের ফরয ৩টি 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40970" y="910352"/>
            <a:ext cx="8169442" cy="8662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হজ্জের </a:t>
            </a:r>
            <a:r>
              <a:rPr lang="bn-IN" sz="54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ফরয কয়টি?</a:t>
            </a:r>
            <a:endParaRPr lang="en-US" sz="1000" u="sng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34" y="1377857"/>
            <a:ext cx="2410007" cy="387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4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7973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72FA4"/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182" y="412727"/>
            <a:ext cx="1909165" cy="1595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22634" y="4746119"/>
            <a:ext cx="1864514" cy="1864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95521" y="238124"/>
            <a:ext cx="1880898" cy="1661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4" y="5071152"/>
            <a:ext cx="1802911" cy="150691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899333" y="284868"/>
            <a:ext cx="4397342" cy="807522"/>
          </a:xfrm>
          <a:prstGeom prst="rightArrow">
            <a:avLst/>
          </a:prstGeom>
          <a:noFill/>
          <a:ln w="57150"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হজ্জের</a:t>
            </a:r>
            <a:r>
              <a:rPr lang="en-US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ফরয</a:t>
            </a:r>
            <a:r>
              <a:rPr lang="en-US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৩টি</a:t>
            </a:r>
            <a:endParaRPr lang="en-US" sz="4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87" y="2187837"/>
            <a:ext cx="3593126" cy="2994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13" y="2204861"/>
            <a:ext cx="3288222" cy="3064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935" y="2226462"/>
            <a:ext cx="3669475" cy="3034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0359" y="1334467"/>
            <a:ext cx="3505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এহরাম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9683" y="1356238"/>
            <a:ext cx="3136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উকুফে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আরাফা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5216" y="1334466"/>
            <a:ext cx="3474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তাওয়াফে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যিয়ারত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51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7973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72FA4"/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182" y="412727"/>
            <a:ext cx="1909165" cy="1595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22635" y="4746119"/>
            <a:ext cx="1864514" cy="1864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95521" y="238124"/>
            <a:ext cx="1880898" cy="1661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4" y="5071152"/>
            <a:ext cx="1802911" cy="1506911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488508" y="2132884"/>
            <a:ext cx="2309471" cy="2155374"/>
            <a:chOff x="59382" y="1905991"/>
            <a:chExt cx="2309471" cy="2155374"/>
          </a:xfrm>
        </p:grpSpPr>
        <p:sp>
          <p:nvSpPr>
            <p:cNvPr id="34" name="Oval 33"/>
            <p:cNvSpPr/>
            <p:nvPr/>
          </p:nvSpPr>
          <p:spPr>
            <a:xfrm>
              <a:off x="59382" y="1905991"/>
              <a:ext cx="2309471" cy="215537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Oval 36"/>
            <p:cNvSpPr txBox="1"/>
            <p:nvPr/>
          </p:nvSpPr>
          <p:spPr>
            <a:xfrm>
              <a:off x="397596" y="2221638"/>
              <a:ext cx="1633043" cy="1524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68" name="Rounded Rectangle 67"/>
          <p:cNvSpPr/>
          <p:nvPr/>
        </p:nvSpPr>
        <p:spPr>
          <a:xfrm rot="10800000" flipH="1" flipV="1">
            <a:off x="2961552" y="340586"/>
            <a:ext cx="6574645" cy="640883"/>
          </a:xfrm>
          <a:prstGeom prst="roundRect">
            <a:avLst/>
          </a:prstGeom>
          <a:noFill/>
          <a:ln w="57150"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হজ্জের</a:t>
            </a:r>
            <a:r>
              <a:rPr lang="en-US" sz="32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ওয়াজীব সমুহ</a:t>
            </a:r>
            <a:r>
              <a:rPr lang="en-US" sz="32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ঃ৬টি</a:t>
            </a:r>
            <a:endParaRPr lang="en-US" sz="32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63891" y="1332959"/>
            <a:ext cx="4367923" cy="584775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মুজদালিফা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রাত্রি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যাপন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89630" y="1358543"/>
            <a:ext cx="4318488" cy="52322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মিনায়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কংকর নিক্ষেপ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594543" y="1322055"/>
            <a:ext cx="3408719" cy="52322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কুরবানি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 descr="Opera Snapshot_2021-06-25_145054_www.islamiclandmarks.c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88" y="2359151"/>
            <a:ext cx="3445958" cy="3079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Opera Snapshot_2021-06-25_150552_www.google.co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322" y="2359152"/>
            <a:ext cx="3369823" cy="3079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6" descr="qurbanir cow 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2240" y="2384518"/>
            <a:ext cx="3306561" cy="3054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722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7973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72FA4"/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182" y="412727"/>
            <a:ext cx="1909165" cy="1595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22634" y="4746119"/>
            <a:ext cx="1864514" cy="1864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95521" y="238124"/>
            <a:ext cx="1880898" cy="1661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4" y="5071152"/>
            <a:ext cx="1802911" cy="1506911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488508" y="2132884"/>
            <a:ext cx="2309471" cy="2155374"/>
            <a:chOff x="59382" y="1905991"/>
            <a:chExt cx="2309471" cy="2155374"/>
          </a:xfrm>
        </p:grpSpPr>
        <p:sp>
          <p:nvSpPr>
            <p:cNvPr id="34" name="Oval 33"/>
            <p:cNvSpPr/>
            <p:nvPr/>
          </p:nvSpPr>
          <p:spPr>
            <a:xfrm>
              <a:off x="59382" y="1905991"/>
              <a:ext cx="2309471" cy="215537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Oval 36"/>
            <p:cNvSpPr txBox="1"/>
            <p:nvPr/>
          </p:nvSpPr>
          <p:spPr>
            <a:xfrm>
              <a:off x="397596" y="2221638"/>
              <a:ext cx="1633043" cy="1524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68" name="Rounded Rectangle 67"/>
          <p:cNvSpPr/>
          <p:nvPr/>
        </p:nvSpPr>
        <p:spPr>
          <a:xfrm rot="10800000" flipH="1" flipV="1">
            <a:off x="2961552" y="340586"/>
            <a:ext cx="6574645" cy="640883"/>
          </a:xfrm>
          <a:prstGeom prst="roundRect">
            <a:avLst/>
          </a:prstGeom>
          <a:noFill/>
          <a:ln w="57150"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হজ্জের</a:t>
            </a:r>
            <a:r>
              <a:rPr lang="en-US" sz="32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ওয়াজীব সমুহ</a:t>
            </a:r>
            <a:r>
              <a:rPr lang="en-US" sz="32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ঃ৬টি</a:t>
            </a:r>
            <a:endParaRPr lang="en-US" sz="32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73079" y="1252871"/>
            <a:ext cx="4293485" cy="52322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সাফা-মারওয়ায়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সায়ী করা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93046" y="1208134"/>
            <a:ext cx="4392292" cy="584775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মাথা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মুন্ডানো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863175" y="1216281"/>
            <a:ext cx="3669475" cy="954107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৬।বিদায়ী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তাওয়াফ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বহিরাগত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হাজীদের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921" y="2019573"/>
            <a:ext cx="3373947" cy="3321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9" y="2019573"/>
            <a:ext cx="3832868" cy="3332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653" y="2019573"/>
            <a:ext cx="3800655" cy="3332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266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/>
          <p:cNvSpPr/>
          <p:nvPr/>
        </p:nvSpPr>
        <p:spPr>
          <a:xfrm>
            <a:off x="1555668" y="327416"/>
            <a:ext cx="8847117" cy="1352811"/>
          </a:xfrm>
          <a:prstGeom prst="flowChartMagneticDisk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354" y="1819735"/>
            <a:ext cx="6906802" cy="3218530"/>
          </a:xfrm>
          <a:prstGeom prst="round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মোহাঃ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রুহুল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আমিন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ছিদ্দিকী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rtl="1"/>
            <a:r>
              <a:rPr lang="bn-IN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 (আরবি)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rtl="1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পলাশ ইসলামিয়া আলিম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মাদ্‌রাসা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rtl="1"/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পলাশ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নরসিংদী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rtl="1"/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Rohulanim4@gmail.com</a:t>
            </a:r>
          </a:p>
          <a:p>
            <a:pPr algn="ctr" rtl="1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নং- ০১৭১৫২৫৭৪৭৪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139" y="1735450"/>
            <a:ext cx="3971877" cy="3387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51" b="96237" l="10000" r="95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435" y="5215928"/>
            <a:ext cx="2143593" cy="14766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51" b="96237" l="10000" r="95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4659" y="171519"/>
            <a:ext cx="2143593" cy="14766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51" b="96237" l="10000" r="95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57195" y="5235014"/>
            <a:ext cx="2143593" cy="15105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51" b="96237" l="10000" r="95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57196" y="171518"/>
            <a:ext cx="2143593" cy="147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0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80000">
                <a:srgbClr val="FFFF00"/>
              </a:gs>
              <a:gs pos="24000">
                <a:srgbClr val="60943D"/>
              </a:gs>
              <a:gs pos="0">
                <a:srgbClr val="FFFF00"/>
              </a:gs>
              <a:gs pos="54000">
                <a:srgbClr val="FFFF00"/>
              </a:gs>
              <a:gs pos="100000">
                <a:srgbClr val="7030A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22000">
                <a:srgbClr val="BB2970"/>
              </a:gs>
              <a:gs pos="68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078909"/>
              </p:ext>
            </p:extLst>
          </p:nvPr>
        </p:nvGraphicFramePr>
        <p:xfrm>
          <a:off x="2364508" y="2782322"/>
          <a:ext cx="8128000" cy="2977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8167">
                  <a:extLst>
                    <a:ext uri="{9D8B030D-6E8A-4147-A177-3AD203B41FA5}">
                      <a16:colId xmlns:a16="http://schemas.microsoft.com/office/drawing/2014/main" val="806992533"/>
                    </a:ext>
                  </a:extLst>
                </a:gridCol>
                <a:gridCol w="4079833">
                  <a:extLst>
                    <a:ext uri="{9D8B030D-6E8A-4147-A177-3AD203B41FA5}">
                      <a16:colId xmlns:a16="http://schemas.microsoft.com/office/drawing/2014/main" val="1108911430"/>
                    </a:ext>
                  </a:extLst>
                </a:gridCol>
              </a:tblGrid>
              <a:tr h="59027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ক-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গ্রুপ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খ-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গ্রুপ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044568"/>
                  </a:ext>
                </a:extLst>
              </a:tr>
              <a:tr h="23371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b="1" dirty="0" smtClean="0">
                          <a:latin typeface="NikoshBAN" pitchFamily="2" charset="0"/>
                          <a:cs typeface="NikoshBAN" pitchFamily="2" charset="0"/>
                        </a:rPr>
                        <a:t>হজ্বের আভিধানিক ও পারিভাষিক সংজ্ঞা </a:t>
                      </a:r>
                      <a:r>
                        <a:rPr lang="en-US" sz="3600" b="1" dirty="0" err="1" smtClean="0"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lang="bn-IN" sz="3600" b="1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b="1" dirty="0" smtClean="0">
                          <a:latin typeface="NikoshBAN" pitchFamily="2" charset="0"/>
                          <a:cs typeface="NikoshBAN" pitchFamily="2" charset="0"/>
                        </a:rPr>
                        <a:t>হজ্জের ফরয ও ওয়াজীব কয়টি ও কি কি?</a:t>
                      </a:r>
                      <a:r>
                        <a:rPr lang="en-US" sz="3600" b="1" dirty="0" err="1" smtClean="0"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lang="en-US" sz="3600" b="1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bn-IN" sz="36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08898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55719" y="558140"/>
            <a:ext cx="5011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65436" y="579574"/>
            <a:ext cx="2196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সময়ঃ১০মিঃ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8" y="319441"/>
            <a:ext cx="3586838" cy="233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89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5D65B75-161C-4440-8E35-0D7A826066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921" y="5345441"/>
            <a:ext cx="1369818" cy="13888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031FAFD-1D41-4426-805E-40F88336A9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0413" y="5409145"/>
            <a:ext cx="1363259" cy="13822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15DED06-8415-4BFB-B516-F821F0392F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10710412" y="127230"/>
            <a:ext cx="1363259" cy="13822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957E8A6-0812-4F93-A890-0D7307D213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67200" y="85743"/>
            <a:ext cx="1363259" cy="1382217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873829" y="469891"/>
            <a:ext cx="6077844" cy="13255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হজ্জের মাসসমুহ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2233" y="4510932"/>
            <a:ext cx="11129211" cy="13956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(৮ ই জিলহজ্জ থেকে ১৩ ই জিলহজ্জ পর্যন্ত সকল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কার্যক্রম)সুতরাং উল্লেখিত মাসসমুহের পুর্বে ইহরাম বাঁধা বৈধ নয়।কেনোনা এটা হজ্জের অন্যতম রোকন।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88518" y="1298955"/>
            <a:ext cx="10948736" cy="26108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আলেম ও ফকিহ এ ব্যাপারে একমত যে হজ্জের মাস তিনটিঃ </a:t>
            </a:r>
          </a:p>
          <a:p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১।শাওয়াল</a:t>
            </a:r>
          </a:p>
          <a:p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২।জিলক্বদ </a:t>
            </a:r>
          </a:p>
          <a:p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৩।জিলহজ্জ। </a:t>
            </a:r>
          </a:p>
          <a:p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 মহানবী (সঃ) এর হাদিস দ্বারা প্রমানিত।এ সম্পর্কে মহান আল্লাহর বাণীঃ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25841" y="3934098"/>
            <a:ext cx="7351295" cy="6617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الحجّ اشهر معلومات</a:t>
            </a:r>
            <a:r>
              <a:rPr lang="ar-SA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0225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5D65B75-161C-4440-8E35-0D7A826066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921" y="5345441"/>
            <a:ext cx="1369818" cy="13888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031FAFD-1D41-4426-805E-40F88336A9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0413" y="5409145"/>
            <a:ext cx="1363259" cy="13822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15DED06-8415-4BFB-B516-F821F0392F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10710412" y="127230"/>
            <a:ext cx="1363259" cy="13822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957E8A6-0812-4F93-A890-0D7307D213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67200" y="85743"/>
            <a:ext cx="1363259" cy="1382217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31106" y="2071285"/>
            <a:ext cx="6096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NikoshBAN"/>
              </a:rPr>
              <a:t>ক</a:t>
            </a:r>
          </a:p>
        </p:txBody>
      </p:sp>
      <p:sp>
        <p:nvSpPr>
          <p:cNvPr id="9" name="Oval 8"/>
          <p:cNvSpPr/>
          <p:nvPr/>
        </p:nvSpPr>
        <p:spPr>
          <a:xfrm>
            <a:off x="4938904" y="2109385"/>
            <a:ext cx="577581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NikoshBAN"/>
              </a:rPr>
              <a:t>খ </a:t>
            </a:r>
          </a:p>
        </p:txBody>
      </p:sp>
      <p:sp>
        <p:nvSpPr>
          <p:cNvPr id="10" name="Oval 9"/>
          <p:cNvSpPr/>
          <p:nvPr/>
        </p:nvSpPr>
        <p:spPr>
          <a:xfrm>
            <a:off x="7679610" y="2147485"/>
            <a:ext cx="564608" cy="4777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গ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65054" y="2147485"/>
            <a:ext cx="1456812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NikoshBAN"/>
              </a:rPr>
              <a:t>আরবি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77056" y="2208468"/>
            <a:ext cx="1497625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NikoshBAN"/>
              </a:rPr>
              <a:t>ফার্সি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18158" y="2119824"/>
            <a:ext cx="1419251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NikoshBAN"/>
              </a:rPr>
              <a:t>উর্দু </a:t>
            </a:r>
          </a:p>
        </p:txBody>
      </p:sp>
      <p:sp>
        <p:nvSpPr>
          <p:cNvPr id="14" name="L-Shape 13"/>
          <p:cNvSpPr/>
          <p:nvPr/>
        </p:nvSpPr>
        <p:spPr>
          <a:xfrm rot="19343143">
            <a:off x="2325964" y="1852922"/>
            <a:ext cx="828311" cy="358940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416893" y="957033"/>
            <a:ext cx="3511980" cy="854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alt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জ্ব</a:t>
            </a:r>
            <a:r>
              <a:rPr lang="en-US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zh-CN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86852" y="2813157"/>
            <a:ext cx="4579325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জ্বে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</a:t>
            </a:r>
            <a:endParaRPr lang="zh-CN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2082052" y="3771545"/>
            <a:ext cx="6096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NikoshBAN"/>
              </a:rPr>
              <a:t>ক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29285" y="3861983"/>
            <a:ext cx="1528349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NikoshBAN"/>
              </a:rPr>
              <a:t>৫টি </a:t>
            </a:r>
          </a:p>
        </p:txBody>
      </p:sp>
      <p:sp>
        <p:nvSpPr>
          <p:cNvPr id="19" name="Oval 18"/>
          <p:cNvSpPr/>
          <p:nvPr/>
        </p:nvSpPr>
        <p:spPr>
          <a:xfrm>
            <a:off x="4960994" y="3815296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NikoshBAN"/>
              </a:rPr>
              <a:t>খ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58829" y="3891496"/>
            <a:ext cx="1384415" cy="457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NikoshBAN"/>
              </a:rPr>
              <a:t>৪টি </a:t>
            </a:r>
          </a:p>
        </p:txBody>
      </p:sp>
      <p:sp>
        <p:nvSpPr>
          <p:cNvPr id="21" name="Oval 20"/>
          <p:cNvSpPr/>
          <p:nvPr/>
        </p:nvSpPr>
        <p:spPr>
          <a:xfrm>
            <a:off x="7657114" y="3752267"/>
            <a:ext cx="6096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গ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520409" y="3886227"/>
            <a:ext cx="1497625" cy="457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NikoshBAN"/>
              </a:rPr>
              <a:t>৩টি  </a:t>
            </a:r>
          </a:p>
        </p:txBody>
      </p:sp>
      <p:sp>
        <p:nvSpPr>
          <p:cNvPr id="23" name="L-Shape 22"/>
          <p:cNvSpPr/>
          <p:nvPr/>
        </p:nvSpPr>
        <p:spPr>
          <a:xfrm rot="19343143">
            <a:off x="7909186" y="3572797"/>
            <a:ext cx="828311" cy="358940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435906" y="4549176"/>
            <a:ext cx="460733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alt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জ্বে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ওয়াজিব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…..</a:t>
            </a:r>
            <a:endParaRPr lang="zh-CN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>
            <a:off x="2055820" y="5685484"/>
            <a:ext cx="6096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NikoshBAN"/>
              </a:rPr>
              <a:t>ক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754181" y="5760802"/>
            <a:ext cx="139309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NikoshBAN"/>
              </a:rPr>
              <a:t>৫</a:t>
            </a:r>
            <a:r>
              <a:rPr lang="en-US" dirty="0" smtClean="0">
                <a:latin typeface="NikoshBAN"/>
              </a:rPr>
              <a:t>টি </a:t>
            </a:r>
            <a:endParaRPr lang="en-US" dirty="0">
              <a:latin typeface="NikoshBAN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809633" y="5627658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NikoshBAN"/>
              </a:rPr>
              <a:t>খ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21522" y="5685484"/>
            <a:ext cx="158337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৬টি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767456" y="5647384"/>
            <a:ext cx="6096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গ</a:t>
            </a:r>
          </a:p>
        </p:txBody>
      </p:sp>
      <p:sp>
        <p:nvSpPr>
          <p:cNvPr id="34" name="L-Shape 33"/>
          <p:cNvSpPr/>
          <p:nvPr/>
        </p:nvSpPr>
        <p:spPr>
          <a:xfrm rot="19343143">
            <a:off x="4942088" y="5506014"/>
            <a:ext cx="828311" cy="358940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8558510" y="5703858"/>
            <a:ext cx="14214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NikoshBAN"/>
              </a:rPr>
              <a:t>৭</a:t>
            </a:r>
            <a:r>
              <a:rPr lang="en-US" dirty="0" smtClean="0">
                <a:latin typeface="NikoshBAN"/>
              </a:rPr>
              <a:t>টি</a:t>
            </a:r>
            <a:endParaRPr lang="en-US" dirty="0">
              <a:latin typeface="NikoshB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1556" y="368751"/>
            <a:ext cx="500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39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2" grpId="0" animBg="1"/>
      <p:bldP spid="23" grpId="0" animBg="1"/>
      <p:bldP spid="28" grpId="0" animBg="1"/>
      <p:bldP spid="30" grpId="0" animBg="1"/>
      <p:bldP spid="32" grpId="0" animBg="1"/>
      <p:bldP spid="34" grpId="0" animBg="1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5D65B75-161C-4440-8E35-0D7A826066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921" y="5345441"/>
            <a:ext cx="1369818" cy="13888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031FAFD-1D41-4426-805E-40F88336A9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0413" y="5409145"/>
            <a:ext cx="1363259" cy="13822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15DED06-8415-4BFB-B516-F821F0392F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10710412" y="127230"/>
            <a:ext cx="1363259" cy="13822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957E8A6-0812-4F93-A890-0D7307D213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67200" y="85743"/>
            <a:ext cx="1363259" cy="1382217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88032" y="2274838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কাদের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উপর হজ্ব ফরজ এবং কাদের উপর হজ্জ ফরয নয়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52368" y="818338"/>
            <a:ext cx="1996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07" y="1172281"/>
            <a:ext cx="2124608" cy="341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1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031FAFD-1D41-4426-805E-40F88336A9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0413" y="5409145"/>
            <a:ext cx="1363259" cy="13822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15DED06-8415-4BFB-B516-F821F0392F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10710412" y="127230"/>
            <a:ext cx="1363259" cy="13822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957E8A6-0812-4F93-A890-0D7307D213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67200" y="85743"/>
            <a:ext cx="1363259" cy="1382217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-11657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334" y="1193418"/>
            <a:ext cx="6583273" cy="49068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46095" y="572466"/>
            <a:ext cx="702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986">
            <a:off x="1251496" y="1918844"/>
            <a:ext cx="1733604" cy="5167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6783">
            <a:off x="526549" y="2197939"/>
            <a:ext cx="1733604" cy="45935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250">
            <a:off x="43386" y="1870133"/>
            <a:ext cx="1733604" cy="486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77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7973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72FA4"/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182" y="412727"/>
            <a:ext cx="1909165" cy="1595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22634" y="4746119"/>
            <a:ext cx="1864514" cy="1864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95521" y="238124"/>
            <a:ext cx="1880898" cy="1661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4" y="5071152"/>
            <a:ext cx="1802911" cy="15069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36" y="1594184"/>
            <a:ext cx="5057681" cy="3860565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275450" y="392934"/>
            <a:ext cx="5605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932" y="1594184"/>
            <a:ext cx="5046140" cy="3869841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653392" y="5678375"/>
            <a:ext cx="454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হজ্জের দৃশ্য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278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" y="1341911"/>
            <a:ext cx="5462649" cy="4346367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35335" y="5853824"/>
            <a:ext cx="2921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হজ্জের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4473" y="475013"/>
            <a:ext cx="5343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48" y="1341911"/>
            <a:ext cx="5482442" cy="440534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070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5D65B75-161C-4440-8E35-0D7A826066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921" y="5345441"/>
            <a:ext cx="1369818" cy="13888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031FAFD-1D41-4426-805E-40F88336A9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0413" y="5409145"/>
            <a:ext cx="1363259" cy="13822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15DED06-8415-4BFB-B516-F821F0392F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10710412" y="127230"/>
            <a:ext cx="1363259" cy="13822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957E8A6-0812-4F93-A890-0D7307D213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67200" y="85743"/>
            <a:ext cx="1363259" cy="1382217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3137" y="2137984"/>
            <a:ext cx="63097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    বিষয়ঃফিকাহ ১ম পত্র </a:t>
            </a:r>
          </a:p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শরহে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বেকায়া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01117" y="535128"/>
            <a:ext cx="6745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6782" y="3892310"/>
            <a:ext cx="5852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কিতাবুল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হাজ্জ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13772" y="1615044"/>
            <a:ext cx="654813" cy="4960201"/>
            <a:chOff x="5701368" y="1581150"/>
            <a:chExt cx="616374" cy="346915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688" t="37317" r="3161" b="2290"/>
            <a:stretch/>
          </p:blipFill>
          <p:spPr>
            <a:xfrm>
              <a:off x="5701368" y="2194561"/>
              <a:ext cx="558666" cy="285574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385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7787" y="1581150"/>
              <a:ext cx="559955" cy="234373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348" y="1778141"/>
            <a:ext cx="4403052" cy="38982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9463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39938" y="3288946"/>
            <a:ext cx="9866987" cy="330629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হজ্বের আভিধানিক ও পারিভাষিক সংজ্ঞা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bn-IN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হজ্জ</a:t>
            </a:r>
            <a:r>
              <a:rPr lang="bn-IN" sz="3600" b="1" i="1" dirty="0">
                <a:latin typeface="NikoshBAN" pitchFamily="2" charset="0"/>
                <a:cs typeface="NikoshBAN" pitchFamily="2" charset="0"/>
              </a:rPr>
              <a:t> যাদের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bn-IN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হজ্জের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ফরজগুলী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৪।হজ্জের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ওয়াজীবগুলী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0753" y="645710"/>
            <a:ext cx="365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12669" y="1991682"/>
            <a:ext cx="64948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IN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যা শিখবে---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39" y="753800"/>
            <a:ext cx="2532681" cy="19284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51" b="96237" l="10000" r="95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52232" y="5244043"/>
            <a:ext cx="2143593" cy="16424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51" b="96237" l="10000" r="95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2341" y="43960"/>
            <a:ext cx="2143593" cy="15849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51" b="96237" l="10000" r="95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236" y="5194748"/>
            <a:ext cx="2143593" cy="14766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51" b="96237" l="10000" r="95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72010" y="167776"/>
            <a:ext cx="2143593" cy="147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7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5D65B75-161C-4440-8E35-0D7A826066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921" y="5345441"/>
            <a:ext cx="1369818" cy="13888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031FAFD-1D41-4426-805E-40F88336A9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0413" y="5409145"/>
            <a:ext cx="1363259" cy="13822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15DED06-8415-4BFB-B516-F821F0392F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10710412" y="127230"/>
            <a:ext cx="1363259" cy="13822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957E8A6-0812-4F93-A890-0D7307D213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67200" y="85743"/>
            <a:ext cx="1363259" cy="1382217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7658" y="1445888"/>
            <a:ext cx="9429009" cy="389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50475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5D65B75-161C-4440-8E35-0D7A826066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921" y="5345441"/>
            <a:ext cx="1369818" cy="13888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031FAFD-1D41-4426-805E-40F88336A9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0413" y="5409145"/>
            <a:ext cx="1363259" cy="13822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15DED06-8415-4BFB-B516-F821F0392F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10710412" y="127230"/>
            <a:ext cx="1363259" cy="13822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957E8A6-0812-4F93-A890-0D7307D213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67200" y="85743"/>
            <a:ext cx="1363259" cy="1382217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65585" y="2228383"/>
            <a:ext cx="3874169" cy="3284621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প্রদক্ষিণ করা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084721" y="3148262"/>
            <a:ext cx="3938337" cy="3284621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সাক্ষাৎ করা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023058" y="2228382"/>
            <a:ext cx="3874169" cy="3284621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ইবাদতের ইচ্ছা করা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12062" y="593467"/>
            <a:ext cx="10371220" cy="1684421"/>
          </a:xfrm>
          <a:prstGeom prst="ellipse">
            <a:avLst/>
          </a:prstGeom>
          <a:noFill/>
          <a:ln/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হজ্ব </a:t>
            </a:r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 আভিধানিক </a:t>
            </a:r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অর্থ-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498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5D65B75-161C-4440-8E35-0D7A826066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921" y="5345441"/>
            <a:ext cx="1369818" cy="13888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031FAFD-1D41-4426-805E-40F88336A9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0413" y="5409145"/>
            <a:ext cx="1363259" cy="13822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15DED06-8415-4BFB-B516-F821F0392F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10710412" y="127230"/>
            <a:ext cx="1363259" cy="13822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957E8A6-0812-4F93-A890-0D7307D213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67200" y="85743"/>
            <a:ext cx="1363259" cy="1382217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5602" y="465665"/>
            <a:ext cx="6384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হজ্জের</a:t>
            </a:r>
            <a:r>
              <a:rPr lang="bn-IN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পারিভাষিক</a:t>
            </a:r>
            <a: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7042" y="1997010"/>
            <a:ext cx="11369841" cy="90236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Arial" panose="020B0604020202020204" pitchFamily="34" charset="0"/>
              </a:rPr>
              <a:t>الحج هو القصد الي زيارة البيت الحرام علي وجه التعظيم بافعال مخصوصة في زمان مخصوص-</a:t>
            </a:r>
            <a:r>
              <a:rPr lang="ar-SA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7042" y="1455128"/>
            <a:ext cx="4963026" cy="505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তানযিমুল আসতাত প্রন্থকারের মতেঃ-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7042" y="2936398"/>
            <a:ext cx="5221705" cy="578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কামুসুল ফিকহি গ্রন্থকারের মতেঃ-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4614" y="3551626"/>
            <a:ext cx="11694695" cy="76817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هو قصد البيت الحرام للتقرب الى الله بافعال مخصوصة فى زمان مخصوص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24395" y="4278955"/>
            <a:ext cx="10782795" cy="17415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 নৈকট্য লাভের আশায় হজ্বের দিনগুলোতে শরিয়ত নির্ধারিত পন্থায় কতিপয় কার্যাবলী সম্পাদনের মাধ্যমে বায়তুল্লাহ যিয়ারত করার ইচ্ছা পোষন করাকে হজ্ব বলে।</a:t>
            </a:r>
            <a:endParaRPr lang="en-US" sz="3200" b="1" i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08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471</Words>
  <Application>Microsoft Office PowerPoint</Application>
  <PresentationFormat>Widescreen</PresentationFormat>
  <Paragraphs>109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等线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Rohul amin Siddiqui</dc:creator>
  <cp:lastModifiedBy>Rohul amin Siddiqui</cp:lastModifiedBy>
  <cp:revision>70</cp:revision>
  <dcterms:created xsi:type="dcterms:W3CDTF">2022-01-25T09:24:51Z</dcterms:created>
  <dcterms:modified xsi:type="dcterms:W3CDTF">2022-01-28T13:47:31Z</dcterms:modified>
</cp:coreProperties>
</file>