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62" r:id="rId4"/>
    <p:sldId id="263" r:id="rId5"/>
    <p:sldId id="281" r:id="rId6"/>
    <p:sldId id="264" r:id="rId7"/>
    <p:sldId id="265" r:id="rId8"/>
    <p:sldId id="280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EE985-13A5-48CC-BEB5-EFFE7FDC87E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33E86B-FF8C-4A80-A535-67B877CCD5B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বর্গ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ম্যাট্রিক্সের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বিপরীত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নির্ণয়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।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FE1A5A6-2F11-4201-8653-B31736F1C4A5}" type="sibTrans" cxnId="{A4C3F211-BEFF-4D7A-98FA-5656BD79B28C}">
      <dgm:prSet/>
      <dgm:spPr/>
      <dgm:t>
        <a:bodyPr/>
        <a:lstStyle/>
        <a:p>
          <a:endParaRPr lang="en-US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07AACD2C-AD99-4CF6-989E-D0BC7A2F12D7}" type="parTrans" cxnId="{A4C3F211-BEFF-4D7A-98FA-5656BD79B28C}">
      <dgm:prSet/>
      <dgm:spPr/>
      <dgm:t>
        <a:bodyPr/>
        <a:lstStyle/>
        <a:p>
          <a:endParaRPr lang="en-US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F9CDEB41-1551-4E0C-9441-9F1B429F3014}">
      <dgm:prSet phldrT="[Text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বিপরীত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কি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en-US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। </a:t>
          </a:r>
          <a:endParaRPr lang="en-US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C269D25-1335-482F-AB90-4A166D23DA2D}" type="sibTrans" cxnId="{6A2C6E5B-2221-4EF5-92E9-068BE9C958E3}">
      <dgm:prSet/>
      <dgm:spPr/>
      <dgm:t>
        <a:bodyPr/>
        <a:lstStyle/>
        <a:p>
          <a:endParaRPr lang="en-US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A5E8684A-66D0-4E59-96B7-F321373C235F}" type="parTrans" cxnId="{6A2C6E5B-2221-4EF5-92E9-068BE9C958E3}">
      <dgm:prSet/>
      <dgm:spPr/>
      <dgm:t>
        <a:bodyPr/>
        <a:lstStyle/>
        <a:p>
          <a:endParaRPr lang="en-US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gm:t>
    </dgm:pt>
    <dgm:pt modelId="{FD7B00E1-7696-4C09-AE0B-AAE743BA58FB}" type="pres">
      <dgm:prSet presAssocID="{91DEE985-13A5-48CC-BEB5-EFFE7FDC87E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4504AB-3ED8-4D4D-A90C-E0E1E1D0E658}" type="pres">
      <dgm:prSet presAssocID="{91DEE985-13A5-48CC-BEB5-EFFE7FDC87E8}" presName="dummyMaxCanvas" presStyleCnt="0">
        <dgm:presLayoutVars/>
      </dgm:prSet>
      <dgm:spPr/>
    </dgm:pt>
    <dgm:pt modelId="{CA2F54AB-6097-4798-BAB8-418C914D9571}" type="pres">
      <dgm:prSet presAssocID="{91DEE985-13A5-48CC-BEB5-EFFE7FDC87E8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52A3B-CC68-4867-AA6A-BEA94BCB9BD2}" type="pres">
      <dgm:prSet presAssocID="{91DEE985-13A5-48CC-BEB5-EFFE7FDC87E8}" presName="TwoNodes_2" presStyleLbl="node1" presStyleIdx="1" presStyleCnt="2" custScaleX="79746" custLinFactNeighborX="11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424DB4-6C1F-404F-B9D7-55AFE262B4B2}" type="pres">
      <dgm:prSet presAssocID="{91DEE985-13A5-48CC-BEB5-EFFE7FDC87E8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DCC26-D495-4872-B351-10AF4938B857}" type="pres">
      <dgm:prSet presAssocID="{91DEE985-13A5-48CC-BEB5-EFFE7FDC87E8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073AA-8185-40D6-81AD-E56A4305DF26}" type="pres">
      <dgm:prSet presAssocID="{91DEE985-13A5-48CC-BEB5-EFFE7FDC87E8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624532-8D7E-4BEC-BC6E-ECB47E24607C}" type="presOf" srcId="{5233E86B-FF8C-4A80-A535-67B877CCD5B4}" destId="{BAC52A3B-CC68-4867-AA6A-BEA94BCB9BD2}" srcOrd="0" destOrd="0" presId="urn:microsoft.com/office/officeart/2005/8/layout/vProcess5"/>
    <dgm:cxn modelId="{A4C3F211-BEFF-4D7A-98FA-5656BD79B28C}" srcId="{91DEE985-13A5-48CC-BEB5-EFFE7FDC87E8}" destId="{5233E86B-FF8C-4A80-A535-67B877CCD5B4}" srcOrd="1" destOrd="0" parTransId="{07AACD2C-AD99-4CF6-989E-D0BC7A2F12D7}" sibTransId="{2FE1A5A6-2F11-4201-8653-B31736F1C4A5}"/>
    <dgm:cxn modelId="{6A2C6E5B-2221-4EF5-92E9-068BE9C958E3}" srcId="{91DEE985-13A5-48CC-BEB5-EFFE7FDC87E8}" destId="{F9CDEB41-1551-4E0C-9441-9F1B429F3014}" srcOrd="0" destOrd="0" parTransId="{A5E8684A-66D0-4E59-96B7-F321373C235F}" sibTransId="{1C269D25-1335-482F-AB90-4A166D23DA2D}"/>
    <dgm:cxn modelId="{B8B2B146-480C-43DE-982F-4AFABF4962DD}" type="presOf" srcId="{F9CDEB41-1551-4E0C-9441-9F1B429F3014}" destId="{89BDCC26-D495-4872-B351-10AF4938B857}" srcOrd="1" destOrd="0" presId="urn:microsoft.com/office/officeart/2005/8/layout/vProcess5"/>
    <dgm:cxn modelId="{EE86C511-0445-4864-89BC-EE33A0807CD7}" type="presOf" srcId="{1C269D25-1335-482F-AB90-4A166D23DA2D}" destId="{1B424DB4-6C1F-404F-B9D7-55AFE262B4B2}" srcOrd="0" destOrd="0" presId="urn:microsoft.com/office/officeart/2005/8/layout/vProcess5"/>
    <dgm:cxn modelId="{9D755B59-C33B-465B-BD31-7ABF459C591B}" type="presOf" srcId="{F9CDEB41-1551-4E0C-9441-9F1B429F3014}" destId="{CA2F54AB-6097-4798-BAB8-418C914D9571}" srcOrd="0" destOrd="0" presId="urn:microsoft.com/office/officeart/2005/8/layout/vProcess5"/>
    <dgm:cxn modelId="{F336A383-F77C-4742-8848-3F31AD37E174}" type="presOf" srcId="{91DEE985-13A5-48CC-BEB5-EFFE7FDC87E8}" destId="{FD7B00E1-7696-4C09-AE0B-AAE743BA58FB}" srcOrd="0" destOrd="0" presId="urn:microsoft.com/office/officeart/2005/8/layout/vProcess5"/>
    <dgm:cxn modelId="{F3319ED3-9269-43D8-A0AF-51C5297A7EEE}" type="presOf" srcId="{5233E86B-FF8C-4A80-A535-67B877CCD5B4}" destId="{1C3073AA-8185-40D6-81AD-E56A4305DF26}" srcOrd="1" destOrd="0" presId="urn:microsoft.com/office/officeart/2005/8/layout/vProcess5"/>
    <dgm:cxn modelId="{F272C358-E279-4BF7-A37F-7C78A7BC6D8D}" type="presParOf" srcId="{FD7B00E1-7696-4C09-AE0B-AAE743BA58FB}" destId="{E94504AB-3ED8-4D4D-A90C-E0E1E1D0E658}" srcOrd="0" destOrd="0" presId="urn:microsoft.com/office/officeart/2005/8/layout/vProcess5"/>
    <dgm:cxn modelId="{FDBC65DB-DCCF-4216-BF44-37B2D7C1A813}" type="presParOf" srcId="{FD7B00E1-7696-4C09-AE0B-AAE743BA58FB}" destId="{CA2F54AB-6097-4798-BAB8-418C914D9571}" srcOrd="1" destOrd="0" presId="urn:microsoft.com/office/officeart/2005/8/layout/vProcess5"/>
    <dgm:cxn modelId="{548C78EE-4FF5-4C72-9C10-917FE908A2F9}" type="presParOf" srcId="{FD7B00E1-7696-4C09-AE0B-AAE743BA58FB}" destId="{BAC52A3B-CC68-4867-AA6A-BEA94BCB9BD2}" srcOrd="2" destOrd="0" presId="urn:microsoft.com/office/officeart/2005/8/layout/vProcess5"/>
    <dgm:cxn modelId="{F32F6961-87BF-4366-B135-47453D19FAF6}" type="presParOf" srcId="{FD7B00E1-7696-4C09-AE0B-AAE743BA58FB}" destId="{1B424DB4-6C1F-404F-B9D7-55AFE262B4B2}" srcOrd="3" destOrd="0" presId="urn:microsoft.com/office/officeart/2005/8/layout/vProcess5"/>
    <dgm:cxn modelId="{C8CA0D32-07D9-4EF4-B076-EEA7F1DF930B}" type="presParOf" srcId="{FD7B00E1-7696-4C09-AE0B-AAE743BA58FB}" destId="{89BDCC26-D495-4872-B351-10AF4938B857}" srcOrd="4" destOrd="0" presId="urn:microsoft.com/office/officeart/2005/8/layout/vProcess5"/>
    <dgm:cxn modelId="{10AB45ED-B331-49DB-98CB-E3D8BFCB205C}" type="presParOf" srcId="{FD7B00E1-7696-4C09-AE0B-AAE743BA58FB}" destId="{1C3073AA-8185-40D6-81AD-E56A4305DF26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F54AB-6097-4798-BAB8-418C914D9571}">
      <dsp:nvSpPr>
        <dsp:cNvPr id="0" name=""/>
        <dsp:cNvSpPr/>
      </dsp:nvSpPr>
      <dsp:spPr>
        <a:xfrm>
          <a:off x="0" y="0"/>
          <a:ext cx="6289221" cy="2105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বিপরীত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কি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ব্যাখ্যা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।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1677" y="61677"/>
        <a:ext cx="4112703" cy="1982454"/>
      </dsp:txXfrm>
    </dsp:sp>
    <dsp:sp modelId="{BAC52A3B-CC68-4867-AA6A-BEA94BCB9BD2}">
      <dsp:nvSpPr>
        <dsp:cNvPr id="0" name=""/>
        <dsp:cNvSpPr/>
      </dsp:nvSpPr>
      <dsp:spPr>
        <a:xfrm>
          <a:off x="2383681" y="2573766"/>
          <a:ext cx="5015402" cy="2105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বর্গ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ম্যাট্রিক্সের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বিপরীত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ম্যাট্রিক্স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নির্ণয়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করতে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পারবে</a:t>
          </a:r>
          <a:r>
            <a:rPr lang="en-US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।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445358" y="2635443"/>
        <a:ext cx="2915433" cy="1982454"/>
      </dsp:txXfrm>
    </dsp:sp>
    <dsp:sp modelId="{1B424DB4-6C1F-404F-B9D7-55AFE262B4B2}">
      <dsp:nvSpPr>
        <dsp:cNvPr id="0" name=""/>
        <dsp:cNvSpPr/>
      </dsp:nvSpPr>
      <dsp:spPr>
        <a:xfrm>
          <a:off x="4920445" y="1655399"/>
          <a:ext cx="1368775" cy="136877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solidFill>
              <a:schemeClr val="bg2"/>
            </a:solidFill>
            <a:latin typeface="NikoshBAN" pitchFamily="2" charset="0"/>
            <a:cs typeface="NikoshBAN" pitchFamily="2" charset="0"/>
          </a:endParaRPr>
        </a:p>
      </dsp:txBody>
      <dsp:txXfrm>
        <a:off x="5228419" y="1655399"/>
        <a:ext cx="752827" cy="103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5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0531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41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039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98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55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0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2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4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2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7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3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1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10789-B961-4B63-AA53-6CC05BC9C6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096E93-F1E0-47CA-ABE7-508EFA3459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91809"/>
          </a:xfrm>
        </p:spPr>
        <p:txBody>
          <a:bodyPr/>
          <a:lstStyle/>
          <a:p>
            <a:r>
              <a:rPr lang="en-US" dirty="0" smtClean="0"/>
              <a:t>Knowledge For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Founded by</a:t>
            </a:r>
          </a:p>
          <a:p>
            <a:r>
              <a:rPr lang="en-US" dirty="0" err="1" smtClean="0"/>
              <a:t>H.M.Ishak</a:t>
            </a:r>
            <a:r>
              <a:rPr lang="en-US" dirty="0" smtClean="0"/>
              <a:t> &amp; </a:t>
            </a:r>
            <a:r>
              <a:rPr lang="en-US" dirty="0" err="1" smtClean="0"/>
              <a:t>Md</a:t>
            </a:r>
            <a:r>
              <a:rPr lang="en-US" dirty="0" smtClean="0"/>
              <a:t> </a:t>
            </a:r>
            <a:r>
              <a:rPr lang="en-US" dirty="0" err="1" smtClean="0"/>
              <a:t>Jowel</a:t>
            </a:r>
            <a:r>
              <a:rPr lang="en-US" dirty="0" smtClean="0"/>
              <a:t> Sarkar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07067" y="75823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Welcome To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তোমাদের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আছি</a:t>
            </a:r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505200" y="1828800"/>
            <a:ext cx="6019800" cy="3660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এইচ.এম.ইসহাক </a:t>
            </a:r>
            <a:b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/>
            </a:r>
            <a:b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প্রভাষক ও বিভাগীয় প্রধান (গণিত বিভাগ)</a:t>
            </a:r>
            <a:br>
              <a:rPr kumimoji="0" lang="en-US" sz="36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সোনারগাঁ স্টার ফ্লাওয়ার এস আর স্কুল এন্ড কলেজ,</a:t>
            </a:r>
            <a:b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নিউটাউন, সোনারগাঁ, নারায়ণগঞ্জ ।</a:t>
            </a:r>
            <a:b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</a:br>
            <a: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মোবাইল – </a:t>
            </a:r>
            <a:r>
              <a:rPr kumimoji="0" lang="en-US" sz="2800" b="0" i="0" u="none" strike="noStrike" kern="1200" cap="none" spc="0" normalizeH="0" baseline="0" noProof="0" smtClean="0">
                <a:ln w="3200">
                  <a:solidFill>
                    <a:schemeClr val="tx1"/>
                  </a:solidFill>
                  <a:prstDash val="solid"/>
                  <a:round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01735975258</a:t>
            </a:r>
            <a:endParaRPr kumimoji="0" lang="en-US" sz="3600" b="0" i="0" u="none" strike="noStrike" kern="1200" cap="none" spc="0" normalizeH="0" baseline="0" noProof="0" dirty="0">
              <a:ln w="3200">
                <a:solidFill>
                  <a:schemeClr val="tx1"/>
                </a:solidFill>
                <a:prstDash val="solid"/>
                <a:round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2" descr="C:\Users\user\Pictures\ish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3124200" cy="36166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7260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82880" y="239485"/>
            <a:ext cx="1170432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পাঠের বিষয় … </a:t>
            </a:r>
            <a:endParaRPr kumimoji="0" lang="bn-BD" sz="28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70114" y="986245"/>
            <a:ext cx="11216640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spc="-10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6600" b="1" spc="-10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10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ম্যাট্রিক্স</a:t>
            </a:r>
            <a:r>
              <a:rPr lang="en-US" sz="6600" b="1" spc="-10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spc="-10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600" b="1" spc="-10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kumimoji="0" lang="en-US" sz="66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685108" y="2479765"/>
            <a:ext cx="816428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rtlCol="0" anchor="b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লেকচার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নং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– ০7</a:t>
            </a:r>
            <a:endParaRPr lang="en-US" sz="2800" b="1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– ০১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অধ্যায়ের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800" b="1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b="1" spc="-10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নির্ণায়ক</a:t>
            </a:r>
            <a:endParaRPr lang="en-US" sz="2800" b="1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অধ্যায়ভিত্তিক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লেকচার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নং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– ০7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লেকচার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800" b="1" i="0" u="none" strike="noStrike" kern="1200" cap="none" spc="-100" normalizeH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কোড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– </a:t>
            </a:r>
            <a:r>
              <a:rPr kumimoji="0" lang="en-US" sz="28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P1 L7 Det4</a:t>
            </a:r>
          </a:p>
        </p:txBody>
      </p:sp>
    </p:spTree>
    <p:extLst>
      <p:ext uri="{BB962C8B-B14F-4D97-AF65-F5344CB8AC3E}">
        <p14:creationId xmlns:p14="http://schemas.microsoft.com/office/powerpoint/2010/main" val="17260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94021" y="245034"/>
            <a:ext cx="11531813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28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পাঠদান শেষে শিক্ষার্থীরা যা যা শিখবে…</a:t>
            </a:r>
            <a:endParaRPr kumimoji="0" lang="bn-BD" sz="2800" b="1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89758420"/>
              </p:ext>
            </p:extLst>
          </p:nvPr>
        </p:nvGraphicFramePr>
        <p:xfrm>
          <a:off x="1260822" y="1546412"/>
          <a:ext cx="7399084" cy="4679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493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45331" y="126275"/>
                <a:ext cx="10915297" cy="748937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বিপরীত </a:t>
                </a:r>
                <a:r>
                  <a:rPr lang="en-US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ম্যাট্রিক্স</a:t>
                </a:r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কি</a:t>
                </a:r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? </a:t>
                </a:r>
                <a:endParaRPr lang="en-US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45331" y="126275"/>
                <a:ext cx="10915297" cy="748937"/>
              </a:xfrm>
              <a:blipFill>
                <a:blip r:embed="rId2"/>
                <a:stretch>
                  <a:fillRect t="-10317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470263" y="1005840"/>
            <a:ext cx="3108959" cy="13977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বিপরীত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ম্যাট্রিক্স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বোঝার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আগে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চলো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দুটি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বর্গ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ম্যাট্রিক্সকে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গুণ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এবং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গুণফল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দখি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আসে</a:t>
            </a:r>
            <a:r>
              <a:rPr lang="en-US" sz="2000" dirty="0" smtClean="0">
                <a:solidFill>
                  <a:schemeClr val="tx1"/>
                </a:solidFill>
              </a:rPr>
              <a:t>…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ounded Rectangle 9"/>
              <p:cNvSpPr/>
              <p:nvPr/>
            </p:nvSpPr>
            <p:spPr>
              <a:xfrm>
                <a:off x="3845240" y="1005840"/>
                <a:ext cx="7232061" cy="139772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m:rPr>
                                        <m:brk m:alnAt="7"/>
                                      </m:r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ounded 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240" y="1005840"/>
                <a:ext cx="7232061" cy="1397726"/>
              </a:xfrm>
              <a:prstGeom prst="roundRect">
                <a:avLst>
                  <a:gd name="adj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3592448" y="1521823"/>
            <a:ext cx="248031" cy="36576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Rounded Rectangle 13"/>
          <p:cNvSpPr/>
          <p:nvPr/>
        </p:nvSpPr>
        <p:spPr>
          <a:xfrm>
            <a:off x="470263" y="2919549"/>
            <a:ext cx="3108959" cy="13977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গুণফল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কি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লক্ষ্য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করা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</a:rPr>
              <a:t> ? 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45240" y="2919549"/>
            <a:ext cx="7232061" cy="13977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যদি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দুটি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বর্গ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ম্যাট্রিক্সের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গুণফল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একটি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একক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ম্যাট্রিক্সের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সমান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592448" y="3435532"/>
            <a:ext cx="248031" cy="36576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ounded Rectangle 16"/>
          <p:cNvSpPr/>
          <p:nvPr/>
        </p:nvSpPr>
        <p:spPr>
          <a:xfrm>
            <a:off x="470263" y="4833258"/>
            <a:ext cx="3108959" cy="13977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তাহলে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বিপরীত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ম্যাট্রিক্স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বোঝায়</a:t>
            </a:r>
            <a:r>
              <a:rPr lang="en-US" sz="2000" dirty="0" smtClean="0">
                <a:solidFill>
                  <a:schemeClr val="tx1"/>
                </a:solidFill>
              </a:rPr>
              <a:t>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ounded Rectangle 17"/>
              <p:cNvSpPr/>
              <p:nvPr/>
            </p:nvSpPr>
            <p:spPr>
              <a:xfrm>
                <a:off x="3845240" y="4833258"/>
                <a:ext cx="7232061" cy="1397726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err="1" smtClean="0">
                    <a:solidFill>
                      <a:schemeClr val="tx1"/>
                    </a:solidFill>
                  </a:rPr>
                  <a:t>যদি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দুটি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বর্গ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ম্যাট্রিক্সের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গুণফল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একটি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একক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ম্যাট্রিক্সের</a:t>
                </a: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সমান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হয়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তবে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এদের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একটিকে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অপরটির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বিপরীত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ম্যাট্রিক্স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বলে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।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একে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প্রকাশ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করা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হয়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দ্বারা </a:t>
                </a:r>
              </a:p>
            </p:txBody>
          </p:sp>
        </mc:Choice>
        <mc:Fallback>
          <p:sp>
            <p:nvSpPr>
              <p:cNvPr id="18" name="Rounded 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5240" y="4833258"/>
                <a:ext cx="7232061" cy="1397726"/>
              </a:xfrm>
              <a:prstGeom prst="roundRect">
                <a:avLst>
                  <a:gd name="adj" fmla="val 50000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>
            <a:off x="3592448" y="5349241"/>
            <a:ext cx="248031" cy="365760"/>
          </a:xfrm>
          <a:prstGeom prst="righ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6102979" y="1424754"/>
                <a:ext cx="3911584" cy="5598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2979" y="1424754"/>
                <a:ext cx="3911584" cy="5598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528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 animBg="1"/>
      <p:bldP spid="4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38145" y="126275"/>
                <a:ext cx="10922483" cy="748937"/>
              </a:xfr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বিপরীত </a:t>
                </a:r>
                <a:r>
                  <a:rPr lang="en-US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ম্যাট্রিক্স</a:t>
                </a:r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নির্ণয়ের</a:t>
                </a:r>
                <a:r>
                  <a:rPr lang="en-US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ধাপসমূহ</a:t>
                </a:r>
                <a:endParaRPr lang="en-US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38145" y="126275"/>
                <a:ext cx="10922483" cy="748937"/>
              </a:xfrm>
              <a:blipFill>
                <a:blip r:embed="rId2"/>
                <a:stretch>
                  <a:fillRect t="-10317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1005839" y="1110343"/>
            <a:ext cx="8948056" cy="4833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।A। </a:t>
            </a:r>
            <a:r>
              <a:rPr lang="en-US" dirty="0" err="1" smtClean="0">
                <a:solidFill>
                  <a:schemeClr val="tx1"/>
                </a:solidFill>
              </a:rPr>
              <a:t>নির্ণয়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হবে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1005839" y="3579222"/>
                <a:ext cx="4180113" cy="1293224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𝑎𝑑𝑗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নির্ণয়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করতে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হবে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3579222"/>
                <a:ext cx="4180113" cy="1293224"/>
              </a:xfrm>
              <a:prstGeom prst="roundRect">
                <a:avLst>
                  <a:gd name="adj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ounded Rectangle 8"/>
          <p:cNvSpPr/>
          <p:nvPr/>
        </p:nvSpPr>
        <p:spPr>
          <a:xfrm>
            <a:off x="1005840" y="1828800"/>
            <a:ext cx="4180113" cy="4833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।A</a:t>
            </a:r>
            <a:r>
              <a:rPr lang="en-US" dirty="0" smtClean="0">
                <a:solidFill>
                  <a:schemeClr val="tx1"/>
                </a:solidFill>
              </a:rPr>
              <a:t>। = 0 </a:t>
            </a:r>
            <a:r>
              <a:rPr lang="en-US" dirty="0" err="1" smtClean="0">
                <a:solidFill>
                  <a:schemeClr val="tx1"/>
                </a:solidFill>
              </a:rPr>
              <a:t>না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হলে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ম্যাট্রিক্সটি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বিপরীত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যোগ্য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005839" y="2547257"/>
                <a:ext cx="4180113" cy="796834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প্রত্যেকটি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ভুক্তির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সহগুণক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নির্ণয়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করতে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হবে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sub>
                    </m:sSub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33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…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etc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9" y="2547257"/>
                <a:ext cx="4180113" cy="796834"/>
              </a:xfrm>
              <a:prstGeom prst="roundRect">
                <a:avLst>
                  <a:gd name="adj" fmla="val 50000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5773782" y="1828800"/>
            <a:ext cx="4180113" cy="483326"/>
          </a:xfrm>
          <a:prstGeom prst="roundRect">
            <a:avLst>
              <a:gd name="adj" fmla="val 50000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।A। = 0 </a:t>
            </a:r>
            <a:r>
              <a:rPr lang="en-US" dirty="0" err="1" smtClean="0">
                <a:solidFill>
                  <a:schemeClr val="tx1"/>
                </a:solidFill>
              </a:rPr>
              <a:t>হলে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ম্যাট্রিক্সটি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বিপরীত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যোগ্য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1005838" y="5107577"/>
                <a:ext cx="4180113" cy="1293224"/>
              </a:xfrm>
              <a:prstGeom prst="roundRect">
                <a:avLst>
                  <a:gd name="adj" fmla="val 50000"/>
                </a:avLst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বা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বিপরীত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ম্যাট্রিক্স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নির্ণয়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করতে</a:t>
                </a:r>
                <a:r>
                  <a:rPr lang="en-US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হবে</a:t>
                </a:r>
                <a:endParaRPr lang="en-US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sSup>
                        <m:sSupPr>
                          <m:ctrlPr>
                            <a:rPr lang="en-US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38" y="5107577"/>
                <a:ext cx="4180113" cy="1293224"/>
              </a:xfrm>
              <a:prstGeom prst="roundRect">
                <a:avLst>
                  <a:gd name="adj" fmla="val 50000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wn Arrow 13"/>
          <p:cNvSpPr/>
          <p:nvPr/>
        </p:nvSpPr>
        <p:spPr>
          <a:xfrm>
            <a:off x="2899951" y="1593669"/>
            <a:ext cx="391885" cy="235131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899950" y="2312126"/>
            <a:ext cx="391885" cy="235131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2899949" y="3344091"/>
            <a:ext cx="391885" cy="235131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7667895" y="1593669"/>
            <a:ext cx="391885" cy="235131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2899949" y="4872446"/>
            <a:ext cx="391885" cy="235131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31" y="82731"/>
            <a:ext cx="9093683" cy="7489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ম্যাট্রিক্সটির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ম্যাট্রিক্স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5631" y="940127"/>
                <a:ext cx="1314270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31" y="940127"/>
                <a:ext cx="1314270" cy="7325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0" y="1859537"/>
                <a:ext cx="490557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59537"/>
                <a:ext cx="4905574" cy="7325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5315" y="2562540"/>
                <a:ext cx="3914503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15" y="2562540"/>
                <a:ext cx="391450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31408" y="2837784"/>
                <a:ext cx="27158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08" y="2837784"/>
                <a:ext cx="271580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0" y="3168679"/>
                <a:ext cx="25572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 </m:t>
                    </m:r>
                  </m:oMath>
                </a14:m>
                <a:r>
                  <a:rPr lang="en-US" dirty="0" err="1" smtClean="0"/>
                  <a:t>সুতরাং</a:t>
                </a:r>
                <a:r>
                  <a:rPr lang="en-US" dirty="0" smtClean="0"/>
                  <a:t> A </a:t>
                </a:r>
                <a:r>
                  <a:rPr lang="en-US" dirty="0" err="1" smtClean="0"/>
                  <a:t>ম্যাট্রিক্সটি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বিপরীতযোগ্য</a:t>
                </a:r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68679"/>
                <a:ext cx="2557239" cy="369332"/>
              </a:xfrm>
              <a:prstGeom prst="rect">
                <a:avLst/>
              </a:prstGeom>
              <a:blipFill>
                <a:blip r:embed="rId6"/>
                <a:stretch>
                  <a:fillRect t="-20000" r="-955" b="-3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0" y="3877773"/>
                <a:ext cx="2781595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7773"/>
                <a:ext cx="2781595" cy="5542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0" y="3508441"/>
            <a:ext cx="2590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:r>
              <a:rPr lang="en-US" dirty="0" err="1" smtClean="0"/>
              <a:t>এখন</a:t>
            </a:r>
            <a:r>
              <a:rPr lang="en-US" dirty="0" smtClean="0"/>
              <a:t>, A </a:t>
            </a:r>
            <a:r>
              <a:rPr lang="en-US" dirty="0" err="1" smtClean="0"/>
              <a:t>ম্যাট্রিক্সটির</a:t>
            </a:r>
            <a:r>
              <a:rPr lang="en-US" dirty="0" smtClean="0"/>
              <a:t> </a:t>
            </a:r>
            <a:r>
              <a:rPr lang="en-US" dirty="0" err="1" smtClean="0"/>
              <a:t>সহগুণকসমূহ</a:t>
            </a:r>
            <a:r>
              <a:rPr lang="en-US" dirty="0" smtClean="0"/>
              <a:t>,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0" y="4351004"/>
                <a:ext cx="3531031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51004"/>
                <a:ext cx="3531031" cy="5542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-3" y="4824235"/>
                <a:ext cx="2954720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4824235"/>
                <a:ext cx="2954720" cy="55245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-3" y="5308633"/>
                <a:ext cx="3536353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5308633"/>
                <a:ext cx="3536353" cy="5542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-3" y="5781864"/>
                <a:ext cx="2954720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5781864"/>
                <a:ext cx="2954720" cy="5542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-6" y="6255095"/>
                <a:ext cx="3363998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" y="6255095"/>
                <a:ext cx="3363998" cy="55245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5525585" y="831668"/>
                <a:ext cx="2960041" cy="5524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5" y="831668"/>
                <a:ext cx="2960041" cy="55245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5525585" y="1304899"/>
                <a:ext cx="3615157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5" y="1304899"/>
                <a:ext cx="3615157" cy="5542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5525582" y="1778130"/>
                <a:ext cx="2954720" cy="5542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2" y="1778130"/>
                <a:ext cx="2954720" cy="5542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5525582" y="2710520"/>
                <a:ext cx="3085140" cy="8769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13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21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22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23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  <m:r>
                                          <a:rPr lang="en-US" b="0" i="1" dirty="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i="1" dirty="0">
                                            <a:latin typeface="Cambria Math" panose="02040503050406030204" pitchFamily="18" charset="0"/>
                                          </a:rPr>
                                          <m:t>33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2" y="2710520"/>
                <a:ext cx="3085140" cy="87690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5525582" y="4651265"/>
                <a:ext cx="1941494" cy="6499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∴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𝑎𝑑𝑗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582" y="4651265"/>
                <a:ext cx="1941494" cy="64992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9683007" y="4108765"/>
                <a:ext cx="2146421" cy="1744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13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3007" y="4108765"/>
                <a:ext cx="2146421" cy="174432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7347719" y="4535336"/>
                <a:ext cx="2596608" cy="881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719" y="4535336"/>
                <a:ext cx="2596608" cy="88178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8266071" y="2705647"/>
                <a:ext cx="2128531" cy="881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e>
                                  <m:e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6071" y="2705647"/>
                <a:ext cx="2128531" cy="88178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10133665" y="2731295"/>
                <a:ext cx="2040751" cy="830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3665" y="2731295"/>
                <a:ext cx="2040751" cy="83048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99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4" grpId="0"/>
      <p:bldP spid="5" grpId="0"/>
      <p:bldP spid="7" grpId="0"/>
      <p:bldP spid="6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8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31" y="82731"/>
            <a:ext cx="9093683" cy="74893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চেষ্টা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…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15631" y="950464"/>
                <a:ext cx="1499448" cy="732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31" y="950464"/>
                <a:ext cx="1499448" cy="7326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153437" y="911405"/>
                <a:ext cx="1713674" cy="730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437" y="911405"/>
                <a:ext cx="1713674" cy="730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086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0478" y="3583984"/>
            <a:ext cx="7766936" cy="991809"/>
          </a:xfrm>
        </p:spPr>
        <p:txBody>
          <a:bodyPr/>
          <a:lstStyle/>
          <a:p>
            <a:r>
              <a:rPr lang="en-US" dirty="0" smtClean="0"/>
              <a:t>Knowledge For Life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394" y="2611009"/>
            <a:ext cx="7766936" cy="11235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To stay with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14888" y="1179450"/>
            <a:ext cx="5105184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</TotalTime>
  <Words>1132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Cambria Math</vt:lpstr>
      <vt:lpstr>NikoshBAN</vt:lpstr>
      <vt:lpstr>Times New Roman</vt:lpstr>
      <vt:lpstr>Trebuchet MS</vt:lpstr>
      <vt:lpstr>Wingdings 3</vt:lpstr>
      <vt:lpstr>Facet</vt:lpstr>
      <vt:lpstr>Knowledge For Life</vt:lpstr>
      <vt:lpstr>তোমাদের সাথে আছি… </vt:lpstr>
      <vt:lpstr>PowerPoint Presentation</vt:lpstr>
      <vt:lpstr>PowerPoint Presentation</vt:lpstr>
      <vt:lpstr>বিপরীত ম্যাট্রিক্স (A^(-1)) কি ? </vt:lpstr>
      <vt:lpstr>বিপরীত ম্যাট্রিক্স (A^(-1)) নির্ণয়ের ধাপসমূহ</vt:lpstr>
      <vt:lpstr>নিচের ম্যাট্রিক্সটির বিপরীত ম্যাট্রিক্স নির্ণয় কর । </vt:lpstr>
      <vt:lpstr>নিজে নিজে চেষ্টা করি… </vt:lpstr>
      <vt:lpstr>Knowledge For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63</cp:revision>
  <dcterms:created xsi:type="dcterms:W3CDTF">2022-01-24T03:47:37Z</dcterms:created>
  <dcterms:modified xsi:type="dcterms:W3CDTF">2022-01-29T13:42:31Z</dcterms:modified>
</cp:coreProperties>
</file>