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35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4BEBF-5291-4AE5-BEA3-284C9EA9763A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3848F-7FB1-4273-9760-B1D927D0F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2428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784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836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96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702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24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187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004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3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003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012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3163-9095-459C-9FE8-98756D34A148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E860-FB6C-4919-B617-D2628FD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4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B3163-9095-459C-9FE8-98756D34A148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7E860-FB6C-4919-B617-D2628FD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53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"/>
            <a:ext cx="6324600" cy="617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152400"/>
            <a:ext cx="2514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solidFill>
                  <a:schemeClr val="accent5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স্বা</a:t>
            </a:r>
            <a:endParaRPr lang="en-US" sz="9600" b="1" dirty="0">
              <a:solidFill>
                <a:schemeClr val="accent5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গ</a:t>
            </a:r>
          </a:p>
          <a:p>
            <a:pPr algn="ctr"/>
            <a:r>
              <a:rPr lang="en-US" sz="96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</a:t>
            </a:r>
          </a:p>
          <a:p>
            <a:pPr algn="ctr"/>
            <a:r>
              <a:rPr lang="en-US" sz="9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</a:t>
            </a:r>
            <a:endParaRPr lang="en-US" sz="115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lower\Desktop\2 Engrej\French-East-India-Compan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58" y="228600"/>
            <a:ext cx="2057400" cy="1959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Delower\Desktop\2 Engrej\Fiebig_Government_House_Chandernago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328"/>
            <a:ext cx="3810000" cy="29108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ocuments and Settings\Delower\Desktop\2 Engrej\french_east_india_compan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83" y="2252329"/>
            <a:ext cx="4504149" cy="29108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n w="1905"/>
                <a:latin typeface="NikoshBAN" panose="02000000000000000000" pitchFamily="2" charset="0"/>
                <a:cs typeface="NikoshBAN" panose="02000000000000000000" pitchFamily="2" charset="0"/>
              </a:rPr>
              <a:t>'ফ্রেন্স ইস্ট-ইন্ডিয়া কোম্পানি ' ১৬৬৪ সালে বাংলায় প্রবেশ করে  চন্দননগর ও চুঁচুড়ায় শক্ত ঘাঁটি গড়ে তোলে। পরবর্তীতে ইংরেজদের সাথে ৩ দফা যুদ্ধে হেরে তারাও ইন্দোচীনের দিকে চলে যায়। </a:t>
            </a:r>
            <a:endParaRPr lang="en-US" b="1" dirty="0">
              <a:ln w="1905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4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elower\Desktop\2 Engrej\131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010400" cy="45434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54864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ধীরে ধীরে ব্রিটিশ ইস্ট ইন্ডিয়া কোম্পানী এদেশে তাদের প্রতিপত্তি বাড়িয়ে নবাবের দরবারে প্রভাব বিস্তার করতে থাকে।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4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Delower\Desktop\2 Engrej\msl_leo2004_1333989961_1-mir_jaf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1742528" cy="26031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Documents and Settings\Delower\Desktop\2 Engrej\image_226_728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13" y="228600"/>
            <a:ext cx="1781374" cy="25849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Documents and Settings\Delower\Desktop\2 Engrej\Last_Mughal-B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1295400"/>
            <a:ext cx="2343152" cy="3657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Delower\Desktop\2 Engrej\Umichad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27" y="2938160"/>
            <a:ext cx="1843673" cy="25847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Delower\Desktop\2 Engrej\Mir Kasim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5951" y="2938161"/>
            <a:ext cx="1906818" cy="258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5562600"/>
            <a:ext cx="838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১৭৫৬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 নবাব আলিবর্দী খাঁর মৃত্যুর পর ক্ষমতা নিয়ে নবাব পরিবারে দ্বন্দ্ব শুরু হলে ইংরেজরা এর সুযোগ নিতে ভুল করেনি।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4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lower\Desktop\2 Engrej\cms.somewhereinblog.ne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514350"/>
            <a:ext cx="3762375" cy="428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5257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 আলিবর্দী খাঁর দৌহিত্র সিরাজউদ্দৌলা ২৩ বছর বয়সে বাংলার মসনদে বসেন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4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lower\Desktop\2 Engrej\big_p16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1663"/>
            <a:ext cx="4121119" cy="29087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Delower\Desktop\2 Engrej\maxres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4636" y="365947"/>
            <a:ext cx="4132611" cy="276016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581400"/>
            <a:ext cx="8263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ঘসেটি বেগম ও মীর জাফরসহ অভিজাতরা নবাবের বিরুদ্ধে ষড়যন্ত্রে লিপ্ত হলে ইংরেজরা তাদের সাথে যোগ দেয়।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12411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366_110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05302"/>
            <a:ext cx="4304269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36" y="1705302"/>
            <a:ext cx="4080164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0" y="50292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সালের ২৩ জুন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 সিরাজউদ্দৌলার সাথে ভাগীরথী নদীর তীরে পলাশীর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আমবাগানে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ইংরেজদের সাথে শুরু হয় যুদ্ধ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679054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elower\Desktop\2 Engrej\plasse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95781"/>
            <a:ext cx="4527550" cy="356581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Delower\Desktop\2 Engrej\1368350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5781"/>
            <a:ext cx="2209800" cy="359521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7850" y="4572000"/>
            <a:ext cx="7804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বিজয়ের পর মীর জাফরকে নবাব বানালেও মূল ক্ষমতা চলে যায় ইংরেজ সেনাপতি রবার্ট ক্লাইভের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880311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6248399" cy="5245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10800000" flipV="1">
            <a:off x="1731639" y="4553472"/>
            <a:ext cx="5391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স্বাধীনতা নামক সূর্যটি অস্তমিত হয়ে যায়। তার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 চলে ১৭৫৭ থেকে ১৯৪৭ সাল পর্যন্ত প্রায়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দুইশ বছর ইংরেজদের রাজত্ব।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0311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558" y="494436"/>
            <a:ext cx="8153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8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315966"/>
            <a:ext cx="3962400" cy="3581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  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ctr">
              <a:defRPr/>
            </a:pP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807498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ইংরেজদের বিজয়ের কারণগুলো লিখ।</a:t>
            </a:r>
            <a:endParaRPr lang="bn-BD" sz="2400" b="1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55932" y="2286000"/>
            <a:ext cx="3924300" cy="3581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0" y="26670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“উপনিবেশ” দল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834896"/>
            <a:ext cx="3651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বাংলার পরাজয়ের কারণগুলো লিখ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400" b="1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438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“পলাশী” দল   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0311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590548" y="2743200"/>
            <a:ext cx="8191501" cy="953216"/>
          </a:xfrm>
          <a:custGeom>
            <a:avLst/>
            <a:gdLst>
              <a:gd name="connsiteX0" fmla="*/ 0 w 5224110"/>
              <a:gd name="connsiteY0" fmla="*/ 158901 h 953216"/>
              <a:gd name="connsiteX1" fmla="*/ 158901 w 5224110"/>
              <a:gd name="connsiteY1" fmla="*/ 0 h 953216"/>
              <a:gd name="connsiteX2" fmla="*/ 5065209 w 5224110"/>
              <a:gd name="connsiteY2" fmla="*/ 0 h 953216"/>
              <a:gd name="connsiteX3" fmla="*/ 5224110 w 5224110"/>
              <a:gd name="connsiteY3" fmla="*/ 158901 h 953216"/>
              <a:gd name="connsiteX4" fmla="*/ 5224110 w 5224110"/>
              <a:gd name="connsiteY4" fmla="*/ 794315 h 953216"/>
              <a:gd name="connsiteX5" fmla="*/ 5065209 w 5224110"/>
              <a:gd name="connsiteY5" fmla="*/ 953216 h 953216"/>
              <a:gd name="connsiteX6" fmla="*/ 158901 w 5224110"/>
              <a:gd name="connsiteY6" fmla="*/ 953216 h 953216"/>
              <a:gd name="connsiteX7" fmla="*/ 0 w 5224110"/>
              <a:gd name="connsiteY7" fmla="*/ 794315 h 953216"/>
              <a:gd name="connsiteX8" fmla="*/ 0 w 5224110"/>
              <a:gd name="connsiteY8" fmla="*/ 158901 h 95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53216">
                <a:moveTo>
                  <a:pt x="0" y="158901"/>
                </a:moveTo>
                <a:cubicBezTo>
                  <a:pt x="0" y="71142"/>
                  <a:pt x="71142" y="0"/>
                  <a:pt x="158901" y="0"/>
                </a:cubicBezTo>
                <a:lnTo>
                  <a:pt x="5065209" y="0"/>
                </a:lnTo>
                <a:cubicBezTo>
                  <a:pt x="5152968" y="0"/>
                  <a:pt x="5224110" y="71142"/>
                  <a:pt x="5224110" y="158901"/>
                </a:cubicBezTo>
                <a:lnTo>
                  <a:pt x="5224110" y="794315"/>
                </a:lnTo>
                <a:cubicBezTo>
                  <a:pt x="5224110" y="882074"/>
                  <a:pt x="5152968" y="953216"/>
                  <a:pt x="5065209" y="953216"/>
                </a:cubicBezTo>
                <a:lnTo>
                  <a:pt x="158901" y="953216"/>
                </a:lnTo>
                <a:cubicBezTo>
                  <a:pt x="71142" y="953216"/>
                  <a:pt x="0" y="882074"/>
                  <a:pt x="0" y="794315"/>
                </a:cubicBezTo>
                <a:lnTo>
                  <a:pt x="0" y="158901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4125" tIns="274125" rIns="274125" bIns="274125" numCol="1" spcCol="1270" anchor="ctr" anchorCtr="0">
            <a:noAutofit/>
          </a:bodyPr>
          <a:lstStyle/>
          <a:p>
            <a:pPr marL="457200" indent="-45720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bn-BD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কতসালে ইস্ট-ইন্ডিয়া কোম্পানি স্থাপিত হয়? 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58056" y="1447800"/>
            <a:ext cx="8191501" cy="937822"/>
          </a:xfrm>
          <a:custGeom>
            <a:avLst/>
            <a:gdLst>
              <a:gd name="connsiteX0" fmla="*/ 0 w 5224110"/>
              <a:gd name="connsiteY0" fmla="*/ 156335 h 937822"/>
              <a:gd name="connsiteX1" fmla="*/ 156335 w 5224110"/>
              <a:gd name="connsiteY1" fmla="*/ 0 h 937822"/>
              <a:gd name="connsiteX2" fmla="*/ 5067775 w 5224110"/>
              <a:gd name="connsiteY2" fmla="*/ 0 h 937822"/>
              <a:gd name="connsiteX3" fmla="*/ 5224110 w 5224110"/>
              <a:gd name="connsiteY3" fmla="*/ 156335 h 937822"/>
              <a:gd name="connsiteX4" fmla="*/ 5224110 w 5224110"/>
              <a:gd name="connsiteY4" fmla="*/ 781487 h 937822"/>
              <a:gd name="connsiteX5" fmla="*/ 5067775 w 5224110"/>
              <a:gd name="connsiteY5" fmla="*/ 937822 h 937822"/>
              <a:gd name="connsiteX6" fmla="*/ 156335 w 5224110"/>
              <a:gd name="connsiteY6" fmla="*/ 937822 h 937822"/>
              <a:gd name="connsiteX7" fmla="*/ 0 w 5224110"/>
              <a:gd name="connsiteY7" fmla="*/ 781487 h 937822"/>
              <a:gd name="connsiteX8" fmla="*/ 0 w 5224110"/>
              <a:gd name="connsiteY8" fmla="*/ 156335 h 93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37822">
                <a:moveTo>
                  <a:pt x="0" y="156335"/>
                </a:moveTo>
                <a:cubicBezTo>
                  <a:pt x="0" y="69994"/>
                  <a:pt x="69994" y="0"/>
                  <a:pt x="156335" y="0"/>
                </a:cubicBezTo>
                <a:lnTo>
                  <a:pt x="5067775" y="0"/>
                </a:lnTo>
                <a:cubicBezTo>
                  <a:pt x="5154116" y="0"/>
                  <a:pt x="5224110" y="69994"/>
                  <a:pt x="5224110" y="156335"/>
                </a:cubicBezTo>
                <a:lnTo>
                  <a:pt x="5224110" y="781487"/>
                </a:lnTo>
                <a:cubicBezTo>
                  <a:pt x="5224110" y="867828"/>
                  <a:pt x="5154116" y="937822"/>
                  <a:pt x="5067775" y="937822"/>
                </a:cubicBezTo>
                <a:lnTo>
                  <a:pt x="156335" y="937822"/>
                </a:lnTo>
                <a:cubicBezTo>
                  <a:pt x="69994" y="937822"/>
                  <a:pt x="0" y="867828"/>
                  <a:pt x="0" y="781487"/>
                </a:cubicBezTo>
                <a:lnTo>
                  <a:pt x="0" y="156335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3373" tIns="273373" rIns="273373" bIns="273373" numCol="1" spcCol="1270" anchor="ctr" anchorCtr="0">
            <a:no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BD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চন্দন নগরে </a:t>
            </a:r>
            <a:r>
              <a:rPr lang="bn-BD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 শক্ত ঘাঁটি গড়ে তোলে ?</a:t>
            </a:r>
          </a:p>
        </p:txBody>
      </p:sp>
      <p:sp>
        <p:nvSpPr>
          <p:cNvPr id="5" name="Freeform 4"/>
          <p:cNvSpPr/>
          <p:nvPr/>
        </p:nvSpPr>
        <p:spPr>
          <a:xfrm>
            <a:off x="571499" y="4135491"/>
            <a:ext cx="8191501" cy="921730"/>
          </a:xfrm>
          <a:custGeom>
            <a:avLst/>
            <a:gdLst>
              <a:gd name="connsiteX0" fmla="*/ 0 w 5224110"/>
              <a:gd name="connsiteY0" fmla="*/ 153652 h 921730"/>
              <a:gd name="connsiteX1" fmla="*/ 153652 w 5224110"/>
              <a:gd name="connsiteY1" fmla="*/ 0 h 921730"/>
              <a:gd name="connsiteX2" fmla="*/ 5070458 w 5224110"/>
              <a:gd name="connsiteY2" fmla="*/ 0 h 921730"/>
              <a:gd name="connsiteX3" fmla="*/ 5224110 w 5224110"/>
              <a:gd name="connsiteY3" fmla="*/ 153652 h 921730"/>
              <a:gd name="connsiteX4" fmla="*/ 5224110 w 5224110"/>
              <a:gd name="connsiteY4" fmla="*/ 768078 h 921730"/>
              <a:gd name="connsiteX5" fmla="*/ 5070458 w 5224110"/>
              <a:gd name="connsiteY5" fmla="*/ 921730 h 921730"/>
              <a:gd name="connsiteX6" fmla="*/ 153652 w 5224110"/>
              <a:gd name="connsiteY6" fmla="*/ 921730 h 921730"/>
              <a:gd name="connsiteX7" fmla="*/ 0 w 5224110"/>
              <a:gd name="connsiteY7" fmla="*/ 768078 h 921730"/>
              <a:gd name="connsiteX8" fmla="*/ 0 w 5224110"/>
              <a:gd name="connsiteY8" fmla="*/ 153652 h 9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21730">
                <a:moveTo>
                  <a:pt x="0" y="153652"/>
                </a:moveTo>
                <a:cubicBezTo>
                  <a:pt x="0" y="68792"/>
                  <a:pt x="68792" y="0"/>
                  <a:pt x="153652" y="0"/>
                </a:cubicBezTo>
                <a:lnTo>
                  <a:pt x="5070458" y="0"/>
                </a:lnTo>
                <a:cubicBezTo>
                  <a:pt x="5155318" y="0"/>
                  <a:pt x="5224110" y="68792"/>
                  <a:pt x="5224110" y="153652"/>
                </a:cubicBezTo>
                <a:lnTo>
                  <a:pt x="5224110" y="768078"/>
                </a:lnTo>
                <a:cubicBezTo>
                  <a:pt x="5224110" y="852938"/>
                  <a:pt x="5155318" y="921730"/>
                  <a:pt x="5070458" y="921730"/>
                </a:cubicBezTo>
                <a:lnTo>
                  <a:pt x="153652" y="921730"/>
                </a:lnTo>
                <a:cubicBezTo>
                  <a:pt x="68792" y="921730"/>
                  <a:pt x="0" y="852938"/>
                  <a:pt x="0" y="768078"/>
                </a:cubicBezTo>
                <a:lnTo>
                  <a:pt x="0" y="153652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2587" tIns="272587" rIns="272587" bIns="272587" numCol="1" spcCol="1270" anchor="ctr" anchorCtr="0">
            <a:noAutofit/>
          </a:bodyPr>
          <a:lstStyle/>
          <a:p>
            <a:pPr marL="457200" lvl="0" indent="-45720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bn-BD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 সিরাজউদ্দৌলার পরিচয় দাও।</a:t>
            </a:r>
            <a:endParaRPr lang="en-US" sz="3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71499" y="5334000"/>
            <a:ext cx="8191501" cy="990600"/>
          </a:xfrm>
          <a:custGeom>
            <a:avLst/>
            <a:gdLst>
              <a:gd name="connsiteX0" fmla="*/ 0 w 5224110"/>
              <a:gd name="connsiteY0" fmla="*/ 203164 h 1218740"/>
              <a:gd name="connsiteX1" fmla="*/ 203164 w 5224110"/>
              <a:gd name="connsiteY1" fmla="*/ 0 h 1218740"/>
              <a:gd name="connsiteX2" fmla="*/ 5020946 w 5224110"/>
              <a:gd name="connsiteY2" fmla="*/ 0 h 1218740"/>
              <a:gd name="connsiteX3" fmla="*/ 5224110 w 5224110"/>
              <a:gd name="connsiteY3" fmla="*/ 203164 h 1218740"/>
              <a:gd name="connsiteX4" fmla="*/ 5224110 w 5224110"/>
              <a:gd name="connsiteY4" fmla="*/ 1015576 h 1218740"/>
              <a:gd name="connsiteX5" fmla="*/ 5020946 w 5224110"/>
              <a:gd name="connsiteY5" fmla="*/ 1218740 h 1218740"/>
              <a:gd name="connsiteX6" fmla="*/ 203164 w 5224110"/>
              <a:gd name="connsiteY6" fmla="*/ 1218740 h 1218740"/>
              <a:gd name="connsiteX7" fmla="*/ 0 w 5224110"/>
              <a:gd name="connsiteY7" fmla="*/ 1015576 h 1218740"/>
              <a:gd name="connsiteX8" fmla="*/ 0 w 5224110"/>
              <a:gd name="connsiteY8" fmla="*/ 203164 h 121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1218740">
                <a:moveTo>
                  <a:pt x="0" y="203164"/>
                </a:moveTo>
                <a:cubicBezTo>
                  <a:pt x="0" y="90960"/>
                  <a:pt x="90960" y="0"/>
                  <a:pt x="203164" y="0"/>
                </a:cubicBezTo>
                <a:lnTo>
                  <a:pt x="5020946" y="0"/>
                </a:lnTo>
                <a:cubicBezTo>
                  <a:pt x="5133150" y="0"/>
                  <a:pt x="5224110" y="90960"/>
                  <a:pt x="5224110" y="203164"/>
                </a:cubicBezTo>
                <a:lnTo>
                  <a:pt x="5224110" y="1015576"/>
                </a:lnTo>
                <a:cubicBezTo>
                  <a:pt x="5224110" y="1127780"/>
                  <a:pt x="5133150" y="1218740"/>
                  <a:pt x="5020946" y="1218740"/>
                </a:cubicBezTo>
                <a:lnTo>
                  <a:pt x="203164" y="1218740"/>
                </a:lnTo>
                <a:cubicBezTo>
                  <a:pt x="90960" y="1218740"/>
                  <a:pt x="0" y="1127780"/>
                  <a:pt x="0" y="1015576"/>
                </a:cubicBezTo>
                <a:lnTo>
                  <a:pt x="0" y="203164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87089" tIns="287089" rIns="287089" bIns="287089" numCol="1" spcCol="1270" anchor="ctr" anchorCtr="0">
            <a:noAutofit/>
          </a:bodyPr>
          <a:lstStyle/>
          <a:p>
            <a:pPr marL="457200" lvl="0" indent="-45720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bn-BD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 ষড়যন্ত্রে বাংলার স্বাধীনতার সূর্য অস্তমিত হয়?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981200" y="379775"/>
            <a:ext cx="4343400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3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102" y="2981978"/>
            <a:ext cx="41393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হাবীব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চিলাহাটি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জামেউল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উলুম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ডোমার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নিলফামারী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habibcjufm@gmail.com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0" y="1752600"/>
            <a:ext cx="457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শ্রেনিঃ- 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bn-BD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 বাংলাদেশ ও বিশ্ব পরিচয়</a:t>
            </a:r>
            <a:endParaRPr lang="en-US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</a:p>
          <a:p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HSAN HABIB\Desktop\23004760_2065106427099287_762252077602966105_o lllllllllll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19050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1459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295400"/>
            <a:ext cx="4876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667000"/>
            <a:ext cx="826380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পলাশী যুদ্ধে নবাব সিরাজদৌলার পরাজয়ের ফলে বাংলার অবস্থা কেমন হয়েছিল?</a:t>
            </a:r>
          </a:p>
        </p:txBody>
      </p:sp>
    </p:spTree>
    <p:extLst>
      <p:ext uri="{BB962C8B-B14F-4D97-AF65-F5344CB8AC3E}">
        <p14:creationId xmlns="" xmlns:p14="http://schemas.microsoft.com/office/powerpoint/2010/main" val="8803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905000"/>
            <a:ext cx="5943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3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Delower\Desktop\2 Engrej\indian-serva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209800"/>
            <a:ext cx="6667500" cy="42862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Delower\Desktop\2 Engrej\800px-Flag_of_the_British_East_India_Company_(1707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75" y="228600"/>
            <a:ext cx="2835350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841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gol-invasion.jpg"/>
          <p:cNvPicPr>
            <a:picLocks noChangeAspect="1"/>
          </p:cNvPicPr>
          <p:nvPr/>
        </p:nvPicPr>
        <p:blipFill>
          <a:blip r:embed="rId2" cstate="print"/>
          <a:srcRect b="8108"/>
          <a:stretch>
            <a:fillRect/>
          </a:stretch>
        </p:blipFill>
        <p:spPr>
          <a:xfrm>
            <a:off x="1066800" y="2133600"/>
            <a:ext cx="70866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12954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800" b="1" spc="50" dirty="0">
                <a:ln w="11430"/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বাংলায় ইংরেজ শক্তির উত্থান</a:t>
            </a:r>
            <a:endParaRPr lang="en-US" sz="3200" b="1" spc="50" dirty="0">
              <a:ln w="11430"/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043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914400"/>
            <a:ext cx="800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endParaRPr lang="en-US" sz="4000" b="1" spc="50" dirty="0" smtClean="0">
              <a:ln w="11430"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spc="50" dirty="0" smtClean="0">
                <a:ln w="11430"/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বাংলায় আগত বিভিন্ন ইউরোপীয় কোম্পানির পরিচয় বলতে পারবে।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বাংলায় ইংরেজদের আগমন ও তাদের বিজয়ের কারণ 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75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3.amazonaws.com/somewherein/assets/images/thumbs/arjansoul_1371121516_5-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349469"/>
            <a:ext cx="8381999" cy="3896624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800600"/>
            <a:ext cx="83819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ভারতীয় উপমহাদেশে বাণিজ্য করার জন্য ১৬০০ শতাব্দীতে ইংল্যান্ডে প্রতিষ্ঠিত হয় </a:t>
            </a:r>
            <a:r>
              <a:rPr lang="bn-BD" sz="28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'দি ব্রিটিশ ইস্ট ইন্ডিয়া' জয়েন্ট‌-স্টক কোম্পানি</a:t>
            </a:r>
            <a:endParaRPr lang="en-US" sz="2800" b="1" dirty="0" smtClean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4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elower\Desktop\2 Engrej\calcutta_185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304800"/>
            <a:ext cx="4267200" cy="304799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Documents and Settings\Delower\Desktop\2 Engrej\019ADDOR0003193U00000000[SVC2]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1599" y="304800"/>
            <a:ext cx="3777845" cy="3048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3657600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কাশিমবাজারের বাণিজ্যকুঠি </a:t>
            </a:r>
            <a:endParaRPr lang="en-US" sz="24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581400"/>
            <a:ext cx="4191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ইংরেজরা ১৬৫১ সালে হুগলিতে ও ১৬৫৮ সালে কাশিমবাজারে বাণিজ্যকুঠি স্থাপন করে।</a:t>
            </a:r>
            <a:endParaRPr lang="en-US" sz="2400" b="1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4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9" y="713685"/>
            <a:ext cx="563880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286000"/>
            <a:ext cx="792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ভারতীয় উপমহাদেশে ইংরেজরা বাণিজ্য কুঠি স্থাপন করেছিল কেন?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4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lower\Desktop\2 Engrej\compayform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0043"/>
            <a:ext cx="2740351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Delower\Desktop\2 Engrej\Dutch Shipyea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4" y="2525314"/>
            <a:ext cx="3673366" cy="276375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Delower\Desktop\2 Engrej\Royal-Dutch-East-India-Army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7634" y="2524209"/>
            <a:ext cx="4499770" cy="27648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234" y="5638800"/>
            <a:ext cx="8462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1630 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 ডাচ্ ইস্ট ইন্ডিয়া কোম্পানি বাংলায় বাণিজ্য করতে আসে। ইংরেজ কোম্পানির সাথে টিকে থাকতে না পেরে ইন্দোনেশিয়া-মালয়েশিয়ার দিকে চলে যায়।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4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345</Words>
  <Application>Microsoft Office PowerPoint</Application>
  <PresentationFormat>On-screen Show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AHSAN HABIB</cp:lastModifiedBy>
  <cp:revision>61</cp:revision>
  <dcterms:created xsi:type="dcterms:W3CDTF">2021-11-26T17:06:11Z</dcterms:created>
  <dcterms:modified xsi:type="dcterms:W3CDTF">2022-01-29T13:17:11Z</dcterms:modified>
</cp:coreProperties>
</file>