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51" r:id="rId2"/>
    <p:sldId id="388" r:id="rId3"/>
    <p:sldId id="417" r:id="rId4"/>
    <p:sldId id="442" r:id="rId5"/>
    <p:sldId id="443" r:id="rId6"/>
    <p:sldId id="392" r:id="rId7"/>
    <p:sldId id="393" r:id="rId8"/>
    <p:sldId id="408" r:id="rId9"/>
    <p:sldId id="397" r:id="rId10"/>
    <p:sldId id="398" r:id="rId11"/>
    <p:sldId id="429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23" r:id="rId22"/>
    <p:sldId id="430" r:id="rId23"/>
    <p:sldId id="431" r:id="rId24"/>
    <p:sldId id="432" r:id="rId25"/>
    <p:sldId id="433" r:id="rId26"/>
    <p:sldId id="434" r:id="rId27"/>
    <p:sldId id="436" r:id="rId28"/>
    <p:sldId id="435" r:id="rId29"/>
    <p:sldId id="409" r:id="rId30"/>
    <p:sldId id="444" r:id="rId31"/>
    <p:sldId id="3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66"/>
    <a:srgbClr val="990099"/>
    <a:srgbClr val="003300"/>
    <a:srgbClr val="FF33CC"/>
    <a:srgbClr val="006600"/>
    <a:srgbClr val="00FF00"/>
    <a:srgbClr val="0033CC"/>
    <a:srgbClr val="00FFFF"/>
    <a:srgbClr val="D1E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3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44620-5618-44C4-92AB-0239FB32C88C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DB4AC-82C1-4C9E-8F9E-3ED91408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0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78FF-F978-410F-83E5-78D3E09F35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9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Speaking, listening, reading</a:t>
            </a:r>
            <a:r>
              <a:rPr lang="en-US" baseline="0" dirty="0" smtClean="0"/>
              <a:t> and writing skills will be focused in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78FF-F978-410F-83E5-78D3E09F35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10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72745-C237-471E-B71B-C6461C64AF0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2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520F-E16D-480F-BF95-E37BAAC718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CFDA-89EE-4E43-8D88-E57E0CEF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71617"/>
      </p:ext>
    </p:extLst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520F-E16D-480F-BF95-E37BAAC718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CFDA-89EE-4E43-8D88-E57E0CEF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49095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520F-E16D-480F-BF95-E37BAAC718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CFDA-89EE-4E43-8D88-E57E0CEF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22934"/>
      </p:ext>
    </p:extLst>
  </p:cSld>
  <p:clrMapOvr>
    <a:masterClrMapping/>
  </p:clrMapOvr>
  <p:transition spd="slow"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6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520F-E16D-480F-BF95-E37BAAC718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CFDA-89EE-4E43-8D88-E57E0CEF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75927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520F-E16D-480F-BF95-E37BAAC718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CFDA-89EE-4E43-8D88-E57E0CEF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53084"/>
      </p:ext>
    </p:extLst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520F-E16D-480F-BF95-E37BAAC718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CFDA-89EE-4E43-8D88-E57E0CEF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01800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520F-E16D-480F-BF95-E37BAAC718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CFDA-89EE-4E43-8D88-E57E0CEF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59001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520F-E16D-480F-BF95-E37BAAC718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CFDA-89EE-4E43-8D88-E57E0CEF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90054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520F-E16D-480F-BF95-E37BAAC718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CFDA-89EE-4E43-8D88-E57E0CEF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99306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520F-E16D-480F-BF95-E37BAAC718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CFDA-89EE-4E43-8D88-E57E0CEF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11763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520F-E16D-480F-BF95-E37BAAC718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CFDA-89EE-4E43-8D88-E57E0CEF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23903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5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520F-E16D-480F-BF95-E37BAAC71863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6CFDA-89EE-4E43-8D88-E57E0CEF7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asis_of_the_Seas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2jBsmqFUP8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30600"/>
            <a:ext cx="12192000" cy="226894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WELCOME TO OUR TODAY’S CLASS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2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1723"/>
            <a:ext cx="12192001" cy="733534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of </a:t>
            </a:r>
            <a:r>
              <a:rPr lang="en-US" sz="5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rivers</a:t>
            </a:r>
            <a:r>
              <a:rPr lang="en-US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proper nouns.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838"/>
            <a:ext cx="6096001" cy="5951162"/>
          </a:xfrm>
          <a:prstGeom prst="rect">
            <a:avLst/>
          </a:prstGeom>
          <a:noFill/>
          <a:ln w="76200">
            <a:solidFill>
              <a:srgbClr val="0000CC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6252" y="1116276"/>
            <a:ext cx="4073237" cy="65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5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Meghna</a:t>
            </a:r>
            <a:endParaRPr lang="en-US" sz="5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97624"/>
              </p:ext>
            </p:extLst>
          </p:nvPr>
        </p:nvGraphicFramePr>
        <p:xfrm>
          <a:off x="6547542" y="906838"/>
          <a:ext cx="5066704" cy="579120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{BDBED569-4797-4DF1-A0F4-6AAB3CD982D8}</a:tableStyleId>
              </a:tblPr>
              <a:tblGrid>
                <a:gridCol w="5066704"/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b="1" u="sng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Examples</a:t>
                      </a:r>
                      <a:r>
                        <a:rPr lang="en-US" sz="32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:</a:t>
                      </a:r>
                      <a:endParaRPr lang="en-US" sz="32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1. </a:t>
                      </a:r>
                      <a:r>
                        <a:rPr lang="en-US" sz="32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The Amazon</a:t>
                      </a:r>
                      <a:endParaRPr lang="en-US" sz="32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2.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The Nile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3. </a:t>
                      </a:r>
                      <a:r>
                        <a:rPr lang="en-US" sz="32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The </a:t>
                      </a:r>
                      <a:r>
                        <a:rPr lang="en-US" sz="3200" b="1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Buriganga</a:t>
                      </a:r>
                      <a:endParaRPr lang="en-US" sz="32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4.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The Mississippi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5. The</a:t>
                      </a:r>
                      <a:r>
                        <a:rPr lang="en-US" sz="32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Ichhamoti</a:t>
                      </a:r>
                      <a:endParaRPr lang="en-US" sz="32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6. The Kushiyara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7. The Jamuna</a:t>
                      </a:r>
                      <a:endParaRPr lang="en-US" sz="32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8. The Karnaphuly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9. The Dhaleswari</a:t>
                      </a:r>
                      <a:endParaRPr lang="en-US" sz="32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78281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11723"/>
            <a:ext cx="12192001" cy="749308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25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names of seas or oceans are proper noun.</a:t>
            </a:r>
            <a:endParaRPr lang="en-US" sz="525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4978"/>
            <a:ext cx="6096000" cy="60230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336" y="952588"/>
            <a:ext cx="5233060" cy="65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Arabian Sea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3379" y="840968"/>
            <a:ext cx="5956215" cy="6017032"/>
          </a:xfrm>
          <a:prstGeom prst="rect">
            <a:avLst/>
          </a:prstGeom>
          <a:solidFill>
            <a:schemeClr val="bg2"/>
          </a:soli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7700"/>
              </a:lnSpc>
            </a:pPr>
            <a:r>
              <a:rPr lang="en-US" sz="6000" b="1" u="sng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en-US" sz="6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ts val="7700"/>
              </a:lnSpc>
            </a:pPr>
            <a:r>
              <a:rPr lang="en-US" sz="6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6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 Ocean.</a:t>
            </a:r>
          </a:p>
          <a:p>
            <a:pPr>
              <a:lnSpc>
                <a:spcPts val="7700"/>
              </a:lnSpc>
            </a:pPr>
            <a:r>
              <a:rPr lang="en-US" sz="5800" b="1" spc="-15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5800" b="1" spc="-15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Atlantic Ocean.</a:t>
            </a:r>
          </a:p>
          <a:p>
            <a:pPr>
              <a:lnSpc>
                <a:spcPts val="7700"/>
              </a:lnSpc>
            </a:pPr>
            <a:r>
              <a:rPr lang="en-US" sz="6000" b="1" spc="-15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6000" b="1" spc="-15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 Ocean.</a:t>
            </a:r>
          </a:p>
          <a:p>
            <a:pPr>
              <a:lnSpc>
                <a:spcPts val="7700"/>
              </a:lnSpc>
            </a:pPr>
            <a:r>
              <a:rPr lang="en-US" sz="6000" b="1" spc="-15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6000" b="1" spc="-1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Arctic Ocean.</a:t>
            </a:r>
          </a:p>
          <a:p>
            <a:pPr>
              <a:lnSpc>
                <a:spcPts val="7700"/>
              </a:lnSpc>
            </a:pPr>
            <a:r>
              <a:rPr lang="en-US" sz="6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6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Caribbean Sea</a:t>
            </a:r>
            <a:r>
              <a:rPr lang="en-US" sz="6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6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312570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1" cy="733534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names of </a:t>
            </a:r>
            <a:r>
              <a:rPr lang="en-US" sz="6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hills</a:t>
            </a:r>
            <a:r>
              <a:rPr lang="en-US" sz="6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proper </a:t>
            </a:r>
            <a:r>
              <a:rPr lang="en-US" sz="6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noun.</a:t>
            </a:r>
            <a:endParaRPr lang="en-US" sz="6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901"/>
            <a:ext cx="6096000" cy="5979226"/>
          </a:xfrm>
          <a:prstGeom prst="rect">
            <a:avLst/>
          </a:prstGeom>
          <a:noFill/>
          <a:ln w="76200">
            <a:solidFill>
              <a:srgbClr val="FF33CC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6254" y="1021293"/>
            <a:ext cx="5284520" cy="65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Keokradong</a:t>
            </a:r>
            <a:endParaRPr lang="en-US" sz="5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371206"/>
              </p:ext>
            </p:extLst>
          </p:nvPr>
        </p:nvGraphicFramePr>
        <p:xfrm>
          <a:off x="6319638" y="1154831"/>
          <a:ext cx="5443848" cy="490728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5443848"/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b="1" u="sng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Examples</a:t>
                      </a:r>
                      <a:r>
                        <a:rPr lang="en-US" sz="40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:</a:t>
                      </a:r>
                      <a:endParaRPr lang="en-US" sz="40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The </a:t>
                      </a:r>
                      <a:r>
                        <a:rPr lang="en-US" sz="4000" b="1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Dumlong</a:t>
                      </a:r>
                      <a:endParaRPr lang="en-US" sz="40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The </a:t>
                      </a:r>
                      <a:r>
                        <a:rPr lang="en-US" sz="4000" b="1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Jogi</a:t>
                      </a:r>
                      <a:r>
                        <a:rPr lang="en-US" sz="40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Haphong</a:t>
                      </a:r>
                      <a:endParaRPr lang="en-US" sz="40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00CC"/>
                          </a:solidFill>
                          <a:latin typeface="Arial Black" pitchFamily="34" charset="0"/>
                        </a:rPr>
                        <a:t>The </a:t>
                      </a:r>
                      <a:r>
                        <a:rPr lang="en-US" sz="4000" dirty="0" err="1" smtClean="0">
                          <a:solidFill>
                            <a:srgbClr val="0000CC"/>
                          </a:solidFill>
                          <a:latin typeface="Arial Black" pitchFamily="34" charset="0"/>
                        </a:rPr>
                        <a:t>Manali</a:t>
                      </a:r>
                      <a:r>
                        <a:rPr lang="en-US" sz="4000" dirty="0" smtClean="0">
                          <a:solidFill>
                            <a:srgbClr val="0000CC"/>
                          </a:solidFill>
                          <a:latin typeface="Arial Black" pitchFamily="34" charset="0"/>
                        </a:rPr>
                        <a:t>,</a:t>
                      </a:r>
                      <a:endParaRPr lang="en-US" sz="40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00CC"/>
                          </a:solidFill>
                          <a:latin typeface="Arial Black" pitchFamily="34" charset="0"/>
                        </a:rPr>
                        <a:t>The </a:t>
                      </a:r>
                      <a:r>
                        <a:rPr lang="en-US" sz="4000" dirty="0" err="1" smtClean="0">
                          <a:solidFill>
                            <a:srgbClr val="0000CC"/>
                          </a:solidFill>
                          <a:latin typeface="Arial Black" pitchFamily="34" charset="0"/>
                        </a:rPr>
                        <a:t>Thredbo</a:t>
                      </a:r>
                      <a:endParaRPr lang="en-US" sz="40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00CC"/>
                          </a:solidFill>
                          <a:latin typeface="Arial Black" pitchFamily="34" charset="0"/>
                        </a:rPr>
                        <a:t>The </a:t>
                      </a:r>
                      <a:r>
                        <a:rPr lang="en-US" sz="4000" dirty="0" err="1" smtClean="0">
                          <a:solidFill>
                            <a:srgbClr val="0000CC"/>
                          </a:solidFill>
                          <a:latin typeface="Arial Black" pitchFamily="34" charset="0"/>
                        </a:rPr>
                        <a:t>Mussoorie</a:t>
                      </a:r>
                      <a:endParaRPr lang="en-US" sz="40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00CC"/>
                          </a:solidFill>
                          <a:latin typeface="Arial Black" pitchFamily="34" charset="0"/>
                        </a:rPr>
                        <a:t>The Zermatt</a:t>
                      </a:r>
                      <a:endParaRPr lang="en-US" sz="40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34015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1" cy="733534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names of </a:t>
            </a:r>
            <a:r>
              <a:rPr lang="en-US" sz="5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islands 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proper </a:t>
            </a:r>
            <a:r>
              <a:rPr lang="en-US" sz="5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878773"/>
            <a:ext cx="6291618" cy="5979226"/>
          </a:xfrm>
          <a:prstGeom prst="rect">
            <a:avLst/>
          </a:prstGeom>
          <a:noFill/>
          <a:ln w="76200">
            <a:solidFill>
              <a:srgbClr val="FF33CC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4430" y="1300416"/>
            <a:ext cx="4713321" cy="65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Andamans</a:t>
            </a:r>
            <a:endParaRPr lang="en-US" sz="5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2998" y="820214"/>
            <a:ext cx="5766258" cy="5632311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600" b="1" u="sng" spc="-15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Examples</a:t>
            </a:r>
            <a:r>
              <a:rPr lang="en-US" sz="3600" b="1" spc="-15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  <a:p>
            <a:r>
              <a:rPr lang="en-US" sz="3600" b="1" spc="-1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Greenland </a:t>
            </a:r>
          </a:p>
          <a:p>
            <a:r>
              <a:rPr lang="en-US" sz="36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</a:t>
            </a:r>
            <a:r>
              <a:rPr lang="en-US" sz="36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New Guinea</a:t>
            </a:r>
            <a:endParaRPr lang="en-US" sz="3600" b="1" spc="-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36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Sumatra </a:t>
            </a:r>
          </a:p>
          <a:p>
            <a:r>
              <a:rPr lang="en-US" sz="3600" b="1" spc="-1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</a:t>
            </a:r>
            <a:r>
              <a:rPr lang="en-US" sz="3600" b="1" spc="-15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Chhera</a:t>
            </a:r>
            <a:r>
              <a:rPr lang="en-US" sz="3600" b="1" spc="-1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Island</a:t>
            </a:r>
            <a:r>
              <a:rPr lang="en-US" sz="3600" b="1" spc="-1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en-US" sz="3600" b="1" spc="-15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36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</a:t>
            </a:r>
            <a:r>
              <a:rPr lang="en-US" sz="36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Kutubdia</a:t>
            </a:r>
            <a:r>
              <a:rPr lang="en-US" sz="36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Island</a:t>
            </a:r>
            <a:r>
              <a:rPr lang="en-US" sz="36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en-US" sz="3600" b="1" spc="-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3600" b="1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</a:t>
            </a:r>
            <a:r>
              <a:rPr lang="en-US" sz="3600" b="1" spc="-15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Nijhum</a:t>
            </a:r>
            <a:r>
              <a:rPr lang="en-US" sz="3600" b="1" spc="-1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spc="-15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Dwip</a:t>
            </a:r>
            <a:r>
              <a:rPr lang="en-US" sz="3600" b="1" spc="-1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600" b="1" spc="-15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36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</a:t>
            </a:r>
            <a:r>
              <a:rPr lang="en-US" sz="36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Sonadia</a:t>
            </a:r>
            <a:r>
              <a:rPr lang="en-US" sz="36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Island</a:t>
            </a:r>
            <a:r>
              <a:rPr lang="en-US" sz="36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600" b="1" spc="-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3600" b="1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</a:t>
            </a:r>
            <a:r>
              <a:rPr lang="en-US" sz="3600" b="1" spc="-15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Manpura</a:t>
            </a:r>
            <a:r>
              <a:rPr lang="en-US" sz="3600" b="1" spc="-1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Island</a:t>
            </a:r>
            <a:r>
              <a:rPr lang="en-US" sz="3600" b="1" spc="-1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600" b="1" spc="-15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36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</a:t>
            </a:r>
            <a:r>
              <a:rPr lang="en-US" sz="36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Sandwip</a:t>
            </a:r>
            <a:r>
              <a:rPr lang="en-US" sz="36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600" b="1" spc="-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7345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20616"/>
            <a:ext cx="6388925" cy="6037384"/>
          </a:xfrm>
          <a:prstGeom prst="rect">
            <a:avLst/>
          </a:prstGeom>
          <a:ln w="76200">
            <a:solidFill>
              <a:srgbClr val="00FF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0" y="0"/>
            <a:ext cx="12192001" cy="733534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names of </a:t>
            </a:r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holly religious books </a:t>
            </a: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proper </a:t>
            </a:r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noun.</a:t>
            </a: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254" y="1151918"/>
            <a:ext cx="5438899" cy="65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Holy Quaran</a:t>
            </a:r>
            <a:endParaRPr lang="en-US" sz="5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523991" y="1172529"/>
            <a:ext cx="5652509" cy="5509200"/>
          </a:xfrm>
          <a:prstGeom prst="rect">
            <a:avLst/>
          </a:prstGeom>
          <a:noFill/>
          <a:ln w="76200">
            <a:solidFill>
              <a:srgbClr val="FF33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1" i="0" u="sng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Examples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Kojiki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Talmud 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Tao Te Ching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Holy Vedas 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Tripitak</a:t>
            </a:r>
            <a:r>
              <a:rPr kumimoji="0" lang="bn-BD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Bhagavad Gita 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Holy Bible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3378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1" cy="733534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names of 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 institutes 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proper 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" y="855022"/>
            <a:ext cx="6036340" cy="6002977"/>
          </a:xfrm>
          <a:prstGeom prst="rect">
            <a:avLst/>
          </a:prstGeom>
          <a:noFill/>
          <a:ln w="76200">
            <a:solidFill>
              <a:srgbClr val="0000CC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973793"/>
            <a:ext cx="6096000" cy="65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pc="-15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Ichhapura Govt. Model High School</a:t>
            </a:r>
            <a:endParaRPr lang="en-US" sz="3200" b="1" spc="-15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09731" y="855022"/>
            <a:ext cx="5982269" cy="5863144"/>
          </a:xfrm>
          <a:prstGeom prst="rect">
            <a:avLst/>
          </a:prstGeom>
          <a:noFill/>
          <a:ln w="76200">
            <a:solidFill>
              <a:srgbClr val="0033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spc="-15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Examples</a:t>
            </a:r>
            <a:r>
              <a:rPr lang="en-US" sz="3200" b="1" spc="-15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</a:t>
            </a:r>
            <a:r>
              <a:rPr lang="en-US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Notre </a:t>
            </a:r>
            <a:r>
              <a:rPr lang="en-US" sz="2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Dame College</a:t>
            </a:r>
            <a:r>
              <a:rPr lang="en-US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</a:t>
            </a:r>
            <a:r>
              <a:rPr lang="en-US" sz="2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Adamjee</a:t>
            </a:r>
            <a:r>
              <a:rPr lang="en-US" sz="2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Cantonment College</a:t>
            </a:r>
            <a:r>
              <a:rPr lang="en-US" sz="2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</a:t>
            </a:r>
            <a:r>
              <a:rPr lang="en-US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Dhaka </a:t>
            </a:r>
            <a:r>
              <a:rPr lang="en-US" sz="2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City College</a:t>
            </a:r>
          </a:p>
          <a:p>
            <a:pPr>
              <a:lnSpc>
                <a:spcPct val="150000"/>
              </a:lnSpc>
            </a:pPr>
            <a:r>
              <a:rPr lang="en-US" sz="2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2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Govt. </a:t>
            </a:r>
            <a:r>
              <a:rPr lang="en-US" sz="2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Laboratory High School.</a:t>
            </a:r>
          </a:p>
          <a:p>
            <a:pPr>
              <a:lnSpc>
                <a:spcPct val="150000"/>
              </a:lnSpc>
            </a:pPr>
            <a:r>
              <a:rPr lang="en-US" sz="2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Ideal </a:t>
            </a:r>
            <a:r>
              <a:rPr lang="en-US" sz="2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School &amp; College.</a:t>
            </a:r>
          </a:p>
          <a:p>
            <a:pPr>
              <a:lnSpc>
                <a:spcPct val="150000"/>
              </a:lnSpc>
            </a:pPr>
            <a:r>
              <a:rPr lang="en-US" sz="2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2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RAJUK </a:t>
            </a:r>
            <a:r>
              <a:rPr lang="en-US" sz="28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Uttara</a:t>
            </a:r>
            <a:r>
              <a:rPr lang="en-US" sz="2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Model College.</a:t>
            </a:r>
          </a:p>
          <a:p>
            <a:pPr>
              <a:lnSpc>
                <a:spcPct val="150000"/>
              </a:lnSpc>
            </a:pPr>
            <a:r>
              <a:rPr lang="en-US" sz="2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2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Dhaka </a:t>
            </a:r>
            <a:r>
              <a:rPr lang="en-US" sz="2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Residential Model College.</a:t>
            </a:r>
          </a:p>
          <a:p>
            <a:pPr>
              <a:lnSpc>
                <a:spcPct val="150000"/>
              </a:lnSpc>
            </a:pPr>
            <a:r>
              <a:rPr lang="en-US" sz="2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2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Holy </a:t>
            </a:r>
            <a:r>
              <a:rPr lang="en-US" sz="2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Cross Girls High School</a:t>
            </a:r>
            <a:r>
              <a:rPr lang="en-US" sz="2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800" b="1" spc="-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2319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" y="949014"/>
            <a:ext cx="5965269" cy="5908987"/>
          </a:xfrm>
          <a:prstGeom prst="rect">
            <a:avLst/>
          </a:prstGeom>
          <a:ln w="76200">
            <a:solidFill>
              <a:srgbClr val="0033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0" y="23446"/>
            <a:ext cx="12192001" cy="808042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76200"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names of 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</a:t>
            </a:r>
            <a:r>
              <a:rPr 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proper </a:t>
            </a:r>
            <a:r>
              <a:rPr lang="en-US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noun.</a:t>
            </a:r>
            <a:endParaRPr lang="en-US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275" y="949014"/>
            <a:ext cx="6062878" cy="5940088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u="sng" spc="-15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en-US" sz="4800" b="1" spc="-15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800" b="1" spc="-15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Bisher</a:t>
            </a:r>
            <a:r>
              <a:rPr lang="en-US" sz="4800" b="1" spc="-15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spc="-15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Bashi</a:t>
            </a:r>
            <a:endParaRPr lang="en-US" sz="4800" b="1" spc="-15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Agni </a:t>
            </a:r>
            <a:r>
              <a:rPr lang="en-US" sz="4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</a:t>
            </a:r>
            <a:endParaRPr kumimoji="0" lang="en-US" sz="4800" b="1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1" u="none" strike="noStrike" cap="none" spc="-150" normalizeH="0" baseline="0" dirty="0" err="1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Rakhali</a:t>
            </a:r>
            <a:r>
              <a:rPr kumimoji="0" lang="en-US" sz="4800" b="1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400" b="1" u="none" strike="noStrike" cap="none" spc="-150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Nakshi</a:t>
            </a:r>
            <a:r>
              <a:rPr kumimoji="0" lang="en-US" sz="4400" b="1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kumimoji="0" lang="en-US" sz="4400" b="1" u="none" strike="noStrike" cap="none" spc="-150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Kanthar</a:t>
            </a:r>
            <a:r>
              <a:rPr kumimoji="0" lang="en-US" sz="4400" b="1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kumimoji="0" lang="en-US" sz="4400" b="1" u="none" strike="noStrike" cap="none" spc="-150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Maath</a:t>
            </a:r>
            <a:r>
              <a:rPr kumimoji="0" lang="en-US" sz="4400" b="1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1" u="none" strike="noStrike" cap="none" spc="-150" normalizeH="0" baseline="0" dirty="0" err="1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Baluchor</a:t>
            </a:r>
            <a:r>
              <a:rPr kumimoji="0" lang="en-US" sz="4800" b="1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1" u="none" strike="noStrike" cap="none" spc="-150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Dhankhet</a:t>
            </a:r>
            <a:endParaRPr kumimoji="0" lang="en-US" sz="4800" b="1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1" u="none" strike="noStrike" cap="none" spc="-150" normalizeH="0" baseline="0" dirty="0" err="1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Sujan</a:t>
            </a:r>
            <a:r>
              <a:rPr kumimoji="0" lang="en-US" sz="4800" b="1" u="none" strike="noStrike" cap="none" spc="-150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kumimoji="0" lang="en-US" sz="4800" b="1" u="none" strike="noStrike" cap="none" spc="-150" normalizeH="0" baseline="0" dirty="0" err="1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Badiyar</a:t>
            </a:r>
            <a:r>
              <a:rPr kumimoji="0" lang="en-US" sz="4800" b="1" u="none" strike="noStrike" cap="none" spc="-150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kumimoji="0" lang="en-US" sz="4800" b="1" u="none" strike="noStrike" cap="none" spc="-150" normalizeH="0" baseline="0" dirty="0" err="1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Ghat</a:t>
            </a:r>
            <a:r>
              <a:rPr kumimoji="0" lang="en-US" sz="4800" b="1" u="none" strike="noStrike" cap="none" spc="-150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1521400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142"/>
            <a:ext cx="6049106" cy="6064858"/>
          </a:xfrm>
          <a:prstGeom prst="rect">
            <a:avLst/>
          </a:prstGeom>
          <a:ln w="76200">
            <a:solidFill>
              <a:srgbClr val="FF33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/>
          <p:cNvSpPr/>
          <p:nvPr/>
        </p:nvSpPr>
        <p:spPr>
          <a:xfrm>
            <a:off x="0" y="0"/>
            <a:ext cx="12192001" cy="733534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names of festivals are proper </a:t>
            </a:r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35" y="991571"/>
            <a:ext cx="2647015" cy="653142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Eid</a:t>
            </a:r>
            <a:endParaRPr lang="en-US" sz="5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7970" y="733534"/>
            <a:ext cx="5914031" cy="6155531"/>
          </a:xfrm>
          <a:prstGeom prst="rect">
            <a:avLst/>
          </a:prstGeom>
          <a:noFill/>
          <a:ln w="76200">
            <a:solidFill>
              <a:srgbClr val="0033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Examples</a:t>
            </a:r>
            <a:r>
              <a:rPr lang="en-US" sz="4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  <a:p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Eid-Ul-Fitr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Eid-ul-Azha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Durga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Puja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Kali Puja.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4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Chirstmas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r>
              <a:rPr lang="en-US" sz="4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Buddha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Purnima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Easter Sunday.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4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Pahela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Baishakh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5658414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414"/>
            <a:ext cx="6260122" cy="6136862"/>
          </a:xfrm>
          <a:prstGeom prst="rect">
            <a:avLst/>
          </a:prstGeom>
          <a:ln w="5715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182517" y="1326867"/>
            <a:ext cx="3451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Algerian" pitchFamily="82" charset="0"/>
              </a:rPr>
              <a:t>The ahsan manjil</a:t>
            </a:r>
            <a:endParaRPr lang="en-US" sz="2800" dirty="0">
              <a:solidFill>
                <a:srgbClr val="0033CC"/>
              </a:solidFill>
              <a:latin typeface="Algerian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0100" y="8765"/>
            <a:ext cx="12202099" cy="682238"/>
          </a:xfrm>
          <a:prstGeom prst="rect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names of 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famous </a:t>
            </a:r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buildings are proper 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noun.</a:t>
            </a:r>
            <a:endParaRPr lang="en-US" sz="4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8096" y="733534"/>
            <a:ext cx="5791201" cy="6093976"/>
          </a:xfrm>
          <a:prstGeom prst="rect">
            <a:avLst/>
          </a:prstGeom>
          <a:noFill/>
          <a:ln w="76200">
            <a:solidFill>
              <a:srgbClr val="0033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u="sng" spc="-15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Examples</a:t>
            </a:r>
            <a:r>
              <a:rPr lang="en-US" sz="4400" b="1" spc="-15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4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44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White House</a:t>
            </a:r>
            <a:endParaRPr lang="en-US" sz="4400" b="1" spc="-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spc="-15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4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</a:t>
            </a:r>
            <a:r>
              <a:rPr lang="en-US" sz="40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Banga</a:t>
            </a:r>
            <a:r>
              <a:rPr lang="en-US" sz="4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Bhaban</a:t>
            </a:r>
            <a:endParaRPr lang="en-US" sz="40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44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</a:t>
            </a:r>
            <a:r>
              <a:rPr lang="en-US" sz="44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Burje</a:t>
            </a:r>
            <a:r>
              <a:rPr lang="en-US" sz="44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Dubai</a:t>
            </a:r>
          </a:p>
          <a:p>
            <a:pPr>
              <a:lnSpc>
                <a:spcPct val="150000"/>
              </a:lnSpc>
            </a:pP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T</a:t>
            </a:r>
            <a:r>
              <a:rPr lang="en-US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he </a:t>
            </a:r>
            <a:r>
              <a:rPr lang="en-US" sz="4400" spc="-150" dirty="0" err="1" smtClean="0">
                <a:latin typeface="Arial Black" pitchFamily="34" charset="0"/>
              </a:rPr>
              <a:t>Taj</a:t>
            </a:r>
            <a:r>
              <a:rPr lang="en-US" sz="4400" spc="-150" dirty="0" smtClean="0">
                <a:latin typeface="Arial Black" pitchFamily="34" charset="0"/>
              </a:rPr>
              <a:t> </a:t>
            </a:r>
            <a:r>
              <a:rPr lang="en-US" sz="4400" spc="-150" dirty="0" err="1" smtClean="0">
                <a:latin typeface="Arial Black" pitchFamily="34" charset="0"/>
              </a:rPr>
              <a:t>Mahal</a:t>
            </a:r>
            <a:endParaRPr lang="en-US" sz="4400" spc="-150" dirty="0" smtClean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44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</a:t>
            </a:r>
            <a:r>
              <a:rPr lang="en-US" sz="44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Burj</a:t>
            </a:r>
            <a:r>
              <a:rPr lang="en-US" sz="44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Khalifa</a:t>
            </a:r>
            <a:r>
              <a:rPr lang="en-US" sz="44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4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330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" y="1043355"/>
            <a:ext cx="5964071" cy="5814646"/>
          </a:xfrm>
          <a:prstGeom prst="rect">
            <a:avLst/>
          </a:prstGeom>
          <a:ln w="76200">
            <a:solidFill>
              <a:srgbClr val="00CC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3351" y="8765"/>
            <a:ext cx="12188649" cy="8463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 w="762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900" b="1" spc="-15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names of </a:t>
            </a:r>
            <a:r>
              <a:rPr lang="en-US" sz="4900" b="1" spc="-15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months</a:t>
            </a:r>
            <a:r>
              <a:rPr lang="bn-BD" sz="4900" b="1" spc="-15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days</a:t>
            </a:r>
            <a:r>
              <a:rPr lang="en-US" sz="4900" b="1" spc="-15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spc="-15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proper </a:t>
            </a:r>
            <a:r>
              <a:rPr lang="en-US" sz="4900" b="1" spc="-15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noun.</a:t>
            </a:r>
            <a:endParaRPr lang="en-US" sz="4900" b="1" spc="-15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 r="11539"/>
          <a:stretch/>
        </p:blipFill>
        <p:spPr>
          <a:xfrm>
            <a:off x="6182435" y="1043354"/>
            <a:ext cx="5958822" cy="5826364"/>
          </a:xfrm>
          <a:prstGeom prst="rect">
            <a:avLst/>
          </a:prstGeom>
          <a:ln w="76200"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157914180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848" y="4168817"/>
            <a:ext cx="6546553" cy="2585323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spc="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IBRAHIM </a:t>
            </a:r>
            <a:r>
              <a:rPr lang="en-US" sz="4000" b="1" spc="3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KHALIL</a:t>
            </a:r>
          </a:p>
          <a:p>
            <a:pPr algn="ctr"/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B.Com</a:t>
            </a: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.(Hons</a:t>
            </a:r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bn-BD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M.</a:t>
            </a:r>
            <a:r>
              <a:rPr lang="bn-BD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Com.(Accounting),</a:t>
            </a:r>
            <a:r>
              <a:rPr lang="bn-BD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M.Ed</a:t>
            </a:r>
            <a:r>
              <a:rPr lang="en-US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b="1" spc="3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bn-BD" sz="2400" b="1" spc="3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ENIO</a:t>
            </a:r>
            <a:r>
              <a:rPr lang="en-US" sz="2400" b="1" spc="3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 TEACHER,</a:t>
            </a:r>
            <a:endParaRPr lang="bn-BD" sz="2400" b="1" spc="3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en-US" sz="23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ICHHAPURA</a:t>
            </a:r>
            <a:r>
              <a:rPr lang="bn-BD" sz="23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 GOVT.</a:t>
            </a:r>
            <a:r>
              <a:rPr lang="en-US" sz="23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MODEL HIGH SCHOOL</a:t>
            </a:r>
            <a:r>
              <a:rPr lang="bn-BD" sz="23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bn-BD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Sirajdikhan, Munshiganj.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itchFamily="2" charset="0"/>
            </a:endParaRPr>
          </a:p>
          <a:p>
            <a:r>
              <a:rPr lang="en-US" sz="2350" b="1" spc="-15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Mob: 01732180327, Email: ibrahimkhalil600@gmail.com</a:t>
            </a:r>
            <a:endParaRPr lang="bn-BD" sz="2350" b="1" spc="-15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26215" y="117231"/>
            <a:ext cx="4572000" cy="1430215"/>
          </a:xfrm>
          <a:prstGeom prst="rect">
            <a:avLst/>
          </a:prstGeom>
          <a:noFill/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5000"/>
              </a:lnSpc>
            </a:pP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Class:</a:t>
            </a:r>
            <a:r>
              <a:rPr lang="bn-BD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VIII</a:t>
            </a:r>
            <a:endParaRPr lang="en-US" sz="4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6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Sub: English</a:t>
            </a:r>
            <a:r>
              <a:rPr lang="bn-BD" sz="36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Grammar</a:t>
            </a:r>
            <a:r>
              <a:rPr lang="en-US" sz="36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spc="-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780"/>
            <a:ext cx="12192000" cy="861774"/>
          </a:xfrm>
          <a:prstGeom prst="rect">
            <a:avLst/>
          </a:prstGeom>
          <a:gradFill flip="none" rotWithShape="1">
            <a:gsLst>
              <a:gs pos="0">
                <a:srgbClr val="D1EC7C">
                  <a:tint val="66000"/>
                  <a:satMod val="160000"/>
                </a:srgbClr>
              </a:gs>
              <a:gs pos="50000">
                <a:srgbClr val="D1EC7C">
                  <a:tint val="44500"/>
                  <a:satMod val="160000"/>
                </a:srgbClr>
              </a:gs>
              <a:gs pos="100000">
                <a:srgbClr val="D1EC7C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spc="-15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names of </a:t>
            </a:r>
            <a:r>
              <a:rPr lang="en-US" sz="5000" b="1" spc="-1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news papers</a:t>
            </a:r>
            <a:r>
              <a:rPr lang="en-US" sz="5000" b="1" spc="-15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spc="-15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proper </a:t>
            </a:r>
            <a:r>
              <a:rPr lang="en-US" sz="5000" b="1" spc="-15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noun.</a:t>
            </a:r>
            <a:endParaRPr lang="en-US" sz="5000" b="1" spc="-15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9"/>
          <a:stretch/>
        </p:blipFill>
        <p:spPr bwMode="auto">
          <a:xfrm>
            <a:off x="0" y="961293"/>
            <a:ext cx="6096000" cy="5896708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43244" y="983946"/>
            <a:ext cx="5921460" cy="5632311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u="sng" spc="-15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en-US" sz="4000" b="1" spc="-15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000" b="1" spc="-15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Daily Prothom  </a:t>
            </a:r>
            <a:r>
              <a:rPr lang="en-US" sz="4000" b="1" spc="-15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</a:t>
            </a:r>
            <a:endParaRPr lang="en-US" sz="4000" b="1" spc="-15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Daily Jugantor</a:t>
            </a:r>
            <a:endParaRPr kumimoji="0" lang="en-US" sz="4000" b="1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1" u="none" strike="noStrike" cap="none" spc="-150" normalizeH="0" baseline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Daily Samakal</a:t>
            </a:r>
            <a:r>
              <a:rPr kumimoji="0" lang="en-US" sz="4000" b="1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1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Daily New Nation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4000" b="1" spc="-15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Daily Manab Zamin</a:t>
            </a:r>
            <a:r>
              <a:rPr kumimoji="0" lang="en-US" sz="4000" b="1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6236039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80"/>
            <a:ext cx="12192000" cy="692497"/>
          </a:xfrm>
          <a:prstGeom prst="rect">
            <a:avLst/>
          </a:prstGeom>
          <a:gradFill flip="none" rotWithShape="1">
            <a:gsLst>
              <a:gs pos="0">
                <a:srgbClr val="D1EC7C">
                  <a:tint val="66000"/>
                  <a:satMod val="160000"/>
                </a:srgbClr>
              </a:gs>
              <a:gs pos="50000">
                <a:srgbClr val="D1EC7C">
                  <a:tint val="44500"/>
                  <a:satMod val="160000"/>
                </a:srgbClr>
              </a:gs>
              <a:gs pos="100000">
                <a:srgbClr val="D1EC7C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3900" b="1" spc="-15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names of countries and their capital cities are proper </a:t>
            </a:r>
            <a:r>
              <a:rPr lang="en-US" sz="3900" b="1" spc="-15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noun.</a:t>
            </a:r>
            <a:endParaRPr lang="en-US" sz="3900" b="1" spc="-15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527458"/>
              </p:ext>
            </p:extLst>
          </p:nvPr>
        </p:nvGraphicFramePr>
        <p:xfrm>
          <a:off x="35169" y="775196"/>
          <a:ext cx="5838092" cy="604763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{22838BEF-8BB2-4498-84A7-C5851F593DF1}</a:tableStyleId>
              </a:tblPr>
              <a:tblGrid>
                <a:gridCol w="2988311"/>
                <a:gridCol w="2849781"/>
              </a:tblGrid>
              <a:tr h="671959">
                <a:tc>
                  <a:txBody>
                    <a:bodyPr/>
                    <a:lstStyle/>
                    <a:p>
                      <a:r>
                        <a:rPr lang="en-US" sz="3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Capital 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71959">
                <a:tc>
                  <a:txBody>
                    <a:bodyPr/>
                    <a:lstStyle/>
                    <a:p>
                      <a:r>
                        <a:rPr lang="en-US" sz="3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Great Britain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London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71959">
                <a:tc>
                  <a:txBody>
                    <a:bodyPr/>
                    <a:lstStyle/>
                    <a:p>
                      <a:r>
                        <a:rPr lang="en-US" sz="3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Beijing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71959">
                <a:tc>
                  <a:txBody>
                    <a:bodyPr/>
                    <a:lstStyle/>
                    <a:p>
                      <a:r>
                        <a:rPr lang="en-US" sz="3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Japan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Tokyo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71959">
                <a:tc>
                  <a:txBody>
                    <a:bodyPr/>
                    <a:lstStyle/>
                    <a:p>
                      <a:r>
                        <a:rPr lang="en-US" sz="3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Italy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71959">
                <a:tc>
                  <a:txBody>
                    <a:bodyPr/>
                    <a:lstStyle/>
                    <a:p>
                      <a:r>
                        <a:rPr lang="en-US" sz="3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Bangladesh</a:t>
                      </a:r>
                      <a:endParaRPr lang="en-US" sz="3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Dhaka</a:t>
                      </a:r>
                      <a:endParaRPr lang="en-US" sz="3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71959">
                <a:tc>
                  <a:txBody>
                    <a:bodyPr/>
                    <a:lstStyle/>
                    <a:p>
                      <a:r>
                        <a:rPr lang="en-US" sz="3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Sri Lanka</a:t>
                      </a:r>
                      <a:endParaRPr lang="en-US" sz="3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Colombo</a:t>
                      </a:r>
                      <a:endParaRPr lang="en-US" sz="3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71959">
                <a:tc>
                  <a:txBody>
                    <a:bodyPr/>
                    <a:lstStyle/>
                    <a:p>
                      <a:r>
                        <a:rPr lang="en-US" sz="3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Saudi Arabia</a:t>
                      </a:r>
                      <a:endParaRPr lang="en-US" sz="3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Riyadh</a:t>
                      </a:r>
                      <a:endParaRPr lang="en-US" sz="3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71959">
                <a:tc>
                  <a:txBody>
                    <a:bodyPr/>
                    <a:lstStyle/>
                    <a:p>
                      <a:r>
                        <a:rPr lang="en-US" sz="3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Pakistan</a:t>
                      </a:r>
                      <a:endParaRPr lang="en-US" sz="3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Islamabad</a:t>
                      </a:r>
                      <a:endParaRPr lang="en-US" sz="3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FFFF">
                            <a:tint val="66000"/>
                            <a:satMod val="160000"/>
                          </a:srgbClr>
                        </a:gs>
                        <a:gs pos="50000">
                          <a:srgbClr val="00FFFF">
                            <a:tint val="44500"/>
                            <a:satMod val="160000"/>
                          </a:srgbClr>
                        </a:gs>
                        <a:gs pos="100000">
                          <a:srgbClr val="00FFFF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4" b="12026"/>
          <a:stretch/>
        </p:blipFill>
        <p:spPr bwMode="auto">
          <a:xfrm>
            <a:off x="6013938" y="774504"/>
            <a:ext cx="6096000" cy="6001434"/>
          </a:xfrm>
          <a:prstGeom prst="rect">
            <a:avLst/>
          </a:prstGeom>
          <a:noFill/>
          <a:ln w="7620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6013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7483"/>
            <a:ext cx="6277971" cy="5918911"/>
          </a:xfrm>
          <a:prstGeom prst="rect">
            <a:avLst/>
          </a:prstGeom>
          <a:noFill/>
          <a:ln w="76200">
            <a:solidFill>
              <a:srgbClr val="0033CC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" y="1128146"/>
            <a:ext cx="5908771" cy="65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Padma Bridge</a:t>
            </a:r>
            <a:endParaRPr lang="en-US" sz="5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100" y="8765"/>
            <a:ext cx="12202099" cy="938719"/>
          </a:xfrm>
          <a:prstGeom prst="rect">
            <a:avLst/>
          </a:prstGeom>
          <a:solidFill>
            <a:srgbClr val="FFFF99"/>
          </a:soli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names of </a:t>
            </a:r>
            <a:r>
              <a:rPr lang="en-US" sz="55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Bridges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proper 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noun.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31402"/>
              </p:ext>
            </p:extLst>
          </p:nvPr>
        </p:nvGraphicFramePr>
        <p:xfrm>
          <a:off x="6387152" y="963398"/>
          <a:ext cx="5685597" cy="5894604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{BDBED569-4797-4DF1-A0F4-6AAB3CD982D8}</a:tableStyleId>
              </a:tblPr>
              <a:tblGrid>
                <a:gridCol w="5685597"/>
              </a:tblGrid>
              <a:tr h="9824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u="sng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Examples</a:t>
                      </a:r>
                      <a:r>
                        <a:rPr lang="en-US" sz="3600" b="1" u="none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en-US" sz="3600" b="1" u="none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24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Meghna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Bridge</a:t>
                      </a:r>
                      <a:endParaRPr lang="en-US" sz="36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24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Shah </a:t>
                      </a:r>
                      <a:r>
                        <a:rPr lang="en-US" sz="3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Amanat</a:t>
                      </a:r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Bridge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24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</a:t>
                      </a:r>
                      <a:r>
                        <a:rPr lang="en-US" sz="3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Lebukhali</a:t>
                      </a: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Bridge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24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</a:t>
                      </a:r>
                      <a:r>
                        <a:rPr lang="en-US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6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Hardinge</a:t>
                      </a:r>
                      <a:r>
                        <a:rPr lang="en-US" sz="3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Bridge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24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</a:t>
                      </a:r>
                      <a:r>
                        <a:rPr lang="en-US" sz="3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Lalon</a:t>
                      </a:r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Shah Bridge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56385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00" y="751613"/>
            <a:ext cx="5591502" cy="6106388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0100" y="8765"/>
            <a:ext cx="12202099" cy="691087"/>
          </a:xfrm>
          <a:prstGeom prst="rect">
            <a:avLst/>
          </a:prstGeom>
          <a:solidFill>
            <a:srgbClr val="FFFF99"/>
          </a:soli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names of </a:t>
            </a:r>
            <a:r>
              <a:rPr lang="bn-BD" sz="5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5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n-BD" sz="5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5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guag</a:t>
            </a:r>
            <a:r>
              <a:rPr lang="bn-BD" sz="5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proper </a:t>
            </a:r>
            <a:r>
              <a:rPr 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noun.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4234" y="815320"/>
            <a:ext cx="6442276" cy="6001643"/>
          </a:xfrm>
          <a:prstGeom prst="rect">
            <a:avLst/>
          </a:prstGeom>
          <a:noFill/>
          <a:ln w="76200">
            <a:solidFill>
              <a:srgbClr val="FF33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4800" b="1" u="sng" spc="-15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Examples</a:t>
            </a:r>
            <a:r>
              <a:rPr lang="en-US" sz="4800" b="1" spc="-15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</a:p>
          <a:p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English</a:t>
            </a:r>
            <a:endParaRPr lang="en-US" sz="4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4800" b="1" spc="-15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4800" b="1" spc="-15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Mandarin Chinese</a:t>
            </a:r>
            <a:endParaRPr lang="en-US" sz="4800" b="1" spc="-15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Hindi</a:t>
            </a:r>
            <a:endParaRPr lang="en-US" sz="4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4800" b="1" spc="-15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4800" b="1" spc="-15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Spanish</a:t>
            </a:r>
            <a:endParaRPr lang="en-US" sz="4800" b="1" spc="-15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Arabic</a:t>
            </a:r>
            <a:endParaRPr lang="en-US" sz="4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4800" b="1" spc="-15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4800" b="1" spc="-15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Bangla/Bengali</a:t>
            </a:r>
            <a:endParaRPr lang="en-US" sz="4800" b="1" spc="-15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Russian </a:t>
            </a:r>
            <a:endParaRPr lang="en-US" sz="4800" b="1" spc="-15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530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83"/>
          <a:stretch/>
        </p:blipFill>
        <p:spPr bwMode="auto">
          <a:xfrm>
            <a:off x="-1929" y="1050877"/>
            <a:ext cx="6070220" cy="5807121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0100" y="8765"/>
            <a:ext cx="12202099" cy="938719"/>
          </a:xfrm>
          <a:prstGeom prst="rect">
            <a:avLst/>
          </a:prstGeom>
          <a:solidFill>
            <a:srgbClr val="FFFF99"/>
          </a:soli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names of </a:t>
            </a:r>
            <a:r>
              <a:rPr lang="bn-BD" sz="55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Airlines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proper 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noun.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88350" y="1092116"/>
            <a:ext cx="5683864" cy="5426165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800" b="1" i="0" u="sng" strike="noStrike" cap="none" spc="-150" normalizeH="0" baseline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Examples</a:t>
            </a:r>
            <a:r>
              <a:rPr kumimoji="0" lang="en-US" sz="4800" b="1" i="0" u="none" strike="noStrike" cap="none" spc="-150" normalizeH="0" baseline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1" i="0" u="none" strike="noStrike" cap="none" spc="-150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American Airlines.</a:t>
            </a:r>
          </a:p>
          <a:p>
            <a:pPr fontAlgn="base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Saudi Arabian Airlines</a:t>
            </a:r>
          </a:p>
          <a:p>
            <a:pPr marL="0" marR="0" lvl="0" indent="0" algn="l" defTabSz="914400" rtl="0" eaLnBrk="0" fontAlgn="base" latinLnBrk="0" hangingPunct="0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1" i="0" u="none" strike="noStrike" cap="none" spc="-150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Delta Air Lines.</a:t>
            </a:r>
          </a:p>
          <a:p>
            <a:pPr marL="0" marR="0" lvl="0" indent="0" algn="l" defTabSz="914400" rtl="0" eaLnBrk="0" fontAlgn="base" latinLnBrk="0" hangingPunct="0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1" i="0" u="none" strike="noStrike" cap="none" spc="-150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United Airlines.</a:t>
            </a:r>
          </a:p>
          <a:p>
            <a:pPr marL="0" marR="0" lvl="0" indent="0" algn="l" defTabSz="914400" rtl="0" eaLnBrk="0" fontAlgn="base" latinLnBrk="0" hangingPunct="0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Qatar Airways</a:t>
            </a:r>
            <a:r>
              <a:rPr kumimoji="0" lang="en-US" sz="4800" b="1" i="0" u="none" strike="noStrike" cap="none" spc="-150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ts val="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4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British Airways</a:t>
            </a:r>
            <a:r>
              <a:rPr kumimoji="0" lang="en-US" sz="4800" b="1" i="0" u="none" strike="noStrike" cap="none" spc="-150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204941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412"/>
            <a:ext cx="5973288" cy="5711588"/>
          </a:xfrm>
          <a:prstGeom prst="rect">
            <a:avLst/>
          </a:prstGeom>
          <a:noFill/>
          <a:ln w="76200">
            <a:solidFill>
              <a:srgbClr val="0033CC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1219" y="1293609"/>
            <a:ext cx="3669527" cy="65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5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Titanic</a:t>
            </a:r>
            <a:endParaRPr lang="en-US" sz="5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100" y="8765"/>
            <a:ext cx="12202099" cy="1000274"/>
          </a:xfrm>
          <a:prstGeom prst="rect">
            <a:avLst/>
          </a:prstGeom>
          <a:solidFill>
            <a:srgbClr val="FFFF99"/>
          </a:soli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names of </a:t>
            </a:r>
            <a:r>
              <a:rPr lang="bn-BD" sz="59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ships</a:t>
            </a:r>
            <a:r>
              <a:rPr lang="en-US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proper </a:t>
            </a:r>
            <a:r>
              <a:rPr lang="en-US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noun.</a:t>
            </a:r>
            <a:endParaRPr lang="en-US" sz="5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0949" y="1295584"/>
            <a:ext cx="6101050" cy="5262979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1" i="0" u="sng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Examples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: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Arial Black" pitchFamily="34" charset="0"/>
              </a:rPr>
              <a:t>Wonder of the </a:t>
            </a:r>
            <a:r>
              <a:rPr lang="en-US" sz="3600" dirty="0" smtClean="0">
                <a:solidFill>
                  <a:srgbClr val="0000CC"/>
                </a:solidFill>
                <a:latin typeface="Arial Black" pitchFamily="34" charset="0"/>
              </a:rPr>
              <a:t>Seas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Keari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Sindbad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600" b="1" i="0" u="none" strike="noStrike" cap="none" spc="-150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spc="-150" dirty="0">
                <a:solidFill>
                  <a:srgbClr val="0000CC"/>
                </a:solidFill>
                <a:latin typeface="Arial Black" pitchFamily="34" charset="0"/>
              </a:rPr>
              <a:t>Symphony of the Seas</a:t>
            </a:r>
            <a:endParaRPr kumimoji="0" lang="en-US" sz="3600" b="1" i="0" u="none" strike="noStrike" cap="none" spc="-150" normalizeH="0" baseline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dirty="0">
                <a:latin typeface="Arial Black" pitchFamily="34" charset="0"/>
              </a:rPr>
              <a:t>Harmony of the </a:t>
            </a:r>
            <a:r>
              <a:rPr lang="en-US" sz="3600" dirty="0" smtClean="0">
                <a:latin typeface="Arial Black" pitchFamily="34" charset="0"/>
              </a:rPr>
              <a:t>Seas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u="sng" dirty="0">
                <a:solidFill>
                  <a:srgbClr val="0000CC"/>
                </a:solidFill>
                <a:latin typeface="Arial Black" pitchFamily="34" charset="0"/>
                <a:hlinkClick r:id="rId3"/>
              </a:rPr>
              <a:t>Oasis of the Seas</a:t>
            </a:r>
            <a:r>
              <a:rPr kumimoji="0" lang="en-US" sz="360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439847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07522"/>
            <a:ext cx="6187044" cy="6050477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0100" y="8765"/>
            <a:ext cx="12202099" cy="682238"/>
          </a:xfrm>
          <a:prstGeom prst="rect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47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7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names of </a:t>
            </a:r>
            <a:r>
              <a:rPr lang="bn-BD" sz="4700" b="1" spc="-15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movies</a:t>
            </a:r>
            <a:r>
              <a:rPr lang="en-US" sz="4700" b="1" spc="-15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or dramas</a:t>
            </a:r>
            <a:r>
              <a:rPr lang="en-US" sz="47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proper </a:t>
            </a:r>
            <a:r>
              <a:rPr lang="en-US" sz="47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noun.</a:t>
            </a:r>
            <a:endParaRPr lang="en-US" sz="47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675184"/>
              </p:ext>
            </p:extLst>
          </p:nvPr>
        </p:nvGraphicFramePr>
        <p:xfrm>
          <a:off x="6578221" y="926466"/>
          <a:ext cx="5390865" cy="585216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5390865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u="sng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Examples</a:t>
                      </a:r>
                      <a:r>
                        <a:rPr lang="en-US" sz="3600" b="1" dirty="0" smtClean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:</a:t>
                      </a:r>
                      <a:endParaRPr lang="en-US" sz="36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• </a:t>
                      </a:r>
                      <a:r>
                        <a:rPr lang="en-US" sz="3200" b="1" dirty="0" err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Srabon</a:t>
                      </a:r>
                      <a:r>
                        <a:rPr lang="en-US" sz="3200" b="1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Megher</a:t>
                      </a:r>
                      <a:r>
                        <a:rPr lang="en-US" sz="3200" b="1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Din</a:t>
                      </a:r>
                      <a:endParaRPr lang="en-US" sz="3200" b="1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• </a:t>
                      </a:r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Shopner</a:t>
                      </a: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</a:t>
                      </a:r>
                      <a:r>
                        <a:rPr lang="en-US" sz="3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Thikana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• </a:t>
                      </a:r>
                      <a:r>
                        <a:rPr lang="en-US" sz="3200" b="1" dirty="0" err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Sotter</a:t>
                      </a:r>
                      <a:r>
                        <a:rPr lang="en-US" sz="3200" b="1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Mrittu</a:t>
                      </a:r>
                      <a:r>
                        <a:rPr lang="en-US" sz="32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Nei</a:t>
                      </a:r>
                      <a:endParaRPr lang="en-US" sz="3200" b="1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• </a:t>
                      </a:r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Ammajan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• </a:t>
                      </a:r>
                      <a:r>
                        <a:rPr lang="en-US" sz="3200" b="1" dirty="0" err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Lalsalu</a:t>
                      </a:r>
                      <a:endParaRPr lang="en-US" sz="3200" b="1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• </a:t>
                      </a:r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Chhutir</a:t>
                      </a: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Ghonta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• </a:t>
                      </a:r>
                      <a:r>
                        <a:rPr lang="en-US" sz="3200" b="1" dirty="0" err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Dipu</a:t>
                      </a:r>
                      <a:r>
                        <a:rPr lang="en-US" sz="3200" b="1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Number 2</a:t>
                      </a:r>
                      <a:endParaRPr lang="en-US" sz="3200" b="1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• </a:t>
                      </a:r>
                      <a:r>
                        <a:rPr lang="en-US" sz="3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Monpura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cs typeface="Times New Roman"/>
                        </a:rPr>
                        <a:t>• </a:t>
                      </a:r>
                      <a:r>
                        <a:rPr lang="en-US" sz="3200" b="1" dirty="0" err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Aguner</a:t>
                      </a:r>
                      <a:r>
                        <a:rPr lang="en-US" sz="3200" b="1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Poroshmoni</a:t>
                      </a:r>
                      <a:endParaRPr lang="en-US" sz="3200" b="1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1697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46" y="795647"/>
            <a:ext cx="5898077" cy="6062353"/>
          </a:xfrm>
          <a:prstGeom prst="rect">
            <a:avLst/>
          </a:prstGeom>
          <a:noFill/>
          <a:ln w="76200">
            <a:solidFill>
              <a:srgbClr val="FF33CC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371" y="845110"/>
            <a:ext cx="5908771" cy="65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Dhaka-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Mawa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highway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100" y="8765"/>
            <a:ext cx="12202099" cy="682238"/>
          </a:xfrm>
          <a:prstGeom prst="rect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4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names of </a:t>
            </a:r>
            <a:r>
              <a:rPr lang="en-US" sz="4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4600" b="1" spc="-15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Road</a:t>
            </a:r>
            <a:r>
              <a:rPr lang="bn-BD" sz="4600" b="1" spc="-15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600" b="1" spc="-15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or Highways</a:t>
            </a:r>
            <a:r>
              <a:rPr lang="en-US" sz="4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proper </a:t>
            </a:r>
            <a:r>
              <a:rPr lang="en-US" sz="4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noun.</a:t>
            </a:r>
            <a:endParaRPr lang="en-US" sz="4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0949" y="1044416"/>
            <a:ext cx="6096000" cy="55092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en-US" sz="4400" b="1" u="sng" spc="-15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en-US" sz="4400" b="1" spc="-15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4400" b="1" spc="-15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• </a:t>
            </a:r>
            <a:r>
              <a:rPr lang="en-US" sz="4400" b="1" spc="-15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Sadarghat-Gabtoli</a:t>
            </a:r>
            <a:r>
              <a:rPr lang="en-US" sz="4400" b="1" spc="-15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Road.</a:t>
            </a:r>
            <a:endParaRPr lang="en-US" sz="4400" b="1" spc="-15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spc="-15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• </a:t>
            </a:r>
            <a:r>
              <a:rPr lang="en-US" sz="44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Mirpur</a:t>
            </a:r>
            <a:r>
              <a:rPr lang="en-US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</a:t>
            </a:r>
            <a:r>
              <a:rPr lang="en-US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spc="-15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• </a:t>
            </a:r>
            <a:r>
              <a:rPr lang="en-US" sz="4000" b="1" spc="-15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Kazi</a:t>
            </a:r>
            <a:r>
              <a:rPr lang="en-US" sz="4000" b="1" spc="-15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spc="-15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Nazrul</a:t>
            </a:r>
            <a:r>
              <a:rPr lang="en-US" sz="4000" b="1" spc="-15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Islam Avenue</a:t>
            </a:r>
            <a:r>
              <a:rPr lang="en-US" sz="4000" b="1" spc="-15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4000" b="1" spc="-15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spc="-15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• </a:t>
            </a:r>
            <a:r>
              <a:rPr lang="en-US" sz="44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Moghbazar</a:t>
            </a:r>
            <a:r>
              <a:rPr lang="en-US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</a:t>
            </a:r>
            <a:r>
              <a:rPr lang="en-US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bn-BD" sz="44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spc="-15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• </a:t>
            </a:r>
            <a:r>
              <a:rPr lang="en-US" sz="4400" b="1" spc="-15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Road</a:t>
            </a:r>
            <a:endParaRPr lang="bn-BD" sz="4400" b="1" spc="-15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spc="-15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• </a:t>
            </a:r>
            <a:r>
              <a:rPr lang="en-US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Jubilee 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</a:t>
            </a:r>
            <a:r>
              <a:rPr lang="en-US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bn-BD" sz="44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spc="-15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• </a:t>
            </a:r>
            <a:r>
              <a:rPr lang="en-US" sz="4400" b="1" spc="-15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 </a:t>
            </a:r>
            <a:r>
              <a:rPr lang="en-US" sz="4400" b="1" spc="-15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Masjid Road</a:t>
            </a:r>
          </a:p>
        </p:txBody>
      </p:sp>
    </p:spTree>
    <p:extLst>
      <p:ext uri="{BB962C8B-B14F-4D97-AF65-F5344CB8AC3E}">
        <p14:creationId xmlns:p14="http://schemas.microsoft.com/office/powerpoint/2010/main" val="4046878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5" t="3037" r="15437" b="5215"/>
          <a:stretch/>
        </p:blipFill>
        <p:spPr bwMode="auto">
          <a:xfrm>
            <a:off x="0" y="807574"/>
            <a:ext cx="6159335" cy="6050426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28131" y="1106361"/>
            <a:ext cx="3883255" cy="65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Earth</a:t>
            </a:r>
            <a:endParaRPr lang="en-US" sz="6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100" y="20640"/>
            <a:ext cx="12202099" cy="682238"/>
          </a:xfrm>
          <a:prstGeom prst="rect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names of </a:t>
            </a:r>
            <a:r>
              <a:rPr lang="en-US" sz="43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Planets or Satellites</a:t>
            </a:r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proper </a:t>
            </a:r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noun.</a:t>
            </a: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3629" y="874332"/>
            <a:ext cx="5704409" cy="6013185"/>
          </a:xfrm>
          <a:prstGeom prst="rect">
            <a:avLst/>
          </a:prstGeom>
          <a:noFill/>
          <a:ln w="76200">
            <a:solidFill>
              <a:srgbClr val="0033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en-US" sz="4400" b="1" u="sng" spc="-15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Examples</a:t>
            </a:r>
            <a:r>
              <a:rPr lang="en-US" sz="4400" b="1" spc="-15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  <a:p>
            <a:pPr>
              <a:lnSpc>
                <a:spcPts val="4600"/>
              </a:lnSpc>
            </a:pPr>
            <a:r>
              <a:rPr lang="en-US" sz="4400" b="1" spc="-15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Mercury </a:t>
            </a:r>
            <a:r>
              <a:rPr lang="en-US" sz="4400" b="1" spc="-15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</a:t>
            </a:r>
            <a:r>
              <a:rPr lang="en-US" sz="4400" b="1" spc="-15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বুধ</a:t>
            </a:r>
            <a:r>
              <a:rPr lang="as-IN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as-IN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Venus – </a:t>
            </a:r>
            <a:r>
              <a:rPr lang="as-IN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শুক্র</a:t>
            </a:r>
            <a:br>
              <a:rPr lang="as-IN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4400" b="1" spc="-15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Earth – </a:t>
            </a:r>
            <a:r>
              <a:rPr lang="as-IN" sz="4400" b="1" spc="-15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পৃথিবী</a:t>
            </a:r>
            <a:r>
              <a:rPr lang="as-IN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as-IN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Mars – </a:t>
            </a:r>
            <a:r>
              <a:rPr lang="as-IN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মঙ্গল</a:t>
            </a:r>
            <a:br>
              <a:rPr lang="as-IN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4400" b="1" spc="-15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Jupiter – </a:t>
            </a:r>
            <a:r>
              <a:rPr lang="as-IN" sz="4400" b="1" spc="-15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বৃহস্পতিগ্রহ</a:t>
            </a:r>
            <a:r>
              <a:rPr lang="as-IN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as-IN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Saturn – </a:t>
            </a:r>
            <a:r>
              <a:rPr lang="as-IN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শনি</a:t>
            </a:r>
            <a:br>
              <a:rPr lang="as-IN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4400" b="1" spc="-15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Uranus – </a:t>
            </a:r>
            <a:r>
              <a:rPr lang="en-US" sz="4400" b="1" spc="-15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ইউরেনাস</a:t>
            </a:r>
            <a:r>
              <a:rPr lang="as-IN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as-IN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Neptune – </a:t>
            </a:r>
            <a:r>
              <a:rPr lang="as-IN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নেপচুন</a:t>
            </a:r>
            <a:r>
              <a:rPr lang="as-IN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as-IN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4400" b="1" spc="-15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Pluto – </a:t>
            </a:r>
            <a:r>
              <a:rPr lang="as-IN" sz="4400" b="1" spc="-15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গ্রহবিশেষ</a:t>
            </a:r>
            <a:endParaRPr lang="en-US" sz="4400" b="1" spc="-15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5063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9064"/>
            <a:ext cx="12192000" cy="4811574"/>
          </a:xfrm>
          <a:prstGeom prst="rect">
            <a:avLst/>
          </a:prstGeom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I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James at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post office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600"/>
              </a:lnSpc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December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last month of a year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6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India is the biggest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democratic country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world.</a:t>
            </a:r>
          </a:p>
          <a:p>
            <a:pPr>
              <a:lnSpc>
                <a:spcPts val="4600"/>
              </a:lnSpc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Millions of people speak English as a second language.</a:t>
            </a:r>
          </a:p>
          <a:p>
            <a:pPr>
              <a:lnSpc>
                <a:spcPts val="46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She comes from Nigeria.</a:t>
            </a:r>
          </a:p>
          <a:p>
            <a:pPr>
              <a:lnSpc>
                <a:spcPts val="46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The Amazon is the largest river in the world.</a:t>
            </a:r>
          </a:p>
          <a:p>
            <a:pPr>
              <a:lnSpc>
                <a:spcPts val="46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Jupiter is the largest planet in our solar system.</a:t>
            </a:r>
          </a:p>
          <a:p>
            <a:pPr>
              <a:lnSpc>
                <a:spcPts val="46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Which is the capital city of Australia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" y="952929"/>
            <a:ext cx="12192000" cy="750277"/>
          </a:xfrm>
          <a:prstGeom prst="rect">
            <a:avLst/>
          </a:prstGeom>
          <a:gradFill flip="none" rotWithShape="1">
            <a:gsLst>
              <a:gs pos="0">
                <a:srgbClr val="D1EC7C">
                  <a:tint val="66000"/>
                  <a:satMod val="160000"/>
                </a:srgbClr>
              </a:gs>
              <a:gs pos="50000">
                <a:srgbClr val="D1EC7C">
                  <a:tint val="44500"/>
                  <a:satMod val="160000"/>
                </a:srgbClr>
              </a:gs>
              <a:gs pos="100000">
                <a:srgbClr val="D1EC7C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300" b="1" spc="-15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Identify the proper nouns from the followings sentences</a:t>
            </a:r>
            <a:endParaRPr lang="en-US" sz="4300" b="1" spc="-15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0523" y="2126294"/>
            <a:ext cx="1418492" cy="48744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9262" y="2695802"/>
            <a:ext cx="2310816" cy="48744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9261" y="3277033"/>
            <a:ext cx="1266092" cy="48744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79475" y="3846541"/>
            <a:ext cx="1652955" cy="48744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38243" y="4448173"/>
            <a:ext cx="1652955" cy="48744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88828" y="5039925"/>
            <a:ext cx="1863972" cy="48744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9266" y="5614353"/>
            <a:ext cx="1688119" cy="48744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59420" y="6213612"/>
            <a:ext cx="2051534" cy="48744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38242" y="0"/>
            <a:ext cx="3294187" cy="8132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8728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7522" r="7287" b="3603"/>
          <a:stretch/>
        </p:blipFill>
        <p:spPr bwMode="auto">
          <a:xfrm>
            <a:off x="0" y="832513"/>
            <a:ext cx="12192000" cy="60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832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you say what type of nouns the following words are?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3893" y="3452885"/>
            <a:ext cx="6892119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2333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69489" y="0"/>
            <a:ext cx="5073997" cy="8132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Homework</a:t>
            </a:r>
            <a:endParaRPr lang="en-US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22376"/>
            <a:ext cx="12192000" cy="1835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7000"/>
              </a:lnSpc>
            </a:pPr>
            <a:r>
              <a:rPr lang="en-US" sz="7200" dirty="0" smtClean="0">
                <a:solidFill>
                  <a:srgbClr val="0000CC"/>
                </a:solidFill>
                <a:latin typeface="Arial Black" pitchFamily="34" charset="0"/>
              </a:rPr>
              <a:t>Make 10 sentences by using proper nouns</a:t>
            </a:r>
            <a:endParaRPr lang="en-US" sz="7200" dirty="0">
              <a:solidFill>
                <a:srgbClr val="0000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9895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82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438400" y="591457"/>
            <a:ext cx="7721600" cy="1752600"/>
          </a:xfrm>
          <a:prstGeom prst="downArrowCallout">
            <a:avLst>
              <a:gd name="adj1" fmla="val 56470"/>
              <a:gd name="adj2" fmla="val 53986"/>
              <a:gd name="adj3" fmla="val 25000"/>
              <a:gd name="adj4" fmla="val 53383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all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/>
                <a:latin typeface="Sitka Text" pitchFamily="2" charset="0"/>
              </a:rPr>
              <a:t>Our today’s Lesson is-</a:t>
            </a:r>
            <a:endParaRPr lang="en-US" sz="4800" b="1" cap="all" spc="-15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/>
              <a:latin typeface="Sitka Tex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2420035"/>
            <a:ext cx="8420100" cy="2308324"/>
          </a:xfrm>
          <a:prstGeom prst="rect">
            <a:avLst/>
          </a:prstGeom>
          <a:ln w="76200">
            <a:solidFill>
              <a:srgbClr val="FF0066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bn-BD" sz="7200" b="1" spc="-150" dirty="0" smtClean="0">
                <a:solidFill>
                  <a:srgbClr val="000066"/>
                </a:solidFill>
                <a:latin typeface="Arial Black" pitchFamily="34" charset="0"/>
              </a:rPr>
              <a:t>Proper Noun</a:t>
            </a:r>
            <a:endParaRPr lang="en-US" sz="7200" b="1" spc="-150" dirty="0">
              <a:solidFill>
                <a:srgbClr val="000066"/>
              </a:solidFill>
              <a:latin typeface="Arial Black" pitchFamily="34" charset="0"/>
            </a:endParaRPr>
          </a:p>
          <a:p>
            <a:pPr algn="ctr"/>
            <a:r>
              <a:rPr lang="en-US" sz="7200" b="1" spc="-150" dirty="0">
                <a:solidFill>
                  <a:srgbClr val="000066"/>
                </a:solidFill>
                <a:latin typeface="Arial Black" pitchFamily="34" charset="0"/>
              </a:rPr>
              <a:t>Unit-1, </a:t>
            </a:r>
            <a:r>
              <a:rPr lang="en-US" sz="7200" b="1" spc="-150" dirty="0" smtClean="0">
                <a:solidFill>
                  <a:srgbClr val="000066"/>
                </a:solidFill>
                <a:latin typeface="Arial Black" pitchFamily="34" charset="0"/>
              </a:rPr>
              <a:t>Lesson-</a:t>
            </a:r>
            <a:r>
              <a:rPr lang="bn-BD" sz="7200" b="1" spc="-150" dirty="0" smtClean="0">
                <a:solidFill>
                  <a:srgbClr val="000066"/>
                </a:solidFill>
                <a:latin typeface="Arial Black" pitchFamily="34" charset="0"/>
              </a:rPr>
              <a:t>2</a:t>
            </a:r>
            <a:endParaRPr lang="en-US" sz="7200" b="1" spc="-150" dirty="0">
              <a:solidFill>
                <a:srgbClr val="00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9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292100"/>
            <a:ext cx="12192000" cy="1447800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Book Antiqua" pitchFamily="18" charset="0"/>
              </a:rPr>
              <a:t>Learning outcomes…</a:t>
            </a:r>
            <a:endParaRPr lang="en-US" sz="66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177800" y="1739900"/>
            <a:ext cx="11823700" cy="4876800"/>
          </a:xfrm>
          <a:prstGeom prst="snip2SameRect">
            <a:avLst/>
          </a:prstGeom>
          <a:noFill/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u="sng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After studied this lesson, we will be able to-</a:t>
            </a:r>
          </a:p>
          <a:p>
            <a:r>
              <a:rPr lang="en-US" sz="6600" b="1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• </a:t>
            </a:r>
            <a:r>
              <a:rPr lang="bn-BD" sz="6600" b="1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define the proper noun</a:t>
            </a:r>
            <a:r>
              <a:rPr lang="en-US" sz="6600" b="1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.</a:t>
            </a:r>
          </a:p>
          <a:p>
            <a:r>
              <a:rPr lang="en-US" sz="6600" b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• </a:t>
            </a:r>
            <a:r>
              <a:rPr lang="bn-BD" sz="6600" b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give examples of proper noun</a:t>
            </a:r>
            <a:r>
              <a:rPr lang="en-US" sz="6600" b="1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.</a:t>
            </a:r>
          </a:p>
          <a:p>
            <a:r>
              <a:rPr lang="en-US" sz="6600" b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• </a:t>
            </a:r>
            <a:r>
              <a:rPr lang="en-US" sz="6600" b="1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</a:t>
            </a:r>
            <a:r>
              <a:rPr lang="bn-BD" sz="6600" b="1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dentify the proper noun</a:t>
            </a:r>
            <a:r>
              <a:rPr lang="en-US" sz="6600" b="1" spc="-15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val="422924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718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</a:t>
            </a:r>
            <a:r>
              <a:rPr lang="en-US" sz="5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Noun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 কোন </a:t>
            </a:r>
            <a:r>
              <a:rPr lang="bn-BD" sz="5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 ব্যক্তি</a:t>
            </a:r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5400" b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</a:t>
            </a:r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 </a:t>
            </a:r>
            <a:r>
              <a:rPr lang="bn-BD" sz="54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নাম বোঝায় তাকে </a:t>
            </a:r>
            <a:r>
              <a:rPr lang="en-US" sz="5400" b="1" u="sng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Proper Noun </a:t>
            </a:r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বলে।</a:t>
            </a:r>
          </a:p>
          <a:p>
            <a:pPr algn="just"/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proper noun refers to specific names of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persons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things,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places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organizations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etc. and always start with a capital letter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Examples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3400" b="1" spc="-15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* </a:t>
            </a:r>
            <a:r>
              <a:rPr lang="en-US" sz="3400" b="1" spc="-15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</a:t>
            </a:r>
            <a:r>
              <a:rPr lang="en-US" sz="3400" b="1" spc="-1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like the story of </a:t>
            </a:r>
            <a:r>
              <a:rPr lang="en-US" sz="3400" b="1" spc="-15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Shakespeare</a:t>
            </a:r>
            <a:r>
              <a:rPr lang="en-US" sz="3400" b="1" spc="-1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100" b="1" spc="-1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(Shakespeare </a:t>
            </a:r>
            <a:r>
              <a:rPr lang="bn-BD" sz="3100" b="1" spc="-1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 একজন ব্যক্তির নাম)</a:t>
            </a:r>
          </a:p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*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 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planned to visit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Sylhet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(Sylhet </a:t>
            </a:r>
            <a:r>
              <a:rPr lang="bn-BD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 একটি জায়গার নাম)</a:t>
            </a:r>
          </a:p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*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Have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you ever seen the </a:t>
            </a:r>
            <a:r>
              <a:rPr lang="en-US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Tajmahal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(</a:t>
            </a:r>
            <a:r>
              <a:rPr lang="en-US" sz="2800" b="1" spc="-1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Tajmahal </a:t>
            </a:r>
            <a:r>
              <a:rPr lang="bn-BD" sz="2800" b="1" spc="-1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স্থাপনার নাম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277972"/>
            <a:ext cx="12192000" cy="5732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https://www.youtube.com/watch?v=62jBsmqFUP8</a:t>
            </a:r>
            <a:endParaRPr lang="en-US" sz="36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8417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11723"/>
            <a:ext cx="12192001" cy="749308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bn-BD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</a:t>
            </a: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of </a:t>
            </a:r>
            <a:r>
              <a:rPr lang="en-US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places 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proper </a:t>
            </a: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</a:t>
            </a:r>
            <a:r>
              <a:rPr lang="bn-BD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676"/>
            <a:ext cx="6605516" cy="5996321"/>
          </a:xfrm>
          <a:prstGeom prst="rect">
            <a:avLst/>
          </a:prstGeom>
          <a:noFill/>
          <a:ln w="76200">
            <a:solidFill>
              <a:srgbClr val="FF33CC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66222" y="1115400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munshiganj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14984" y="1043680"/>
            <a:ext cx="4203476" cy="5632311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Examples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Chandpur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• Dhaka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Rajshahi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•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/>
              </a:rPr>
              <a:t>Faridpur</a:t>
            </a:r>
            <a:endParaRPr kumimoji="0" lang="en-US" sz="3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Hatimara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Taltola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Beltoli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Rasunia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Dohar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094669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371"/>
            <a:ext cx="6096000" cy="5552494"/>
          </a:xfrm>
          <a:prstGeom prst="rect">
            <a:avLst/>
          </a:prstGeom>
          <a:ln w="7620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0" y="1410288"/>
            <a:ext cx="3946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bn-BD" sz="6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asir Uddin</a:t>
            </a:r>
            <a:endParaRPr lang="en-US" sz="6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2211"/>
            <a:ext cx="12192000" cy="1107996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76200"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People’s names are proper </a:t>
            </a:r>
            <a:r>
              <a:rPr lang="en-US" sz="6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</a:t>
            </a:r>
            <a:r>
              <a:rPr lang="bn-BD" sz="6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6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6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46744" y="1491461"/>
            <a:ext cx="4219073" cy="5078313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smtClean="0">
                <a:latin typeface="Arial Black" pitchFamily="34" charset="0"/>
                <a:cs typeface="Times New Roman"/>
              </a:rPr>
              <a:t>Examples</a:t>
            </a:r>
            <a:r>
              <a:rPr lang="en-US" sz="3600" b="1" dirty="0" smtClean="0">
                <a:latin typeface="Arial Black" pitchFamily="34" charset="0"/>
                <a:cs typeface="Times New Roman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Arial Black" pitchFamily="34" charset="0"/>
                <a:cs typeface="Times New Roman"/>
              </a:rPr>
              <a:t>• </a:t>
            </a:r>
            <a:r>
              <a:rPr lang="en-US" sz="3600" b="1" dirty="0" err="1" smtClean="0">
                <a:solidFill>
                  <a:srgbClr val="7030A0"/>
                </a:solidFill>
                <a:latin typeface="Arial Black" pitchFamily="34" charset="0"/>
                <a:cs typeface="Arial" charset="0"/>
              </a:rPr>
              <a:t>Sundar</a:t>
            </a:r>
            <a:r>
              <a:rPr lang="en-US" sz="3600" b="1" dirty="0" smtClean="0">
                <a:solidFill>
                  <a:srgbClr val="7030A0"/>
                </a:solidFill>
                <a:latin typeface="Arial Black" pitchFamily="34" charset="0"/>
                <a:cs typeface="Arial" charset="0"/>
              </a:rPr>
              <a:t> Ali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Times New Roman"/>
              </a:rPr>
              <a:t>• </a:t>
            </a:r>
            <a:r>
              <a:rPr lang="en-US" sz="3600" b="1" dirty="0" err="1" smtClean="0">
                <a:latin typeface="Arial Black" pitchFamily="34" charset="0"/>
                <a:cs typeface="Times New Roman"/>
              </a:rPr>
              <a:t>Sujon</a:t>
            </a:r>
            <a:endParaRPr kumimoji="0" lang="en-US" sz="36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/>
              </a:rPr>
              <a:t>• </a:t>
            </a:r>
            <a:r>
              <a:rPr lang="en-US" sz="3600" b="1" dirty="0" err="1" smtClean="0">
                <a:solidFill>
                  <a:srgbClr val="7030A0"/>
                </a:solidFill>
                <a:latin typeface="Arial Black" pitchFamily="34" charset="0"/>
                <a:cs typeface="Times New Roman"/>
              </a:rPr>
              <a:t>Robia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600" b="1" dirty="0" smtClean="0">
                <a:latin typeface="Arial Black" pitchFamily="34" charset="0"/>
                <a:cs typeface="Arial" charset="0"/>
              </a:rPr>
              <a:t> Salman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 Black" pitchFamily="34" charset="0"/>
                <a:cs typeface="Arial" charset="0"/>
              </a:rPr>
              <a:t>Robi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600" b="1" dirty="0" smtClean="0"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atin typeface="Arial Black" pitchFamily="34" charset="0"/>
                <a:cs typeface="Arial" charset="0"/>
              </a:rPr>
              <a:t>Rabia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600" b="1" dirty="0" smtClean="0">
                <a:solidFill>
                  <a:srgbClr val="7030A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 Black" pitchFamily="34" charset="0"/>
                <a:cs typeface="Arial" charset="0"/>
              </a:rPr>
              <a:t>Hasan</a:t>
            </a:r>
            <a:endParaRPr lang="en-US" sz="3600" b="1" dirty="0" smtClean="0">
              <a:solidFill>
                <a:srgbClr val="7030A0"/>
              </a:solidFill>
              <a:latin typeface="Arial Black" pitchFamily="34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charset="0"/>
              </a:rPr>
              <a:t> Imran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286645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0" t="12537"/>
          <a:stretch/>
        </p:blipFill>
        <p:spPr>
          <a:xfrm>
            <a:off x="1" y="832338"/>
            <a:ext cx="6088371" cy="6025662"/>
          </a:xfrm>
          <a:prstGeom prst="rect">
            <a:avLst/>
          </a:prstGeom>
          <a:ln w="76200">
            <a:solidFill>
              <a:srgbClr val="FF33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ectangle 9"/>
          <p:cNvSpPr/>
          <p:nvPr/>
        </p:nvSpPr>
        <p:spPr>
          <a:xfrm>
            <a:off x="1" y="11723"/>
            <a:ext cx="12192001" cy="749308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0" scaled="1"/>
            <a:tileRect/>
          </a:gradFill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5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of </a:t>
            </a:r>
            <a:r>
              <a:rPr lang="en-US" sz="5200" b="1" spc="-15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towns or cities </a:t>
            </a:r>
            <a:r>
              <a:rPr lang="en-US" sz="5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proper </a:t>
            </a:r>
            <a:r>
              <a:rPr lang="en-US" sz="5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noun.</a:t>
            </a:r>
            <a:endParaRPr lang="en-US" sz="5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254" y="1555668"/>
            <a:ext cx="2220685" cy="653142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Dhaka</a:t>
            </a:r>
            <a:endParaRPr lang="en-US" sz="5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442613" y="1037058"/>
            <a:ext cx="4189545" cy="5632311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smtClean="0">
                <a:latin typeface="Arial Black" pitchFamily="34" charset="0"/>
                <a:cs typeface="Times New Roman"/>
              </a:rPr>
              <a:t>Examples</a:t>
            </a:r>
            <a:r>
              <a:rPr lang="en-US" sz="3600" b="1" dirty="0" smtClean="0">
                <a:latin typeface="Arial Black" pitchFamily="34" charset="0"/>
                <a:cs typeface="Times New Roman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Arial Black" pitchFamily="34" charset="0"/>
                <a:cs typeface="Times New Roman"/>
              </a:rPr>
              <a:t>•</a:t>
            </a:r>
            <a:r>
              <a:rPr lang="en-US" sz="3600" b="1" dirty="0" smtClean="0">
                <a:solidFill>
                  <a:srgbClr val="7030A0"/>
                </a:solidFill>
                <a:latin typeface="Arial Black" pitchFamily="34" charset="0"/>
                <a:cs typeface="Arial" charset="0"/>
              </a:rPr>
              <a:t>London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Arial Black" pitchFamily="34" charset="0"/>
                <a:cs typeface="Arial" charset="0"/>
              </a:rPr>
              <a:t>•Chattogram</a:t>
            </a:r>
            <a:endParaRPr lang="en-US" sz="3600" b="1" dirty="0">
              <a:latin typeface="Arial Black" pitchFamily="34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/>
              </a:rPr>
              <a:t>•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Times New Roman"/>
              </a:rPr>
              <a:t>Bogura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Times New Roman"/>
              </a:rPr>
              <a:t>•Cumilla</a:t>
            </a:r>
            <a:endParaRPr kumimoji="0" lang="en-US" sz="36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cs typeface="Arial" charset="0"/>
              </a:rPr>
              <a:t>New York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charset="0"/>
              </a:rPr>
              <a:t>Bangkok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Black" pitchFamily="34" charset="0"/>
                <a:cs typeface="Arial" charset="0"/>
              </a:rPr>
              <a:t>Singapore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charset="0"/>
              </a:rPr>
              <a:t>Seoul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Black" pitchFamily="34" charset="0"/>
                <a:cs typeface="Arial" charset="0"/>
              </a:rPr>
              <a:t>Kuala Lumpur. </a:t>
            </a:r>
          </a:p>
        </p:txBody>
      </p:sp>
    </p:spTree>
    <p:extLst>
      <p:ext uri="{BB962C8B-B14F-4D97-AF65-F5344CB8AC3E}">
        <p14:creationId xmlns:p14="http://schemas.microsoft.com/office/powerpoint/2010/main" val="327295553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20940</TotalTime>
  <Words>1036</Words>
  <Application>Microsoft Office PowerPoint</Application>
  <PresentationFormat>Custom</PresentationFormat>
  <Paragraphs>253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Prodip</dc:creator>
  <cp:lastModifiedBy>Hp</cp:lastModifiedBy>
  <cp:revision>520</cp:revision>
  <dcterms:created xsi:type="dcterms:W3CDTF">2015-08-29T16:25:43Z</dcterms:created>
  <dcterms:modified xsi:type="dcterms:W3CDTF">2022-01-29T05:45:06Z</dcterms:modified>
</cp:coreProperties>
</file>