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6"/>
  </p:notesMasterIdLst>
  <p:sldIdLst>
    <p:sldId id="256" r:id="rId2"/>
    <p:sldId id="305" r:id="rId3"/>
    <p:sldId id="257" r:id="rId4"/>
    <p:sldId id="259" r:id="rId5"/>
    <p:sldId id="306" r:id="rId6"/>
    <p:sldId id="258" r:id="rId7"/>
    <p:sldId id="304" r:id="rId8"/>
    <p:sldId id="301" r:id="rId9"/>
    <p:sldId id="260" r:id="rId10"/>
    <p:sldId id="261" r:id="rId11"/>
    <p:sldId id="310" r:id="rId12"/>
    <p:sldId id="262" r:id="rId13"/>
    <p:sldId id="275" r:id="rId14"/>
    <p:sldId id="307" r:id="rId15"/>
    <p:sldId id="263" r:id="rId16"/>
    <p:sldId id="308" r:id="rId17"/>
    <p:sldId id="268" r:id="rId18"/>
    <p:sldId id="264" r:id="rId19"/>
    <p:sldId id="309" r:id="rId20"/>
    <p:sldId id="265" r:id="rId21"/>
    <p:sldId id="311" r:id="rId22"/>
    <p:sldId id="266" r:id="rId23"/>
    <p:sldId id="312" r:id="rId24"/>
    <p:sldId id="269" r:id="rId25"/>
  </p:sldIdLst>
  <p:sldSz cx="9144000" cy="5143500" type="screen16x9"/>
  <p:notesSz cx="6858000" cy="9144000"/>
  <p:embeddedFontLst>
    <p:embeddedFont>
      <p:font typeface="Anonymous Pro" panose="020B0604020202020204" charset="0"/>
      <p:regular r:id="rId27"/>
      <p:bold r:id="rId28"/>
      <p:italic r:id="rId29"/>
      <p:boldItalic r:id="rId30"/>
    </p:embeddedFont>
    <p:embeddedFont>
      <p:font typeface="TonnyBanglaMJ" pitchFamily="2" charset="0"/>
      <p:regular r:id="rId31"/>
      <p:bold r:id="rId32"/>
      <p:italic r:id="rId33"/>
    </p:embeddedFont>
    <p:embeddedFont>
      <p:font typeface="SutonnyOMJ" panose="01010600010101010101" pitchFamily="2" charset="0"/>
      <p:regular r:id="rId34"/>
    </p:embeddedFont>
    <p:embeddedFont>
      <p:font typeface="Cambria Math" panose="02040503050406030204" pitchFamily="18" charset="0"/>
      <p:regular r:id="rId35"/>
    </p:embeddedFont>
    <p:embeddedFont>
      <p:font typeface="Coming Soon" panose="020B0604020202020204" charset="0"/>
      <p:regular r:id="rId36"/>
    </p:embeddedFont>
    <p:embeddedFont>
      <p:font typeface="Concert One" panose="020B0604020202020204" charset="0"/>
      <p:regular r:id="rId37"/>
    </p:embeddedFont>
    <p:embeddedFont>
      <p:font typeface="Roboto Mono Medium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9D64DD-B7C6-4227-940F-B234AECB1B75}">
  <a:tblStyle styleId="{C29D64DD-B7C6-4227-940F-B234AECB1B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21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53034354b_0_24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53034354b_0_24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853034354b_0_24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853034354b_0_24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_1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APTION_ONLY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IG_NUMBER_1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1664325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1664334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3817459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3817468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5970592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5970602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1664325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1664334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3817459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3817468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5970592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5970602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69" r:id="rId16"/>
    <p:sldLayoutId id="2147483670" r:id="rId17"/>
    <p:sldLayoutId id="2147483671" r:id="rId18"/>
    <p:sldLayoutId id="214748367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779625" y="3180811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dirty="0">
              <a:solidFill>
                <a:schemeClr val="accent2"/>
              </a:solidFill>
              <a:latin typeface="NikoshBan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1672775" y="3504842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শুভ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সকাল</a:t>
            </a:r>
            <a:endParaRPr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413366" y="4739339"/>
            <a:ext cx="2472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dirty="0"/>
              <a:t>SHAHANA AFROZA NEELA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1424759" y="2913212"/>
            <a:ext cx="6621961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1800" b="1" dirty="0" smtClean="0">
                <a:solidFill>
                  <a:schemeClr val="tx2">
                    <a:lumMod val="50000"/>
                  </a:schemeClr>
                </a:solidFill>
              </a:rPr>
              <a:t>ধাপ-১</a:t>
            </a:r>
            <a:r>
              <a:rPr lang="bn-BD" sz="1800" b="1" dirty="0" smtClean="0">
                <a:solidFill>
                  <a:schemeClr val="accent4">
                    <a:lumMod val="75000"/>
                  </a:schemeClr>
                </a:solidFill>
              </a:rPr>
              <a:t> তিনি মোট কত খরচ করেন?</a:t>
            </a:r>
            <a:endParaRPr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4" name="Google Shape;234;p34"/>
          <p:cNvSpPr txBox="1">
            <a:spLocks noGrp="1"/>
          </p:cNvSpPr>
          <p:nvPr>
            <p:ph type="subTitle" idx="1"/>
          </p:nvPr>
        </p:nvSpPr>
        <p:spPr>
          <a:xfrm>
            <a:off x="1276372" y="2440039"/>
            <a:ext cx="7498079" cy="4377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000" dirty="0" smtClean="0">
                <a:solidFill>
                  <a:srgbClr val="FF0000"/>
                </a:solidFill>
              </a:rPr>
              <a:t>সমস্যাটির কয়টি ধাপ রয়েছে তা আগে নির্ণয় করতে হবে।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6045798" y="4794897"/>
            <a:ext cx="3098202" cy="48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bn-BD" sz="1400" dirty="0"/>
              <a:t>SHAHANA AFROZA NEELA</a:t>
            </a:r>
            <a:r>
              <a:rPr lang="en-US" sz="1000" dirty="0"/>
              <a:t/>
            </a:r>
            <a:br>
              <a:rPr lang="en-US" sz="1000" dirty="0"/>
            </a:br>
            <a:endParaRPr sz="1000" b="0" i="1" dirty="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665E20-E95C-4A98-B0BD-4F5B142FEF23}"/>
              </a:ext>
            </a:extLst>
          </p:cNvPr>
          <p:cNvGrpSpPr/>
          <p:nvPr/>
        </p:nvGrpSpPr>
        <p:grpSpPr>
          <a:xfrm>
            <a:off x="828338" y="653959"/>
            <a:ext cx="7218382" cy="1785104"/>
            <a:chOff x="393982" y="-1697230"/>
            <a:chExt cx="11312484" cy="29197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D53ED2-6B06-4A4F-B416-09AD85A13CD8}"/>
                </a:ext>
              </a:extLst>
            </p:cNvPr>
            <p:cNvSpPr txBox="1"/>
            <p:nvPr/>
          </p:nvSpPr>
          <p:spPr>
            <a:xfrm>
              <a:off x="1096131" y="-1697230"/>
              <a:ext cx="10610335" cy="2919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b="1" dirty="0" err="1">
                  <a:latin typeface="Nikash Ban"/>
                </a:rPr>
                <a:t>আলতাফ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সাহেবের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মাসিক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বেতন</a:t>
              </a:r>
              <a:r>
                <a:rPr lang="en-US" sz="2200" b="1" dirty="0">
                  <a:latin typeface="Nikash Ban"/>
                </a:rPr>
                <a:t>  ৯৮৭০  </a:t>
              </a:r>
              <a:r>
                <a:rPr lang="en-US" sz="2200" b="1" dirty="0" err="1">
                  <a:latin typeface="Nikash Ban"/>
                </a:rPr>
                <a:t>টাকা</a:t>
              </a:r>
              <a:r>
                <a:rPr lang="en-US" sz="2200" b="1" dirty="0">
                  <a:latin typeface="Nikash Ban"/>
                </a:rPr>
                <a:t>। </a:t>
              </a:r>
              <a:r>
                <a:rPr lang="en-US" sz="2200" b="1" dirty="0" err="1">
                  <a:latin typeface="Nikash Ban"/>
                </a:rPr>
                <a:t>প্রতি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মাসে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তিনি</a:t>
              </a:r>
              <a:r>
                <a:rPr lang="en-US" sz="2200" b="1" dirty="0">
                  <a:latin typeface="Nikash Ban"/>
                </a:rPr>
                <a:t>  ৩৮০০ </a:t>
              </a:r>
              <a:r>
                <a:rPr lang="en-US" sz="2200" b="1" dirty="0" err="1">
                  <a:latin typeface="Nikash Ban"/>
                </a:rPr>
                <a:t>টাকা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বাসা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ভাড়া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বাবদ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এবং</a:t>
              </a:r>
              <a:r>
                <a:rPr lang="en-US" sz="2200" b="1" dirty="0">
                  <a:latin typeface="Nikash Ban"/>
                </a:rPr>
                <a:t>  ৫৬৫০ </a:t>
              </a:r>
              <a:r>
                <a:rPr lang="en-US" sz="2200" b="1" dirty="0" err="1" smtClean="0">
                  <a:latin typeface="Nikash Ban"/>
                </a:rPr>
                <a:t>টাকা</a:t>
              </a:r>
              <a:r>
                <a:rPr lang="en-US" sz="2200" b="1" dirty="0" smtClean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পরিবারের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প্রয়োজন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বাবদ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খরচ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করেন</a:t>
              </a:r>
              <a:r>
                <a:rPr lang="en-US" sz="2200" b="1" dirty="0">
                  <a:latin typeface="Nikash Ban"/>
                </a:rPr>
                <a:t>। </a:t>
              </a:r>
              <a:r>
                <a:rPr lang="en-US" sz="2200" b="1" dirty="0" err="1">
                  <a:latin typeface="Nikash Ban"/>
                </a:rPr>
                <a:t>অবশিষ্ট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টাকা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তিনি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একটি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ব্যাংকে</a:t>
              </a:r>
              <a:r>
                <a:rPr lang="en-US" sz="2200" b="1" dirty="0">
                  <a:latin typeface="Nikash Ban"/>
                </a:rPr>
                <a:t>  </a:t>
              </a:r>
              <a:r>
                <a:rPr lang="en-US" sz="2200" b="1" dirty="0" err="1">
                  <a:latin typeface="Nikash Ban"/>
                </a:rPr>
                <a:t>জমা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রাখেন</a:t>
              </a:r>
              <a:r>
                <a:rPr lang="en-US" sz="2200" b="1" dirty="0">
                  <a:latin typeface="Nikash Ban"/>
                </a:rPr>
                <a:t>। </a:t>
              </a:r>
              <a:r>
                <a:rPr lang="en-US" sz="2200" b="1" dirty="0" err="1">
                  <a:latin typeface="Nikash Ban"/>
                </a:rPr>
                <a:t>তিনি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বছরে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কত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টাকা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ব্যাংকে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জমা</a:t>
              </a:r>
              <a:r>
                <a:rPr lang="en-US" sz="2200" b="1" dirty="0">
                  <a:latin typeface="Nikash Ban"/>
                </a:rPr>
                <a:t> </a:t>
              </a:r>
              <a:r>
                <a:rPr lang="en-US" sz="2200" b="1" dirty="0" err="1">
                  <a:latin typeface="Nikash Ban"/>
                </a:rPr>
                <a:t>রাখেন</a:t>
              </a:r>
              <a:r>
                <a:rPr lang="en-US" sz="2200" b="1" dirty="0">
                  <a:latin typeface="Nikash Ban"/>
                </a:rPr>
                <a:t> ?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D7F57A5-9B35-47C7-944A-2DF6530F2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7" t="25460" r="8927" b="60936"/>
            <a:stretch/>
          </p:blipFill>
          <p:spPr>
            <a:xfrm>
              <a:off x="393982" y="-1697230"/>
              <a:ext cx="902042" cy="87971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386321" y="3365033"/>
            <a:ext cx="7278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b="1" dirty="0" smtClean="0">
                <a:solidFill>
                  <a:schemeClr val="tx2">
                    <a:lumMod val="50000"/>
                  </a:schemeClr>
                </a:solidFill>
              </a:rPr>
              <a:t>ধাপ-২</a:t>
            </a:r>
            <a:r>
              <a:rPr lang="bn-BD" sz="1800" b="1" dirty="0" smtClean="0">
                <a:solidFill>
                  <a:schemeClr val="accent4">
                    <a:lumMod val="75000"/>
                  </a:schemeClr>
                </a:solidFill>
              </a:rPr>
              <a:t> খরচের পর বেতনের টাকার থেকে আর কতো টাকা অবশিষ্ট থাকে?</a:t>
            </a:r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6321" y="3982782"/>
            <a:ext cx="689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b="1" dirty="0" smtClean="0">
                <a:solidFill>
                  <a:schemeClr val="tx2">
                    <a:lumMod val="50000"/>
                  </a:schemeClr>
                </a:solidFill>
              </a:rPr>
              <a:t>ধাপ-৩</a:t>
            </a:r>
            <a:r>
              <a:rPr lang="bn-BD" sz="1800" b="1" dirty="0" smtClean="0">
                <a:solidFill>
                  <a:schemeClr val="accent4">
                    <a:lumMod val="75000"/>
                  </a:schemeClr>
                </a:solidFill>
              </a:rPr>
              <a:t> অবশিষ্ট ১ মাসের জমা টাকা ১ বছরে কত টাকা হবে?</a:t>
            </a:r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4" grpId="0" build="p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187" y="711175"/>
            <a:ext cx="6469626" cy="572700"/>
          </a:xfrm>
        </p:spPr>
        <p:txBody>
          <a:bodyPr/>
          <a:lstStyle/>
          <a:p>
            <a:r>
              <a:rPr lang="bn-BD" sz="2000" dirty="0">
                <a:solidFill>
                  <a:schemeClr val="bg2">
                    <a:lumMod val="50000"/>
                  </a:schemeClr>
                </a:solidFill>
              </a:rPr>
              <a:t>সৃজনশীল আকারে এভাবেও সমস্যা আসতে পারেঃ 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993057" y="1049625"/>
            <a:ext cx="6980903" cy="488400"/>
          </a:xfrm>
        </p:spPr>
        <p:txBody>
          <a:bodyPr/>
          <a:lstStyle/>
          <a:p>
            <a:r>
              <a:rPr lang="bn-BD" sz="1600" dirty="0" smtClean="0">
                <a:solidFill>
                  <a:srgbClr val="FF0000"/>
                </a:solidFill>
              </a:rPr>
              <a:t>সমস্যাটি খাতায় লিখে রাখ। পরে ধাপ অনুসরণ করে সমাধান করবে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89703" y="1454075"/>
            <a:ext cx="7322039" cy="1137555"/>
          </a:xfrm>
        </p:spPr>
        <p:txBody>
          <a:bodyPr/>
          <a:lstStyle/>
          <a:p>
            <a:pPr algn="l"/>
            <a:r>
              <a:rPr lang="bn-IN" sz="1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আলতাব সাহেবের মাসিক বেতন ৯৮৭০ টাকা । প্রতি মাসে তিনি ৩৮০০ টাকা বাসা ভাড়া বাবদ এবং ৫৬৫০ টাকা </a:t>
            </a:r>
            <a:r>
              <a:rPr lang="bn-IN" sz="1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bn-BD" sz="1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 </a:t>
            </a:r>
            <a:r>
              <a:rPr lang="bn-IN" sz="1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বাবদ খরচ করেন । অবশিষ্ট টাকা তিনি ব্যাংকে জমা রাখেন । </a:t>
            </a:r>
          </a:p>
          <a:p>
            <a:pPr algn="l"/>
            <a:endParaRPr lang="en-US" sz="1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3"/>
          </p:nvPr>
        </p:nvSpPr>
        <p:spPr>
          <a:xfrm>
            <a:off x="1359994" y="2886236"/>
            <a:ext cx="6874058" cy="488400"/>
          </a:xfrm>
        </p:spPr>
        <p:txBody>
          <a:bodyPr/>
          <a:lstStyle/>
          <a:p>
            <a:pPr algn="l"/>
            <a:r>
              <a:rPr lang="bn-IN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প্রতি মাসে তিনি মোট কত টাকা খরচ করেন ?</a:t>
            </a:r>
            <a:r>
              <a:rPr lang="bn-IN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IN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1268960" y="3078152"/>
            <a:ext cx="6965092" cy="676200"/>
          </a:xfrm>
        </p:spPr>
        <p:txBody>
          <a:bodyPr/>
          <a:lstStyle/>
          <a:p>
            <a:pPr algn="l"/>
            <a:r>
              <a:rPr lang="bn-IN" sz="1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প্রতি মাসে তিনি কত টাকা ব্যাংকে জমা রাখেন ? </a:t>
            </a:r>
          </a:p>
          <a:p>
            <a:pPr algn="l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5"/>
          </p:nvPr>
        </p:nvSpPr>
        <p:spPr>
          <a:xfrm>
            <a:off x="6393379" y="4243198"/>
            <a:ext cx="1908900" cy="48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>
          <a:xfrm>
            <a:off x="4484479" y="4238198"/>
            <a:ext cx="1908900" cy="67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idx="7"/>
          </p:nvPr>
        </p:nvSpPr>
        <p:spPr>
          <a:xfrm>
            <a:off x="1409810" y="3701817"/>
            <a:ext cx="6683392" cy="488400"/>
          </a:xfrm>
        </p:spPr>
        <p:txBody>
          <a:bodyPr/>
          <a:lstStyle/>
          <a:p>
            <a:pPr algn="l"/>
            <a:r>
              <a:rPr lang="bn-IN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তিনি ১ বছরে কত টাকা ব্যাংকে জমা রাখেন ?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8"/>
          </p:nvPr>
        </p:nvSpPr>
        <p:spPr>
          <a:xfrm>
            <a:off x="1189703" y="4540298"/>
            <a:ext cx="1908900" cy="67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>
          <a:xfrm>
            <a:off x="136931" y="4655100"/>
            <a:ext cx="1908900" cy="48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3"/>
          </p:nvPr>
        </p:nvSpPr>
        <p:spPr>
          <a:xfrm>
            <a:off x="2116378" y="4561200"/>
            <a:ext cx="1908900" cy="67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>
          <a:xfrm>
            <a:off x="3617550" y="4332098"/>
            <a:ext cx="1908900" cy="4884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ubtitle 13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6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subTitle" idx="1"/>
          </p:nvPr>
        </p:nvSpPr>
        <p:spPr>
          <a:xfrm>
            <a:off x="465688" y="1929856"/>
            <a:ext cx="3890839" cy="438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Nikash Ban"/>
              </a:rPr>
              <a:t>মাসিক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Nikash Ban"/>
              </a:rPr>
              <a:t>বেতন</a:t>
            </a:r>
            <a:r>
              <a:rPr lang="bn-BD" b="1" dirty="0" smtClean="0">
                <a:solidFill>
                  <a:schemeClr val="tx1">
                    <a:lumMod val="50000"/>
                  </a:schemeClr>
                </a:solidFill>
                <a:latin typeface="Nikash Ban"/>
              </a:rPr>
              <a:t>  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Nikash Ban"/>
              </a:rPr>
              <a:t> </a:t>
            </a:r>
            <a:r>
              <a:rPr lang="bn-BD" b="1" dirty="0" smtClean="0">
                <a:solidFill>
                  <a:schemeClr val="tx1">
                    <a:lumMod val="50000"/>
                  </a:schemeClr>
                </a:solidFill>
                <a:latin typeface="Nikash Ban"/>
              </a:rPr>
              <a:t>        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Nikash Ban"/>
              </a:rPr>
              <a:t>৯৮৭০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Nikash Ban"/>
              </a:rPr>
              <a:t>টাকা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Nikash B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Google Shape;252;p35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5044724" y="539500"/>
                <a:ext cx="3808819" cy="4069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9700" indent="0">
                  <a:lnSpc>
                    <a:spcPct val="150000"/>
                  </a:lnSpc>
                  <a:buNone/>
                </a:pPr>
                <a:r>
                  <a:rPr lang="en-US" sz="2000" b="1" dirty="0" err="1" smtClean="0">
                    <a:solidFill>
                      <a:srgbClr val="FF0000"/>
                    </a:solidFill>
                    <a:latin typeface="Nikash Ban"/>
                  </a:rPr>
                  <a:t>সমাধান</a:t>
                </a:r>
                <a:r>
                  <a:rPr lang="en-US" sz="2000" b="1" dirty="0">
                    <a:solidFill>
                      <a:srgbClr val="FF0000"/>
                    </a:solidFill>
                    <a:latin typeface="Nikash Ban"/>
                  </a:rPr>
                  <a:t> 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Nikash Ban"/>
                  </a:rPr>
                  <a:t>২</a:t>
                </a:r>
                <a:endParaRPr lang="bn-BD" sz="2000" b="1" dirty="0" smtClean="0">
                  <a:solidFill>
                    <a:srgbClr val="FF0000"/>
                  </a:solidFill>
                  <a:latin typeface="Nikash Ban"/>
                </a:endParaRPr>
              </a:p>
              <a:p>
                <a:pPr marL="139700" indent="0">
                  <a:lnSpc>
                    <a:spcPct val="150000"/>
                  </a:lnSpc>
                  <a:buNone/>
                </a:pPr>
                <a:endParaRPr lang="bn-BD" sz="2000" b="1" dirty="0" smtClean="0">
                  <a:solidFill>
                    <a:srgbClr val="FF0000"/>
                  </a:solidFill>
                  <a:latin typeface="Nikash Ban"/>
                </a:endParaRPr>
              </a:p>
              <a:p>
                <a:pPr marL="139700" indent="0">
                  <a:lnSpc>
                    <a:spcPct val="150000"/>
                  </a:lnSpc>
                  <a:buNone/>
                </a:pPr>
                <a:r>
                  <a:rPr lang="bn-BD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Nikash Ban"/>
                  </a:rPr>
                  <a:t>গানিতিক বাক্যঃ </a:t>
                </a:r>
              </a:p>
              <a:p>
                <a:pPr marL="13970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sz="1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s-IN" sz="1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৯৮৭০</m:t>
                        </m:r>
                        <m:r>
                          <a:rPr lang="as-IN" sz="1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AE" sz="1800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s-IN" sz="1800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৩৮০০</m:t>
                            </m:r>
                            <m:r>
                              <a:rPr lang="as-IN" sz="1800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s-IN" sz="1800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৫৬৫০</m:t>
                            </m:r>
                          </m:e>
                        </m:d>
                      </m:e>
                    </m:d>
                  </m:oMath>
                </a14:m>
                <a:r>
                  <a:rPr lang="ar-AE" sz="18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×</a:t>
                </a:r>
                <a:r>
                  <a:rPr lang="as-IN" sz="18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১২</a:t>
                </a:r>
              </a:p>
              <a:p>
                <a:pPr marL="139700" indent="0">
                  <a:lnSpc>
                    <a:spcPct val="150000"/>
                  </a:lnSpc>
                  <a:buNone/>
                </a:pPr>
                <a:r>
                  <a:rPr lang="as-IN" sz="18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sz="1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s-IN" sz="1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৯৮৭০</m:t>
                        </m:r>
                        <m:r>
                          <a:rPr lang="as-IN" sz="1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s-IN" sz="1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৯৪৫০</m:t>
                        </m:r>
                      </m:e>
                    </m:d>
                  </m:oMath>
                </a14:m>
                <a:r>
                  <a:rPr lang="ar-AE" sz="18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×</a:t>
                </a:r>
                <a:r>
                  <a:rPr lang="as-IN" sz="18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১২</a:t>
                </a:r>
              </a:p>
              <a:p>
                <a:pPr marL="139700" indent="0">
                  <a:lnSpc>
                    <a:spcPct val="150000"/>
                  </a:lnSpc>
                  <a:buNone/>
                </a:pPr>
                <a:r>
                  <a:rPr lang="as-IN" sz="18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=৪২০ × ১২</a:t>
                </a:r>
              </a:p>
              <a:p>
                <a:pPr marL="139700" indent="0">
                  <a:lnSpc>
                    <a:spcPct val="150000"/>
                  </a:lnSpc>
                  <a:buNone/>
                </a:pPr>
                <a:r>
                  <a:rPr lang="as-IN" sz="18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=৫০৪০</a:t>
                </a:r>
                <a:r>
                  <a:rPr lang="as-IN" b="1" dirty="0">
                    <a:solidFill>
                      <a:schemeClr val="bg2">
                        <a:lumMod val="50000"/>
                      </a:schemeClr>
                    </a:solidFill>
                  </a:rPr>
                  <a:t/>
                </a:r>
                <a:br>
                  <a:rPr lang="as-IN" b="1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endParaRPr lang="as-IN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2" name="Google Shape;252;p3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5044724" y="539500"/>
                <a:ext cx="3808819" cy="4069200"/>
              </a:xfrm>
              <a:prstGeom prst="rect">
                <a:avLst/>
              </a:prstGeom>
              <a:blipFill>
                <a:blip r:embed="rId3"/>
                <a:stretch>
                  <a:fillRect r="-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528987" y="399209"/>
            <a:ext cx="28058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ash Ban"/>
              </a:rPr>
              <a:t>সমাধান</a:t>
            </a:r>
            <a:r>
              <a:rPr lang="en-US" dirty="0">
                <a:solidFill>
                  <a:srgbClr val="FF0000"/>
                </a:solidFill>
                <a:latin typeface="Nikash Ban"/>
              </a:rPr>
              <a:t>  ১</a:t>
            </a:r>
            <a:br>
              <a:rPr lang="en-US" dirty="0">
                <a:solidFill>
                  <a:srgbClr val="FF0000"/>
                </a:solidFill>
                <a:latin typeface="Nikash Ban"/>
              </a:rPr>
            </a:b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65689" y="844291"/>
            <a:ext cx="375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ash Ban"/>
              </a:rPr>
              <a:t>বাসা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ভাড়া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বাবদ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খরচ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 smtClean="0">
                <a:latin typeface="Nikash Ban"/>
              </a:rPr>
              <a:t>করেন</a:t>
            </a:r>
            <a:r>
              <a:rPr lang="en-US" b="1" dirty="0" smtClean="0">
                <a:latin typeface="Nikash Ban"/>
              </a:rPr>
              <a:t>    </a:t>
            </a:r>
            <a:r>
              <a:rPr lang="bn-BD" b="1" dirty="0" smtClean="0">
                <a:latin typeface="Nikash Ban"/>
              </a:rPr>
              <a:t> </a:t>
            </a:r>
            <a:r>
              <a:rPr lang="en-US" b="1" dirty="0" smtClean="0">
                <a:latin typeface="Nikash Ban"/>
              </a:rPr>
              <a:t>৩৮০০ </a:t>
            </a:r>
            <a:r>
              <a:rPr lang="en-US" b="1" dirty="0" err="1">
                <a:latin typeface="Nikash Ban"/>
              </a:rPr>
              <a:t>টাকা</a:t>
            </a:r>
            <a:endParaRPr lang="en-US" b="1" dirty="0">
              <a:latin typeface="Nikash Ban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1241" y="1097095"/>
            <a:ext cx="392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ash Ban"/>
              </a:rPr>
              <a:t>পরিবারের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 smtClean="0">
                <a:latin typeface="Nikash Ban"/>
              </a:rPr>
              <a:t>প্রয়োজনে</a:t>
            </a:r>
            <a:r>
              <a:rPr lang="en-US" b="1" dirty="0" smtClean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খরচ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 smtClean="0">
                <a:latin typeface="Nikash Ban"/>
              </a:rPr>
              <a:t>করেন</a:t>
            </a:r>
            <a:r>
              <a:rPr lang="en-US" b="1" dirty="0" smtClean="0">
                <a:latin typeface="Nikash Ban"/>
              </a:rPr>
              <a:t> </a:t>
            </a:r>
            <a:r>
              <a:rPr lang="en-US" b="1" dirty="0">
                <a:latin typeface="Nikash Ban"/>
              </a:rPr>
              <a:t>৫৬৫০ </a:t>
            </a:r>
            <a:r>
              <a:rPr lang="en-US" b="1" dirty="0" err="1" smtClean="0">
                <a:latin typeface="Nikash Ban"/>
              </a:rPr>
              <a:t>টাকা</a:t>
            </a:r>
            <a:r>
              <a:rPr lang="en-US" b="1" dirty="0" smtClean="0">
                <a:latin typeface="Nikash Ban"/>
              </a:rPr>
              <a:t> </a:t>
            </a:r>
            <a:endParaRPr lang="en-US" b="1" dirty="0">
              <a:latin typeface="Nikash Ban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5688" y="1475087"/>
            <a:ext cx="375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ash Ban"/>
              </a:rPr>
              <a:t>মাসিক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মোট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 smtClean="0">
                <a:latin typeface="Nikash Ban"/>
              </a:rPr>
              <a:t>খরচ</a:t>
            </a:r>
            <a:r>
              <a:rPr lang="bn-BD" b="1" dirty="0" smtClean="0">
                <a:latin typeface="Nikash Ban"/>
              </a:rPr>
              <a:t>                       </a:t>
            </a:r>
            <a:r>
              <a:rPr lang="en-US" b="1" dirty="0" smtClean="0">
                <a:latin typeface="Nikash Ban"/>
              </a:rPr>
              <a:t>৯৪৫০ </a:t>
            </a:r>
            <a:r>
              <a:rPr lang="en-US" b="1" dirty="0" err="1">
                <a:latin typeface="Nikash Ban"/>
              </a:rPr>
              <a:t>টাকা</a:t>
            </a:r>
            <a:r>
              <a:rPr lang="en-US" b="1" dirty="0">
                <a:latin typeface="Nikash Ban"/>
              </a:rPr>
              <a:t> 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40992" y="1457332"/>
            <a:ext cx="3601948" cy="215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9845" y="2278025"/>
            <a:ext cx="3716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Nikash Ban"/>
              </a:rPr>
              <a:t>মাসিক</a:t>
            </a:r>
            <a:r>
              <a:rPr lang="en-US" sz="1600" b="1" dirty="0">
                <a:latin typeface="Nikash Ban"/>
              </a:rPr>
              <a:t> </a:t>
            </a:r>
            <a:r>
              <a:rPr lang="en-US" sz="1600" b="1" dirty="0" err="1">
                <a:latin typeface="Nikash Ban"/>
              </a:rPr>
              <a:t>মোট</a:t>
            </a:r>
            <a:r>
              <a:rPr lang="en-US" sz="1600" b="1" dirty="0">
                <a:latin typeface="Nikash Ban"/>
              </a:rPr>
              <a:t> </a:t>
            </a:r>
            <a:r>
              <a:rPr lang="en-US" sz="1600" b="1" dirty="0" err="1" smtClean="0">
                <a:latin typeface="Nikash Ban"/>
              </a:rPr>
              <a:t>খরচ</a:t>
            </a:r>
            <a:r>
              <a:rPr lang="bn-BD" sz="1600" b="1" dirty="0" smtClean="0">
                <a:latin typeface="Nikash Ban"/>
              </a:rPr>
              <a:t>            </a:t>
            </a:r>
            <a:r>
              <a:rPr lang="en-US" sz="1600" b="1" dirty="0" smtClean="0">
                <a:latin typeface="Nikash Ban"/>
              </a:rPr>
              <a:t> </a:t>
            </a:r>
            <a:r>
              <a:rPr lang="en-US" sz="1600" b="1" dirty="0">
                <a:latin typeface="Nikash Ban"/>
              </a:rPr>
              <a:t>৯৪৫০ </a:t>
            </a:r>
            <a:r>
              <a:rPr lang="en-US" sz="1600" b="1" dirty="0" err="1">
                <a:latin typeface="Nikash Ban"/>
              </a:rPr>
              <a:t>টাকা</a:t>
            </a:r>
            <a:r>
              <a:rPr lang="en-US" sz="1600" b="1" dirty="0">
                <a:latin typeface="Nikash Ban"/>
              </a:rPr>
              <a:t> </a:t>
            </a:r>
          </a:p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17298" y="2666754"/>
            <a:ext cx="3601948" cy="215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1703" y="2673461"/>
            <a:ext cx="4100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Nikash Ban"/>
              </a:rPr>
              <a:t>প্রতি</a:t>
            </a:r>
            <a:r>
              <a:rPr lang="en-US" sz="1600" b="1" dirty="0" smtClean="0">
                <a:latin typeface="Nikash Ban"/>
              </a:rPr>
              <a:t> </a:t>
            </a:r>
            <a:r>
              <a:rPr lang="en-US" sz="1600" b="1" dirty="0" err="1" smtClean="0">
                <a:latin typeface="Nikash Ban"/>
              </a:rPr>
              <a:t>মাসে</a:t>
            </a:r>
            <a:r>
              <a:rPr lang="en-US" sz="1600" b="1" dirty="0" smtClean="0">
                <a:latin typeface="Nikash Ban"/>
              </a:rPr>
              <a:t> </a:t>
            </a:r>
            <a:r>
              <a:rPr lang="en-US" sz="1600" b="1" dirty="0" err="1" smtClean="0">
                <a:latin typeface="Nikash Ban"/>
              </a:rPr>
              <a:t>ব্যাংকে</a:t>
            </a:r>
            <a:r>
              <a:rPr lang="en-US" sz="1600" b="1" dirty="0" smtClean="0">
                <a:latin typeface="Nikash Ban"/>
              </a:rPr>
              <a:t> </a:t>
            </a:r>
            <a:r>
              <a:rPr lang="en-US" sz="1600" b="1" dirty="0" err="1" smtClean="0">
                <a:latin typeface="Nikash Ban"/>
              </a:rPr>
              <a:t>জমা</a:t>
            </a:r>
            <a:r>
              <a:rPr lang="en-US" sz="1600" b="1" dirty="0" smtClean="0">
                <a:latin typeface="Nikash Ban"/>
              </a:rPr>
              <a:t> </a:t>
            </a:r>
            <a:r>
              <a:rPr lang="en-US" sz="1600" b="1" dirty="0" err="1" smtClean="0">
                <a:latin typeface="Nikash Ban"/>
              </a:rPr>
              <a:t>রাখেন</a:t>
            </a:r>
            <a:r>
              <a:rPr lang="bn-BD" sz="1600" b="1" dirty="0" smtClean="0">
                <a:latin typeface="Nikash Ban"/>
              </a:rPr>
              <a:t>  </a:t>
            </a:r>
            <a:r>
              <a:rPr lang="en-US" sz="1600" b="1" dirty="0" smtClean="0">
                <a:latin typeface="Nikash Ban"/>
              </a:rPr>
              <a:t>৪২০ </a:t>
            </a:r>
            <a:r>
              <a:rPr lang="en-US" sz="1600" b="1" dirty="0" err="1" smtClean="0">
                <a:latin typeface="Nikash Ban"/>
              </a:rPr>
              <a:t>টাকা</a:t>
            </a:r>
            <a:endParaRPr lang="en-US" sz="1600" b="1" dirty="0">
              <a:latin typeface="Nikash 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992" y="3176579"/>
            <a:ext cx="336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ash Ban"/>
              </a:rPr>
              <a:t>আমরা জানি,  </a:t>
            </a:r>
            <a:r>
              <a:rPr lang="en-US" b="1" dirty="0" smtClean="0">
                <a:latin typeface="Nikash Ban"/>
              </a:rPr>
              <a:t>১ </a:t>
            </a:r>
            <a:r>
              <a:rPr lang="en-US" b="1" dirty="0" err="1">
                <a:latin typeface="Nikash Ban"/>
              </a:rPr>
              <a:t>বছর</a:t>
            </a:r>
            <a:r>
              <a:rPr lang="en-US" b="1" dirty="0">
                <a:latin typeface="Nikash Ban"/>
              </a:rPr>
              <a:t> = ১২ </a:t>
            </a:r>
            <a:r>
              <a:rPr lang="en-US" b="1" dirty="0" err="1">
                <a:latin typeface="Nikash Ban"/>
              </a:rPr>
              <a:t>মাস</a:t>
            </a:r>
            <a:endParaRPr lang="en-US" b="1" dirty="0">
              <a:latin typeface="Nikash Ban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7297" y="3507177"/>
            <a:ext cx="37304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ash Ban"/>
              </a:rPr>
              <a:t>১</a:t>
            </a:r>
            <a:r>
              <a:rPr lang="en-US" b="1" dirty="0" err="1" smtClean="0">
                <a:latin typeface="Nikash Ban"/>
              </a:rPr>
              <a:t>মাসে</a:t>
            </a:r>
            <a:r>
              <a:rPr lang="en-US" b="1" dirty="0" smtClean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ব্যাংকে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জমা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রাখেন</a:t>
            </a:r>
            <a:r>
              <a:rPr lang="bn-BD" b="1" dirty="0">
                <a:latin typeface="Nikash Ban"/>
              </a:rPr>
              <a:t>  </a:t>
            </a:r>
            <a:r>
              <a:rPr lang="en-US" b="1" dirty="0">
                <a:latin typeface="Nikash Ban"/>
              </a:rPr>
              <a:t>৪২০ </a:t>
            </a:r>
            <a:r>
              <a:rPr lang="en-US" b="1" dirty="0" err="1">
                <a:latin typeface="Nikash Ban"/>
              </a:rPr>
              <a:t>টাকা</a:t>
            </a:r>
            <a:endParaRPr lang="en-US" b="1" dirty="0">
              <a:latin typeface="Nikash Ban"/>
            </a:endParaRPr>
          </a:p>
          <a:p>
            <a:r>
              <a:rPr lang="bn-BD" b="1" dirty="0" smtClean="0">
                <a:latin typeface="Nikash Ban"/>
              </a:rPr>
              <a:t>১২</a:t>
            </a:r>
            <a:r>
              <a:rPr lang="en-US" b="1" dirty="0" smtClean="0">
                <a:latin typeface="Nikash Ban"/>
              </a:rPr>
              <a:t> </a:t>
            </a:r>
            <a:r>
              <a:rPr lang="bn-BD" b="1" dirty="0" smtClean="0">
                <a:latin typeface="Nikash Ban"/>
              </a:rPr>
              <a:t>  </a:t>
            </a:r>
            <a:r>
              <a:rPr lang="bn-BD" b="1" dirty="0" smtClean="0">
                <a:latin typeface="TonnyBanglaMJ" pitchFamily="2" charset="0"/>
              </a:rPr>
              <a:t>Ó    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Ó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         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Ó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       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Ó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smtClean="0">
                <a:latin typeface="Nikash Ban"/>
              </a:rPr>
              <a:t>( </a:t>
            </a:r>
            <a:r>
              <a:rPr lang="en-US" b="1" dirty="0">
                <a:latin typeface="Nikash Ban"/>
              </a:rPr>
              <a:t>৪২০  ×  ১২ ) </a:t>
            </a:r>
            <a:r>
              <a:rPr lang="en-US" b="1" dirty="0" err="1" smtClean="0">
                <a:latin typeface="Nikash Ban"/>
              </a:rPr>
              <a:t>টাকা</a:t>
            </a:r>
            <a:endParaRPr lang="en-US" b="1" dirty="0">
              <a:latin typeface="Nikash Ban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66682" y="4109421"/>
            <a:ext cx="1667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ash Ban"/>
              </a:rPr>
              <a:t>=</a:t>
            </a:r>
            <a:r>
              <a:rPr lang="en-US" b="1" dirty="0" smtClean="0">
                <a:latin typeface="Nikash Ban"/>
              </a:rPr>
              <a:t>৫০৪০ </a:t>
            </a:r>
            <a:r>
              <a:rPr lang="en-US" b="1" dirty="0" err="1">
                <a:latin typeface="Nikash Ban"/>
              </a:rPr>
              <a:t>টাকা</a:t>
            </a:r>
            <a:endParaRPr lang="en-US" b="1" dirty="0">
              <a:latin typeface="Nikash 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184" y="4479393"/>
            <a:ext cx="340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ash Ban"/>
              </a:rPr>
              <a:t>বছরে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ব্যাংকে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জমা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 smtClean="0">
                <a:latin typeface="Nikash Ban"/>
              </a:rPr>
              <a:t>রাখেন</a:t>
            </a:r>
            <a:r>
              <a:rPr lang="en-US" b="1" dirty="0" smtClean="0">
                <a:latin typeface="Nikash Ban"/>
              </a:rPr>
              <a:t>  </a:t>
            </a:r>
            <a:r>
              <a:rPr lang="en-US" b="1" u="sng" dirty="0">
                <a:latin typeface="Nikash Ban"/>
              </a:rPr>
              <a:t>৫০৪০ </a:t>
            </a:r>
            <a:r>
              <a:rPr lang="en-US" b="1" u="sng" dirty="0" err="1">
                <a:latin typeface="Nikash Ban"/>
              </a:rPr>
              <a:t>টাকা</a:t>
            </a:r>
            <a:endParaRPr lang="en-US" b="1" u="sng" dirty="0">
              <a:latin typeface="Nikash Ban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537" y="4813620"/>
            <a:ext cx="2475191" cy="37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build="p"/>
      <p:bldP spid="253" grpId="0"/>
      <p:bldP spid="2" grpId="0"/>
      <p:bldP spid="3" grpId="0"/>
      <p:bldP spid="4" grpId="0"/>
      <p:bldP spid="7" grpId="0"/>
      <p:bldP spid="8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8"/>
          <p:cNvSpPr txBox="1">
            <a:spLocks noGrp="1"/>
          </p:cNvSpPr>
          <p:nvPr>
            <p:ph type="title"/>
          </p:nvPr>
        </p:nvSpPr>
        <p:spPr>
          <a:xfrm>
            <a:off x="474545" y="2886985"/>
            <a:ext cx="3864034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0" dirty="0" err="1">
                <a:latin typeface="Nikash Ban"/>
              </a:rPr>
              <a:t>এ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কটি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পানির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ট্যাংকে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প্রতি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মিনিটে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 ৫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লিটার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পানি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আসে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এবং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 ২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লিটার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পানি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খরচ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হয়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। ১০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মিনিটে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পানির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ট্যাংকটিতে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কত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লিটার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পানি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Nikash Ban"/>
              </a:rPr>
              <a:t>থাকবে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Nikash Ban"/>
              </a:rPr>
              <a:t> ?</a:t>
            </a:r>
            <a:r>
              <a:rPr lang="en-US" dirty="0">
                <a:latin typeface="Nikash Ban"/>
              </a:rPr>
              <a:t/>
            </a:r>
            <a:br>
              <a:rPr lang="en-US" dirty="0">
                <a:latin typeface="Nikash Ban"/>
              </a:rPr>
            </a:br>
            <a:endParaRPr dirty="0"/>
          </a:p>
        </p:txBody>
      </p:sp>
      <p:pic>
        <p:nvPicPr>
          <p:cNvPr id="492" name="Google Shape;492;p48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18910021">
            <a:off x="8019010" y="4534985"/>
            <a:ext cx="1711050" cy="7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8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3292646">
            <a:off x="8119584" y="-119770"/>
            <a:ext cx="1632420" cy="77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6DBCF6-4728-4713-9200-482BE68A9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74" y="266147"/>
            <a:ext cx="3273014" cy="26511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63BE1CB-788A-42A1-94A9-37B17F38C0F1}"/>
              </a:ext>
            </a:extLst>
          </p:cNvPr>
          <p:cNvGrpSpPr/>
          <p:nvPr/>
        </p:nvGrpSpPr>
        <p:grpSpPr>
          <a:xfrm>
            <a:off x="493206" y="477075"/>
            <a:ext cx="3446897" cy="1854168"/>
            <a:chOff x="156273" y="156186"/>
            <a:chExt cx="9840343" cy="18541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E07723-376D-4E77-9B5B-523C779D4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" t="52176" r="8647" b="32114"/>
            <a:stretch/>
          </p:blipFill>
          <p:spPr>
            <a:xfrm>
              <a:off x="156273" y="156186"/>
              <a:ext cx="1964036" cy="84523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E18904-5209-474F-93D4-EDBDD051FB6D}"/>
                </a:ext>
              </a:extLst>
            </p:cNvPr>
            <p:cNvSpPr txBox="1"/>
            <p:nvPr/>
          </p:nvSpPr>
          <p:spPr>
            <a:xfrm>
              <a:off x="1254480" y="1548689"/>
              <a:ext cx="8742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dirty="0">
                <a:latin typeface="Nikash B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42155" y="473336"/>
            <a:ext cx="190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Nikash Ban"/>
              </a:rPr>
              <a:t>সমাধান</a:t>
            </a:r>
            <a:r>
              <a:rPr lang="en-US" b="1" dirty="0">
                <a:solidFill>
                  <a:srgbClr val="FF0000"/>
                </a:solidFill>
                <a:latin typeface="Nikash Ban"/>
              </a:rPr>
              <a:t>  ১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94728" y="734946"/>
            <a:ext cx="381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ash Ban"/>
              </a:rPr>
              <a:t>প্রতি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মিনিটে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পানি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 smtClean="0">
                <a:latin typeface="Nikash Ban"/>
              </a:rPr>
              <a:t>আসে</a:t>
            </a:r>
            <a:r>
              <a:rPr lang="bn-BD" b="1" dirty="0" smtClean="0">
                <a:latin typeface="Nikash Ban"/>
              </a:rPr>
              <a:t>  </a:t>
            </a:r>
            <a:r>
              <a:rPr lang="en-US" b="1" dirty="0" smtClean="0">
                <a:latin typeface="Nikash Ban"/>
              </a:rPr>
              <a:t> </a:t>
            </a:r>
            <a:r>
              <a:rPr lang="bn-BD" b="1" dirty="0" smtClean="0">
                <a:latin typeface="Nikash Ban"/>
              </a:rPr>
              <a:t>        </a:t>
            </a:r>
            <a:r>
              <a:rPr lang="en-US" b="1" dirty="0" smtClean="0">
                <a:latin typeface="Nikash Ban"/>
              </a:rPr>
              <a:t>  </a:t>
            </a:r>
            <a:r>
              <a:rPr lang="en-US" b="1" dirty="0">
                <a:latin typeface="Nikash Ban"/>
              </a:rPr>
              <a:t>৫ </a:t>
            </a:r>
            <a:r>
              <a:rPr lang="en-US" b="1" dirty="0" err="1">
                <a:latin typeface="Nikash Ban"/>
              </a:rPr>
              <a:t>লিটার</a:t>
            </a:r>
            <a:endParaRPr lang="en-US" b="1" dirty="0">
              <a:latin typeface="Nikash Ban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94728" y="1097280"/>
            <a:ext cx="356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ash Ban"/>
              </a:rPr>
              <a:t>প্রতি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মিনিটে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পানি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খরচ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 smtClean="0">
                <a:latin typeface="Nikash Ban"/>
              </a:rPr>
              <a:t>হয়</a:t>
            </a:r>
            <a:r>
              <a:rPr lang="bn-BD" b="1" dirty="0" smtClean="0">
                <a:latin typeface="Nikash Ban"/>
              </a:rPr>
              <a:t>      </a:t>
            </a:r>
            <a:r>
              <a:rPr lang="en-US" b="1" dirty="0" smtClean="0">
                <a:latin typeface="Nikash Ban"/>
              </a:rPr>
              <a:t>  </a:t>
            </a:r>
            <a:r>
              <a:rPr lang="en-US" b="1" dirty="0">
                <a:latin typeface="Nikash Ban"/>
              </a:rPr>
              <a:t>২ </a:t>
            </a:r>
            <a:r>
              <a:rPr lang="en-US" b="1" dirty="0" err="1">
                <a:latin typeface="Nikash Ban"/>
              </a:rPr>
              <a:t>লিটার</a:t>
            </a:r>
            <a:endParaRPr lang="en-US" b="1" dirty="0">
              <a:latin typeface="Nikash Ban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4728" y="1518106"/>
            <a:ext cx="344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ash Ban"/>
              </a:rPr>
              <a:t>প্রতি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মিনিটে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পানি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জমা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 smtClean="0">
                <a:latin typeface="Nikash Ban"/>
              </a:rPr>
              <a:t>থাকবে</a:t>
            </a:r>
            <a:r>
              <a:rPr lang="bn-BD" b="1" dirty="0" smtClean="0">
                <a:latin typeface="Nikash Ban"/>
              </a:rPr>
              <a:t> </a:t>
            </a:r>
            <a:r>
              <a:rPr lang="en-US" b="1" dirty="0" smtClean="0">
                <a:latin typeface="Nikash Ban"/>
              </a:rPr>
              <a:t> </a:t>
            </a:r>
            <a:r>
              <a:rPr lang="en-US" b="1" dirty="0">
                <a:latin typeface="Nikash Ban"/>
              </a:rPr>
              <a:t>৩ </a:t>
            </a:r>
            <a:r>
              <a:rPr lang="en-US" b="1" dirty="0" err="1">
                <a:latin typeface="Nikash Ban"/>
              </a:rPr>
              <a:t>লিটার</a:t>
            </a:r>
            <a:endParaRPr lang="en-US" b="1" dirty="0">
              <a:latin typeface="Nikash Ban"/>
            </a:endParaRPr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94727" y="1405347"/>
            <a:ext cx="356078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94727" y="1885748"/>
            <a:ext cx="381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ash Ban"/>
              </a:rPr>
              <a:t>১ </a:t>
            </a:r>
            <a:r>
              <a:rPr lang="en-US" b="1" dirty="0" smtClean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মিনিটে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পানি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জমা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থাকবে</a:t>
            </a:r>
            <a:r>
              <a:rPr lang="bn-BD" b="1" dirty="0">
                <a:latin typeface="Nikash Ban"/>
              </a:rPr>
              <a:t> </a:t>
            </a:r>
            <a:r>
              <a:rPr lang="en-US" b="1" dirty="0">
                <a:latin typeface="Nikash Ban"/>
              </a:rPr>
              <a:t> </a:t>
            </a:r>
            <a:r>
              <a:rPr lang="bn-BD" b="1" dirty="0" smtClean="0">
                <a:latin typeface="Nikash Ban"/>
              </a:rPr>
              <a:t>      </a:t>
            </a:r>
            <a:r>
              <a:rPr lang="en-US" b="1" dirty="0" smtClean="0">
                <a:latin typeface="Nikash Ban"/>
              </a:rPr>
              <a:t>৩ </a:t>
            </a:r>
            <a:r>
              <a:rPr lang="en-US" b="1" dirty="0" err="1">
                <a:latin typeface="Nikash Ban"/>
              </a:rPr>
              <a:t>লিটার</a:t>
            </a:r>
            <a:endParaRPr lang="en-US" b="1" dirty="0">
              <a:latin typeface="Nikash Ban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94726" y="2154084"/>
            <a:ext cx="352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ash Ban"/>
              </a:rPr>
              <a:t>১০    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ash Ban"/>
              </a:rPr>
              <a:t>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</a:rPr>
              <a:t>Ó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ash Ban"/>
              </a:rPr>
              <a:t>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ash Ban"/>
              </a:rPr>
              <a:t>       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</a:rPr>
              <a:t>Ó      Ó        Ó      </a:t>
            </a:r>
            <a:r>
              <a:rPr lang="en-US" b="1" dirty="0">
                <a:latin typeface="Nikash Ban"/>
              </a:rPr>
              <a:t>( ৩  × ১০ )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</a:rPr>
              <a:t> 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</a:rPr>
              <a:t>Ó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04210" y="2521726"/>
            <a:ext cx="165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ash Ban"/>
              </a:rPr>
              <a:t>= ৩০ </a:t>
            </a:r>
            <a:r>
              <a:rPr lang="en-US" b="1" dirty="0" err="1">
                <a:latin typeface="Nikash Ban"/>
              </a:rPr>
              <a:t>লিটার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পানি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42155" y="2886985"/>
            <a:ext cx="240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ash Ban"/>
              </a:rPr>
              <a:t>পানি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 smtClean="0">
                <a:latin typeface="Nikash Ban"/>
              </a:rPr>
              <a:t>থাকবে</a:t>
            </a:r>
            <a:r>
              <a:rPr lang="bn-BD" b="1" dirty="0" smtClean="0">
                <a:latin typeface="Nikash Ban"/>
              </a:rPr>
              <a:t>  </a:t>
            </a:r>
            <a:r>
              <a:rPr lang="en-US" b="1" dirty="0" smtClean="0">
                <a:latin typeface="Nikash Ban"/>
              </a:rPr>
              <a:t> </a:t>
            </a:r>
            <a:r>
              <a:rPr lang="en-US" b="1" u="sng" dirty="0">
                <a:latin typeface="Nikash Ban"/>
              </a:rPr>
              <a:t>৩০ </a:t>
            </a:r>
            <a:r>
              <a:rPr lang="en-US" b="1" u="sng" dirty="0" err="1" smtClean="0">
                <a:latin typeface="Nikash Ban"/>
              </a:rPr>
              <a:t>লিটার</a:t>
            </a:r>
            <a:endParaRPr lang="en-US" b="1" u="sng" dirty="0">
              <a:latin typeface="Nikash 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6746" y="3210597"/>
            <a:ext cx="308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Nikash Ban"/>
              </a:rPr>
              <a:t>সমাধান</a:t>
            </a:r>
            <a:r>
              <a:rPr lang="en-US" b="1" dirty="0">
                <a:solidFill>
                  <a:srgbClr val="FF0000"/>
                </a:solidFill>
                <a:latin typeface="Nikash Ban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Nikash Ban"/>
              </a:rPr>
              <a:t>২</a:t>
            </a:r>
            <a:r>
              <a:rPr lang="bn-BD" b="1" dirty="0" smtClean="0">
                <a:solidFill>
                  <a:srgbClr val="FF0000"/>
                </a:solidFill>
                <a:latin typeface="Nikash Ban"/>
              </a:rPr>
              <a:t>   গানিতিক বাক্য</a:t>
            </a:r>
            <a:endParaRPr lang="en-US" b="1" dirty="0">
              <a:solidFill>
                <a:srgbClr val="FF0000"/>
              </a:solidFill>
              <a:latin typeface="Nikash Ban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42155" y="3539260"/>
                <a:ext cx="227782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(৫-২)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১০</m:t>
                    </m:r>
                  </m:oMath>
                </a14:m>
                <a:endParaRPr lang="bn-BD" b="0" dirty="0" smtClean="0">
                  <a:ea typeface="Cambria Math" panose="02040503050406030204" pitchFamily="18" charset="0"/>
                </a:endParaRPr>
              </a:p>
              <a:p>
                <a:r>
                  <a:rPr lang="bn-BD" dirty="0" smtClean="0"/>
                  <a:t>=৩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১০</m:t>
                    </m:r>
                  </m:oMath>
                </a14:m>
                <a:endParaRPr lang="bn-BD" b="0" dirty="0" smtClean="0">
                  <a:ea typeface="Cambria Math" panose="02040503050406030204" pitchFamily="18" charset="0"/>
                </a:endParaRPr>
              </a:p>
              <a:p>
                <a:r>
                  <a:rPr lang="bn-BD" dirty="0" smtClean="0"/>
                  <a:t>=৩০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55" y="3539260"/>
                <a:ext cx="2277820" cy="738664"/>
              </a:xfrm>
              <a:prstGeom prst="rect">
                <a:avLst/>
              </a:prstGeom>
              <a:blipFill>
                <a:blip r:embed="rId6"/>
                <a:stretch>
                  <a:fillRect l="-804" t="-2479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160817" y="4272685"/>
            <a:ext cx="2421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ash Ban"/>
              </a:rPr>
              <a:t>পানি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থাকবে</a:t>
            </a:r>
            <a:r>
              <a:rPr lang="bn-BD" b="1" dirty="0">
                <a:latin typeface="Nikash Ban"/>
              </a:rPr>
              <a:t>  </a:t>
            </a:r>
            <a:r>
              <a:rPr lang="en-US" b="1" dirty="0">
                <a:latin typeface="Nikash Ban"/>
              </a:rPr>
              <a:t> </a:t>
            </a:r>
            <a:r>
              <a:rPr lang="en-US" b="1" u="sng" dirty="0">
                <a:latin typeface="Nikash Ban"/>
              </a:rPr>
              <a:t>৩০ </a:t>
            </a:r>
            <a:r>
              <a:rPr lang="en-US" b="1" u="sng" dirty="0" err="1" smtClean="0">
                <a:latin typeface="Nikash Ban"/>
              </a:rPr>
              <a:t>লিটার</a:t>
            </a:r>
            <a:r>
              <a:rPr lang="bn-BD" b="1" u="sng" dirty="0" smtClean="0">
                <a:latin typeface="Nikash Ban"/>
              </a:rPr>
              <a:t> </a:t>
            </a:r>
            <a:endParaRPr lang="en-US" b="1" u="sng" dirty="0">
              <a:latin typeface="Nikash Ban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3436" y="4890347"/>
            <a:ext cx="2475191" cy="37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0"/>
      <p:bldP spid="2" grpId="0"/>
      <p:bldP spid="3" grpId="0"/>
      <p:bldP spid="4" grpId="0"/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BB881E-F8A6-4C13-9F1C-78EDC587C7DA}"/>
              </a:ext>
            </a:extLst>
          </p:cNvPr>
          <p:cNvGrpSpPr/>
          <p:nvPr/>
        </p:nvGrpSpPr>
        <p:grpSpPr>
          <a:xfrm>
            <a:off x="66675" y="102445"/>
            <a:ext cx="8782050" cy="1111613"/>
            <a:chOff x="275950" y="245320"/>
            <a:chExt cx="11868684" cy="111161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8289B9-4C00-4716-A46D-5406AE5F31DB}"/>
                </a:ext>
              </a:extLst>
            </p:cNvPr>
            <p:cNvSpPr txBox="1"/>
            <p:nvPr/>
          </p:nvSpPr>
          <p:spPr>
            <a:xfrm>
              <a:off x="1369542" y="282735"/>
              <a:ext cx="107750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 err="1">
                  <a:latin typeface="Nikash Ban"/>
                </a:rPr>
                <a:t>তারিক</a:t>
              </a:r>
              <a:r>
                <a:rPr lang="en-US" b="1" dirty="0">
                  <a:latin typeface="Nikash Ban"/>
                </a:rPr>
                <a:t>, </a:t>
              </a:r>
              <a:r>
                <a:rPr lang="en-US" b="1" dirty="0" err="1">
                  <a:latin typeface="Nikash Ban"/>
                </a:rPr>
                <a:t>জসিম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এবং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হালিম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একটি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আসবাবপত্রের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দোকানে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গিয়েছিল</a:t>
              </a:r>
              <a:r>
                <a:rPr lang="en-US" b="1" dirty="0">
                  <a:latin typeface="Nikash Ban"/>
                </a:rPr>
                <a:t>। </a:t>
              </a:r>
              <a:r>
                <a:rPr lang="en-US" b="1" dirty="0" err="1">
                  <a:latin typeface="Nikash Ban"/>
                </a:rPr>
                <a:t>তারা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নিচের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চিত্রে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দেওয়া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মূল্য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অনুযায়ী</a:t>
              </a:r>
              <a:r>
                <a:rPr lang="en-US" b="1" dirty="0">
                  <a:latin typeface="Nikash Ban"/>
                </a:rPr>
                <a:t>  ১টি  </a:t>
              </a:r>
              <a:r>
                <a:rPr lang="en-US" b="1" dirty="0" err="1">
                  <a:latin typeface="Nikash Ban"/>
                </a:rPr>
                <a:t>আলমারি</a:t>
              </a:r>
              <a:r>
                <a:rPr lang="en-US" b="1" dirty="0">
                  <a:latin typeface="Nikash Ban"/>
                </a:rPr>
                <a:t>,  ২টি  </a:t>
              </a:r>
              <a:r>
                <a:rPr lang="en-US" b="1" dirty="0" err="1">
                  <a:latin typeface="Nikash Ban"/>
                </a:rPr>
                <a:t>টেবিল</a:t>
              </a:r>
              <a:r>
                <a:rPr lang="en-US" b="1" dirty="0">
                  <a:latin typeface="Nikash Ban"/>
                </a:rPr>
                <a:t>  </a:t>
              </a:r>
              <a:r>
                <a:rPr lang="en-US" b="1" dirty="0" err="1">
                  <a:latin typeface="Nikash Ban"/>
                </a:rPr>
                <a:t>এবং</a:t>
              </a:r>
              <a:r>
                <a:rPr lang="en-US" b="1" dirty="0">
                  <a:latin typeface="Nikash Ban"/>
                </a:rPr>
                <a:t>  ৮টি  </a:t>
              </a:r>
              <a:r>
                <a:rPr lang="en-US" b="1" dirty="0" err="1">
                  <a:latin typeface="Nikash Ban"/>
                </a:rPr>
                <a:t>চেয়ার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কিনল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এবং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মোট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মূল্য</a:t>
              </a:r>
              <a:r>
                <a:rPr lang="en-US" b="1" dirty="0">
                  <a:latin typeface="Nikash Ban"/>
                </a:rPr>
                <a:t>  ৩জন </a:t>
              </a:r>
              <a:r>
                <a:rPr lang="en-US" b="1" dirty="0" err="1">
                  <a:latin typeface="Nikash Ban"/>
                </a:rPr>
                <a:t>সমানভাবে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ভাগ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করে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দিল</a:t>
              </a:r>
              <a:r>
                <a:rPr lang="en-US" b="1" dirty="0">
                  <a:latin typeface="Nikash Ban"/>
                </a:rPr>
                <a:t>। </a:t>
              </a:r>
              <a:r>
                <a:rPr lang="en-US" b="1" dirty="0" err="1">
                  <a:latin typeface="Nikash Ban"/>
                </a:rPr>
                <a:t>প্রত্যেকে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কত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টাকা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করে</a:t>
              </a:r>
              <a:r>
                <a:rPr lang="en-US" b="1" dirty="0">
                  <a:latin typeface="Nikash Ban"/>
                </a:rPr>
                <a:t> </a:t>
              </a:r>
              <a:r>
                <a:rPr lang="en-US" b="1" dirty="0" err="1">
                  <a:latin typeface="Nikash Ban"/>
                </a:rPr>
                <a:t>দিল</a:t>
              </a:r>
              <a:r>
                <a:rPr lang="en-US" b="1" dirty="0">
                  <a:latin typeface="Nikash Ban"/>
                </a:rPr>
                <a:t> ?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67F5AD8-51B4-44FD-90BD-9E6B2BDF6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50" y="245320"/>
              <a:ext cx="1046226" cy="111161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892938C-145C-4464-BF37-9DD6263EC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8246" r="64265"/>
          <a:stretch/>
        </p:blipFill>
        <p:spPr>
          <a:xfrm>
            <a:off x="66675" y="763850"/>
            <a:ext cx="1931602" cy="28936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EE40FE8-7684-45B5-BC29-43753BF6B593}"/>
              </a:ext>
            </a:extLst>
          </p:cNvPr>
          <p:cNvGrpSpPr/>
          <p:nvPr/>
        </p:nvGrpSpPr>
        <p:grpSpPr>
          <a:xfrm>
            <a:off x="233204" y="3731681"/>
            <a:ext cx="1598543" cy="475625"/>
            <a:chOff x="1802021" y="3650957"/>
            <a:chExt cx="1598543" cy="4756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650C19-5970-4DDA-BB19-7946B9CCF5C3}"/>
                </a:ext>
              </a:extLst>
            </p:cNvPr>
            <p:cNvSpPr txBox="1"/>
            <p:nvPr/>
          </p:nvSpPr>
          <p:spPr>
            <a:xfrm>
              <a:off x="1846476" y="3698773"/>
              <a:ext cx="155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ash Ban"/>
                </a:rPr>
                <a:t>৮৭০০ </a:t>
              </a:r>
              <a:r>
                <a:rPr lang="en-US" b="1" dirty="0" err="1">
                  <a:latin typeface="Nikash Ban"/>
                </a:rPr>
                <a:t>টাকা</a:t>
              </a:r>
              <a:endParaRPr lang="en-US" b="1" dirty="0">
                <a:latin typeface="Nikash Ban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DCBFDF-4C35-4439-A8AB-CD945005B0EE}"/>
                </a:ext>
              </a:extLst>
            </p:cNvPr>
            <p:cNvSpPr/>
            <p:nvPr/>
          </p:nvSpPr>
          <p:spPr>
            <a:xfrm>
              <a:off x="1802021" y="3650957"/>
              <a:ext cx="1562329" cy="47562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8CDBF8A-1145-4D47-A7F7-607487E3BB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4" t="35612" r="28279"/>
          <a:stretch/>
        </p:blipFill>
        <p:spPr>
          <a:xfrm>
            <a:off x="2278707" y="910161"/>
            <a:ext cx="2894669" cy="21707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62303AC-646E-404E-809E-8D871A519C18}"/>
              </a:ext>
            </a:extLst>
          </p:cNvPr>
          <p:cNvGrpSpPr/>
          <p:nvPr/>
        </p:nvGrpSpPr>
        <p:grpSpPr>
          <a:xfrm>
            <a:off x="3057476" y="3080878"/>
            <a:ext cx="1556951" cy="486443"/>
            <a:chOff x="4081302" y="3669240"/>
            <a:chExt cx="1556951" cy="4864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344C94-4ACB-42DA-BE2A-D937AE24DB22}"/>
                </a:ext>
              </a:extLst>
            </p:cNvPr>
            <p:cNvSpPr/>
            <p:nvPr/>
          </p:nvSpPr>
          <p:spPr>
            <a:xfrm>
              <a:off x="4081302" y="3669240"/>
              <a:ext cx="1556951" cy="48644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DC3409-E84E-481C-8F0F-11A5D02F5B8C}"/>
                </a:ext>
              </a:extLst>
            </p:cNvPr>
            <p:cNvSpPr txBox="1"/>
            <p:nvPr/>
          </p:nvSpPr>
          <p:spPr>
            <a:xfrm>
              <a:off x="4118666" y="3741411"/>
              <a:ext cx="1519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ash Ban"/>
                </a:rPr>
                <a:t>২১০০ </a:t>
              </a:r>
              <a:r>
                <a:rPr lang="en-US" b="1" dirty="0" err="1">
                  <a:latin typeface="Nikash Ban"/>
                </a:rPr>
                <a:t>টাকা</a:t>
              </a:r>
              <a:endParaRPr lang="en-US" b="1" dirty="0">
                <a:latin typeface="Nikash Ban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16B3F1C-F814-4DD7-BFBB-8F6728A42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1" t="28773" r="5119"/>
          <a:stretch/>
        </p:blipFill>
        <p:spPr>
          <a:xfrm>
            <a:off x="6048375" y="658251"/>
            <a:ext cx="1774047" cy="239817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15BDE4-5E1C-4CEE-8AFF-369B70198F2B}"/>
              </a:ext>
            </a:extLst>
          </p:cNvPr>
          <p:cNvGrpSpPr/>
          <p:nvPr/>
        </p:nvGrpSpPr>
        <p:grpSpPr>
          <a:xfrm>
            <a:off x="6048375" y="2911777"/>
            <a:ext cx="1357898" cy="482544"/>
            <a:chOff x="6180436" y="3669240"/>
            <a:chExt cx="1357898" cy="48254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5B16B7-8047-4AD9-96E6-3693AC82BB2A}"/>
                </a:ext>
              </a:extLst>
            </p:cNvPr>
            <p:cNvSpPr/>
            <p:nvPr/>
          </p:nvSpPr>
          <p:spPr>
            <a:xfrm>
              <a:off x="6180436" y="3669240"/>
              <a:ext cx="1346727" cy="4825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123AED-90E4-4A67-998D-985E3A3AAAC9}"/>
                </a:ext>
              </a:extLst>
            </p:cNvPr>
            <p:cNvSpPr txBox="1"/>
            <p:nvPr/>
          </p:nvSpPr>
          <p:spPr>
            <a:xfrm>
              <a:off x="6217372" y="3695289"/>
              <a:ext cx="1320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ash Ban"/>
                </a:rPr>
                <a:t>৭৫০ </a:t>
              </a:r>
              <a:r>
                <a:rPr lang="en-US" b="1" dirty="0" err="1">
                  <a:latin typeface="Nikash Ban"/>
                </a:rPr>
                <a:t>টাকা</a:t>
              </a:r>
              <a:endParaRPr lang="en-US" b="1" dirty="0">
                <a:latin typeface="Nikash B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0975" y="4281489"/>
                <a:ext cx="16878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৮৭০০</a:t>
                </a:r>
                <a14:m>
                  <m:oMath xmlns:m="http://schemas.openxmlformats.org/officeDocument/2006/math">
                    <m:r>
                      <a:rPr lang="bn-BD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১</m:t>
                    </m:r>
                    <m:r>
                      <a:rPr lang="bn-BD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bn-BD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৮৭০০</m:t>
                    </m:r>
                  </m:oMath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" y="4281489"/>
                <a:ext cx="1687845" cy="307777"/>
              </a:xfrm>
              <a:prstGeom prst="rect">
                <a:avLst/>
              </a:prstGeom>
              <a:blipFill>
                <a:blip r:embed="rId4"/>
                <a:stretch>
                  <a:fillRect l="-1444" t="-5882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57476" y="3984469"/>
                <a:ext cx="16954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/>
                  <a:t>২১০০</a:t>
                </a:r>
                <a14:m>
                  <m:oMath xmlns:m="http://schemas.openxmlformats.org/officeDocument/2006/math">
                    <m:r>
                      <a:rPr lang="bn-BD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b="1" dirty="0" smtClean="0"/>
                  <a:t> ২=৪২০০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476" y="3984469"/>
                <a:ext cx="1695499" cy="307777"/>
              </a:xfrm>
              <a:prstGeom prst="rect">
                <a:avLst/>
              </a:prstGeom>
              <a:blipFill>
                <a:blip r:embed="rId5"/>
                <a:stretch>
                  <a:fillRect l="-1079" t="-6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48375" y="3851179"/>
                <a:ext cx="1774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 </a:t>
                </a:r>
                <a:r>
                  <a:rPr lang="bn-BD" b="1" dirty="0" smtClean="0"/>
                  <a:t>৭৫০</a:t>
                </a:r>
                <a14:m>
                  <m:oMath xmlns:m="http://schemas.openxmlformats.org/officeDocument/2006/math">
                    <m:r>
                      <a:rPr lang="bn-BD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b="1" dirty="0" smtClean="0"/>
                  <a:t>৮=৬০০০</a:t>
                </a:r>
                <a:endParaRPr lang="en-US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375" y="3851179"/>
                <a:ext cx="1774047" cy="307777"/>
              </a:xfrm>
              <a:prstGeom prst="rect">
                <a:avLst/>
              </a:prstGeom>
              <a:blipFill>
                <a:blip r:embed="rId6"/>
                <a:stretch>
                  <a:fillRect l="-1031" t="-6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721738" y="4874017"/>
            <a:ext cx="2472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bn-BD" dirty="0"/>
              <a:t>SHAHANA AFROZA NEELA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42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title" idx="8"/>
          </p:nvPr>
        </p:nvSpPr>
        <p:spPr>
          <a:xfrm>
            <a:off x="1023840" y="33530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Nikash Ban"/>
              </a:rPr>
              <a:t>সমাধান</a:t>
            </a:r>
            <a:br>
              <a:rPr lang="en-US" dirty="0">
                <a:latin typeface="Nikash Ban"/>
              </a:rPr>
            </a:br>
            <a:endParaRPr dirty="0"/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803" y="197852"/>
            <a:ext cx="1746818" cy="12040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6" name="Google Shape;266;p36"/>
          <p:cNvSpPr txBox="1">
            <a:spLocks noGrp="1"/>
          </p:cNvSpPr>
          <p:nvPr>
            <p:ph type="title" idx="4"/>
          </p:nvPr>
        </p:nvSpPr>
        <p:spPr>
          <a:xfrm>
            <a:off x="5354741" y="714360"/>
            <a:ext cx="1019797" cy="6140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Nikash Ban"/>
              </a:rPr>
              <a:t>সমাধান</a:t>
            </a:r>
            <a:r>
              <a:rPr lang="en-US" sz="1600" dirty="0">
                <a:latin typeface="Nikash Ban"/>
              </a:rPr>
              <a:t/>
            </a:r>
            <a:br>
              <a:rPr lang="en-US" sz="1600" dirty="0">
                <a:latin typeface="Nikash Ban"/>
              </a:rPr>
            </a:br>
            <a:endParaRPr sz="1600" dirty="0">
              <a:solidFill>
                <a:schemeClr val="dk2"/>
              </a:solidFill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503692" y="2643893"/>
            <a:ext cx="4399877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bn-BD" sz="1600" dirty="0">
                <a:solidFill>
                  <a:schemeClr val="bg2">
                    <a:lumMod val="50000"/>
                  </a:schemeClr>
                </a:solidFill>
              </a:rPr>
              <a:t>১টি আলমারির </a:t>
            </a:r>
            <a:r>
              <a:rPr lang="bn-BD" sz="1600" dirty="0" smtClean="0">
                <a:solidFill>
                  <a:schemeClr val="bg2">
                    <a:lumMod val="50000"/>
                  </a:schemeClr>
                </a:solidFill>
              </a:rPr>
              <a:t>মূল্য      ৮৭০০টাকা</a:t>
            </a:r>
            <a:r>
              <a:rPr lang="bn-BD" sz="16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bn-BD" sz="1600" dirty="0">
                <a:solidFill>
                  <a:schemeClr val="bg2">
                    <a:lumMod val="50000"/>
                  </a:schemeClr>
                </a:solidFill>
              </a:rPr>
            </a:br>
            <a:endParaRPr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4" name="Google Shape;274;p36"/>
          <p:cNvSpPr txBox="1">
            <a:spLocks noGrp="1"/>
          </p:cNvSpPr>
          <p:nvPr>
            <p:ph type="subTitle" idx="1"/>
          </p:nvPr>
        </p:nvSpPr>
        <p:spPr>
          <a:xfrm>
            <a:off x="530777" y="663642"/>
            <a:ext cx="4111780" cy="357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n-BD" sz="1600" b="1" dirty="0" smtClean="0">
                <a:solidFill>
                  <a:schemeClr val="bg2">
                    <a:lumMod val="50000"/>
                  </a:schemeClr>
                </a:solidFill>
              </a:rPr>
              <a:t>১টি টেবিলের মূল্য       ২১০০ টাকা</a:t>
            </a:r>
            <a:endParaRPr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Google Shape;275;p36"/>
              <p:cNvSpPr txBox="1">
                <a:spLocks noGrp="1"/>
              </p:cNvSpPr>
              <p:nvPr>
                <p:ph type="title" idx="2"/>
              </p:nvPr>
            </p:nvSpPr>
            <p:spPr>
              <a:xfrm>
                <a:off x="4448919" y="1895770"/>
                <a:ext cx="4426139" cy="488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bn-BD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৮৭০০</m:t>
                              </m:r>
                              <m:r>
                                <a:rPr lang="bn-BD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bn-BD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</m:t>
                              </m:r>
                            </m:e>
                          </m:d>
                          <m:r>
                            <a:rPr lang="bn-BD" sz="1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bn-BD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bn-BD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২১০০</m:t>
                              </m:r>
                              <m:r>
                                <a:rPr lang="bn-BD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bn-BD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২</m:t>
                              </m:r>
                            </m:e>
                          </m:d>
                          <m:r>
                            <a:rPr lang="bn-BD" sz="1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+(</m:t>
                          </m:r>
                          <m:r>
                            <a:rPr lang="bn-BD" sz="1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৭৫০</m:t>
                          </m:r>
                          <m:r>
                            <a:rPr lang="bn-BD" sz="1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bn-BD" sz="1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৮</m:t>
                          </m:r>
                          <m:r>
                            <a:rPr lang="bn-BD" sz="1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bn-BD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৩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275" name="Google Shape;275;p3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2"/>
              </p:nvPr>
            </p:nvSpPr>
            <p:spPr>
              <a:xfrm>
                <a:off x="4448919" y="1895770"/>
                <a:ext cx="4426139" cy="488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Google Shape;276;p36"/>
              <p:cNvSpPr txBox="1">
                <a:spLocks noGrp="1"/>
              </p:cNvSpPr>
              <p:nvPr>
                <p:ph type="subTitle" idx="3"/>
              </p:nvPr>
            </p:nvSpPr>
            <p:spPr>
              <a:xfrm>
                <a:off x="4765638" y="2389875"/>
                <a:ext cx="3544642" cy="716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n-BD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s-IN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৮৭০০</m:t>
                        </m:r>
                        <m:r>
                          <a:rPr lang="as-IN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s-IN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৪২০০</m:t>
                        </m:r>
                        <m:r>
                          <a:rPr lang="as-IN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s-IN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৬০০০</m:t>
                        </m:r>
                      </m:e>
                    </m:d>
                    <m:r>
                      <a:rPr lang="ar-AE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as-IN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৩</m:t>
                    </m:r>
                  </m:oMath>
                </a14:m>
                <a:endParaRPr lang="as-I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6" name="Google Shape;276;p3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>
                <a:off x="4765638" y="2389875"/>
                <a:ext cx="3544642" cy="716700"/>
              </a:xfrm>
              <a:prstGeom prst="rect">
                <a:avLst/>
              </a:prstGeom>
              <a:blipFill>
                <a:blip r:embed="rId5"/>
                <a:stretch>
                  <a:fillRect l="-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7" name="Google Shape;277;p36"/>
          <p:cNvSpPr txBox="1">
            <a:spLocks noGrp="1"/>
          </p:cNvSpPr>
          <p:nvPr>
            <p:ph type="title" idx="4"/>
          </p:nvPr>
        </p:nvSpPr>
        <p:spPr>
          <a:xfrm>
            <a:off x="517806" y="2912270"/>
            <a:ext cx="3598903" cy="4612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bn-BD" sz="1600" dirty="0" smtClean="0">
                <a:solidFill>
                  <a:schemeClr val="bg2">
                    <a:lumMod val="50000"/>
                  </a:schemeClr>
                </a:solidFill>
              </a:rPr>
              <a:t>২টি টেবিলের মূল্য         ৪২০০ </a:t>
            </a:r>
            <a:r>
              <a:rPr lang="bn-BD" sz="1600" dirty="0">
                <a:solidFill>
                  <a:schemeClr val="bg2">
                    <a:lumMod val="50000"/>
                  </a:schemeClr>
                </a:solidFill>
              </a:rPr>
              <a:t>টাকা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bn-BD" sz="1600" dirty="0" smtClean="0">
                <a:solidFill>
                  <a:schemeClr val="tx1"/>
                </a:solidFill>
              </a:rPr>
              <a:t>       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78" name="Google Shape;278;p36"/>
          <p:cNvSpPr txBox="1">
            <a:spLocks noGrp="1"/>
          </p:cNvSpPr>
          <p:nvPr>
            <p:ph type="subTitle" idx="5"/>
          </p:nvPr>
        </p:nvSpPr>
        <p:spPr>
          <a:xfrm>
            <a:off x="506001" y="2977199"/>
            <a:ext cx="3678723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bn-BD" b="1" dirty="0" smtClean="0">
                <a:solidFill>
                  <a:schemeClr val="bg2">
                    <a:lumMod val="50000"/>
                  </a:schemeClr>
                </a:solidFill>
              </a:rPr>
              <a:t>৮টি </a:t>
            </a:r>
            <a:r>
              <a:rPr lang="bn-BD" b="1" dirty="0">
                <a:solidFill>
                  <a:schemeClr val="bg2">
                    <a:lumMod val="50000"/>
                  </a:schemeClr>
                </a:solidFill>
              </a:rPr>
              <a:t>চেয়েরের </a:t>
            </a:r>
            <a:r>
              <a:rPr lang="bn-BD" b="1" dirty="0" smtClean="0">
                <a:solidFill>
                  <a:schemeClr val="bg2">
                    <a:lumMod val="50000"/>
                  </a:schemeClr>
                </a:solidFill>
              </a:rPr>
              <a:t>মূল্য            ৬০০০ টাকা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Google Shape;279;p36"/>
              <p:cNvSpPr txBox="1">
                <a:spLocks noGrp="1"/>
              </p:cNvSpPr>
              <p:nvPr>
                <p:ph type="title" idx="6"/>
              </p:nvPr>
            </p:nvSpPr>
            <p:spPr>
              <a:xfrm>
                <a:off x="4903569" y="2758043"/>
                <a:ext cx="2459400" cy="488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n-BD" sz="1800" dirty="0" smtClean="0">
                    <a:solidFill>
                      <a:srgbClr val="FF0000"/>
                    </a:solidFill>
                  </a:rPr>
                  <a:t>=১৮৯০০</a:t>
                </a:r>
                <a14:m>
                  <m:oMath xmlns:m="http://schemas.openxmlformats.org/officeDocument/2006/math">
                    <m:r>
                      <a:rPr lang="bn-BD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bn-BD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৩</m:t>
                    </m:r>
                  </m:oMath>
                </a14:m>
                <a:endParaRPr lang="bn-BD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9" name="Google Shape;279;p3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6"/>
              </p:nvPr>
            </p:nvSpPr>
            <p:spPr>
              <a:xfrm>
                <a:off x="4903569" y="2758043"/>
                <a:ext cx="2459400" cy="488400"/>
              </a:xfrm>
              <a:prstGeom prst="rect">
                <a:avLst/>
              </a:prstGeom>
              <a:blipFill>
                <a:blip r:embed="rId6"/>
                <a:stretch>
                  <a:fillRect l="-198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Google Shape;280;p36"/>
          <p:cNvSpPr txBox="1">
            <a:spLocks noGrp="1"/>
          </p:cNvSpPr>
          <p:nvPr>
            <p:ph type="subTitle" idx="7"/>
          </p:nvPr>
        </p:nvSpPr>
        <p:spPr>
          <a:xfrm>
            <a:off x="4964662" y="324644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1600" b="1" dirty="0" smtClean="0">
                <a:solidFill>
                  <a:srgbClr val="FF0000"/>
                </a:solidFill>
              </a:rPr>
              <a:t>=৬৩০০</a:t>
            </a:r>
            <a:endParaRPr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17806" y="971760"/>
                <a:ext cx="37722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/>
                  <a:t>২</a:t>
                </a:r>
                <a:r>
                  <a:rPr lang="bn-B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bn-B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Ó         </a:t>
                </a:r>
                <a:r>
                  <a:rPr lang="bn-BD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Ó</a:t>
                </a:r>
                <a:r>
                  <a:rPr lang="bn-B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            Ó    (২১০০</a:t>
                </a:r>
                <a14:m>
                  <m:oMath xmlns:m="http://schemas.openxmlformats.org/officeDocument/2006/math">
                    <m:r>
                      <a:rPr lang="bn-BD" sz="1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1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২</m:t>
                    </m:r>
                  </m:oMath>
                </a14:m>
                <a:r>
                  <a:rPr lang="bn-B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 )    Ó  </a:t>
                </a:r>
                <a:r>
                  <a:rPr lang="bn-B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        </a:t>
                </a:r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06" y="971760"/>
                <a:ext cx="3772282" cy="338554"/>
              </a:xfrm>
              <a:prstGeom prst="rect">
                <a:avLst/>
              </a:prstGeom>
              <a:blipFill>
                <a:blip r:embed="rId7"/>
                <a:stretch>
                  <a:fillRect l="-969" t="-8929" r="-6947" b="-30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403947" y="1330986"/>
            <a:ext cx="1570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=</a:t>
            </a:r>
            <a:r>
              <a:rPr lang="bn-BD" sz="1600" b="1" dirty="0" smtClean="0"/>
              <a:t>৪২০০ টাকা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6005" y="1679593"/>
            <a:ext cx="3772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/>
              <a:t>১টি চেয়েরের মূল্য             ৭৫০ টাকা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141" y="2028213"/>
                <a:ext cx="348182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/>
                  <a:t>৮</a:t>
                </a:r>
                <a:r>
                  <a:rPr lang="bn-B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bn-B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Ó         </a:t>
                </a:r>
                <a:r>
                  <a:rPr lang="bn-BD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Ó            </a:t>
                </a:r>
                <a:r>
                  <a:rPr lang="bn-B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Ó     (৭৫০</a:t>
                </a:r>
                <a14:m>
                  <m:oMath xmlns:m="http://schemas.openxmlformats.org/officeDocument/2006/math">
                    <m:r>
                      <a:rPr lang="bn-BD" sz="1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1600" dirty="0" smtClean="0"/>
                  <a:t>৮)     </a:t>
                </a:r>
                <a:r>
                  <a:rPr lang="bn-B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Ó </a:t>
                </a:r>
              </a:p>
              <a:p>
                <a:r>
                  <a:rPr lang="bn-BD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                                           =৬০০০ টাকা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41" y="2028213"/>
                <a:ext cx="3481825" cy="553998"/>
              </a:xfrm>
              <a:prstGeom prst="rect">
                <a:avLst/>
              </a:prstGeom>
              <a:blipFill>
                <a:blip r:embed="rId8"/>
                <a:stretch>
                  <a:fillRect l="-876" t="-6593" r="-35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endCxn id="278" idx="3"/>
          </p:cNvCxnSpPr>
          <p:nvPr/>
        </p:nvCxnSpPr>
        <p:spPr>
          <a:xfrm>
            <a:off x="376518" y="3329957"/>
            <a:ext cx="3808206" cy="55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3840" y="3373523"/>
            <a:ext cx="3266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ash Ban"/>
              </a:rPr>
              <a:t>মোট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 smtClean="0">
                <a:latin typeface="Nikash Ban"/>
              </a:rPr>
              <a:t>মূল্য</a:t>
            </a:r>
            <a:r>
              <a:rPr lang="bn-BD" b="1" dirty="0" smtClean="0">
                <a:latin typeface="Nikash Ban"/>
              </a:rPr>
              <a:t>                ১৮৯০০ টাকা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0005" y="3793204"/>
                <a:ext cx="31089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/>
                  <a:t>৩ জনে দেয়      ১৮৯০০ টাকা</a:t>
                </a:r>
              </a:p>
              <a:p>
                <a:r>
                  <a:rPr lang="bn-BD" sz="1600" b="1" dirty="0" smtClean="0"/>
                  <a:t>১</a:t>
                </a:r>
                <a:r>
                  <a:rPr lang="bn-BD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 Ó         Ó      </a:t>
                </a:r>
                <a:r>
                  <a:rPr lang="bn-B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( ১৮৯০০</a:t>
                </a:r>
                <a14:m>
                  <m:oMath xmlns:m="http://schemas.openxmlformats.org/officeDocument/2006/math">
                    <m:r>
                      <a:rPr lang="bn-BD" sz="1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bn-BD" sz="1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৩</m:t>
                    </m:r>
                    <m:r>
                      <a:rPr lang="bn-BD" sz="1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   </a:t>
                </a:r>
                <a:r>
                  <a:rPr lang="bn-BD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Ó 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05" y="3793204"/>
                <a:ext cx="3108960" cy="584775"/>
              </a:xfrm>
              <a:prstGeom prst="rect">
                <a:avLst/>
              </a:prstGeom>
              <a:blipFill>
                <a:blip r:embed="rId9"/>
                <a:stretch>
                  <a:fillRect l="-980" t="-4167" b="-17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893346" y="4442908"/>
            <a:ext cx="1534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/>
              <a:t>=৬৩০০ টাকা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96813" y="3757476"/>
            <a:ext cx="239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ash Ban"/>
              </a:rPr>
              <a:t>প্র</a:t>
            </a:r>
            <a:r>
              <a:rPr lang="en-US" b="1" dirty="0" err="1" smtClean="0">
                <a:latin typeface="Nikash Ban"/>
              </a:rPr>
              <a:t>ত্যেকে</a:t>
            </a:r>
            <a:r>
              <a:rPr lang="en-US" b="1" dirty="0" smtClean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দিল</a:t>
            </a:r>
            <a:r>
              <a:rPr lang="en-US" b="1" dirty="0">
                <a:latin typeface="Nikash Ban"/>
              </a:rPr>
              <a:t>  </a:t>
            </a:r>
            <a:r>
              <a:rPr lang="en-US" b="1" u="sng" dirty="0">
                <a:latin typeface="Nikash Ban"/>
              </a:rPr>
              <a:t>৬৩০০ </a:t>
            </a:r>
            <a:r>
              <a:rPr lang="en-US" b="1" u="sng" dirty="0" err="1">
                <a:latin typeface="Nikash Ban"/>
              </a:rPr>
              <a:t>টাকা</a:t>
            </a:r>
            <a:endParaRPr lang="en-US" b="1" u="sng" dirty="0">
              <a:latin typeface="Nikash Ban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64662" y="1500263"/>
            <a:ext cx="239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b="1" dirty="0" smtClean="0"/>
              <a:t>গানিতিক বাক্য</a:t>
            </a:r>
            <a:endParaRPr lang="en-US" sz="1800" b="1" dirty="0"/>
          </a:p>
        </p:txBody>
      </p:sp>
      <p:sp>
        <p:nvSpPr>
          <p:cNvPr id="6" name="Rectangle 5"/>
          <p:cNvSpPr/>
          <p:nvPr/>
        </p:nvSpPr>
        <p:spPr>
          <a:xfrm>
            <a:off x="6487614" y="4835723"/>
            <a:ext cx="2472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dirty="0"/>
              <a:t>SHAHANA AFROZA NEELA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  <p:bldP spid="266" grpId="0"/>
      <p:bldP spid="273" grpId="0"/>
      <p:bldP spid="274" grpId="0" build="p"/>
      <p:bldP spid="275" grpId="0"/>
      <p:bldP spid="276" grpId="0" build="p"/>
      <p:bldP spid="277" grpId="0"/>
      <p:bldP spid="278" grpId="0" build="p"/>
      <p:bldP spid="279" grpId="0"/>
      <p:bldP spid="280" grpId="0" build="p"/>
      <p:bldP spid="2" grpId="0"/>
      <p:bldP spid="3" grpId="0"/>
      <p:bldP spid="4" grpId="0"/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n-US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ash Ban"/>
              </a:rPr>
              <a:t>একক</a:t>
            </a:r>
            <a:r>
              <a: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ash Ban"/>
              </a:rPr>
              <a:t> </a:t>
            </a:r>
            <a:r>
              <a:rPr lang="en-US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ash Ban"/>
              </a:rPr>
              <a:t>কাজ</a:t>
            </a:r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77" y="2983767"/>
            <a:ext cx="7253550" cy="876654"/>
          </a:xfrm>
        </p:spPr>
        <p:txBody>
          <a:bodyPr/>
          <a:lstStyle/>
          <a:p>
            <a:endParaRPr lang="en-AS" dirty="0" smtClean="0"/>
          </a:p>
          <a:p>
            <a:endParaRPr lang="en-AS" dirty="0"/>
          </a:p>
          <a:p>
            <a:endParaRPr lang="en-AS" dirty="0" smtClean="0"/>
          </a:p>
          <a:p>
            <a:pPr marL="168275" indent="0"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Nikash Ban"/>
              </a:rPr>
              <a:t>৫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জন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লোক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আসবাবপত্রের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দোকানে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গেলেন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।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তারা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উপরের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চিত্রে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দেওয়া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মূল্য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অনুযায়ী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 ২টি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আলমারি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, ৩টি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টেবিল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এবং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১২টি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চেয়ার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কিনলেন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এবং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মোট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মূল্য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তারা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৫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জন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সমানভাবে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ভাগ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করে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দিলেন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।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প্রত্যেকে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কত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টাকা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করে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Nikash Ban"/>
              </a:rPr>
              <a:t>দিলেন</a:t>
            </a:r>
            <a:r>
              <a:rPr lang="en-US" sz="1800" b="1" dirty="0">
                <a:solidFill>
                  <a:srgbClr val="C00000"/>
                </a:solidFill>
                <a:latin typeface="Nikash Ban"/>
              </a:rPr>
              <a:t> 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2938C-145C-4464-BF37-9DD6263EC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8246" r="64265"/>
          <a:stretch/>
        </p:blipFill>
        <p:spPr>
          <a:xfrm>
            <a:off x="1476337" y="1220728"/>
            <a:ext cx="1294534" cy="19392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EE40FE8-7684-45B5-BC29-43753BF6B593}"/>
              </a:ext>
            </a:extLst>
          </p:cNvPr>
          <p:cNvGrpSpPr/>
          <p:nvPr/>
        </p:nvGrpSpPr>
        <p:grpSpPr>
          <a:xfrm>
            <a:off x="1486728" y="3113593"/>
            <a:ext cx="1343929" cy="332770"/>
            <a:chOff x="1802021" y="3650957"/>
            <a:chExt cx="1598543" cy="4756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650C19-5970-4DDA-BB19-7946B9CCF5C3}"/>
                </a:ext>
              </a:extLst>
            </p:cNvPr>
            <p:cNvSpPr txBox="1"/>
            <p:nvPr/>
          </p:nvSpPr>
          <p:spPr>
            <a:xfrm>
              <a:off x="1846476" y="3698773"/>
              <a:ext cx="155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ash Ban"/>
                </a:rPr>
                <a:t>৮৭০০ </a:t>
              </a:r>
              <a:r>
                <a:rPr lang="en-US" b="1" dirty="0" err="1">
                  <a:latin typeface="Nikash Ban"/>
                </a:rPr>
                <a:t>টাকা</a:t>
              </a:r>
              <a:endParaRPr lang="en-US" b="1" dirty="0">
                <a:latin typeface="Nikash Ban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DCBFDF-4C35-4439-A8AB-CD945005B0EE}"/>
                </a:ext>
              </a:extLst>
            </p:cNvPr>
            <p:cNvSpPr/>
            <p:nvPr/>
          </p:nvSpPr>
          <p:spPr>
            <a:xfrm>
              <a:off x="1802021" y="3650957"/>
              <a:ext cx="1562329" cy="47562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434" y="1217732"/>
            <a:ext cx="2125526" cy="1593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669" y="2915537"/>
            <a:ext cx="1228967" cy="4017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6B3F1C-F814-4DD7-BFBB-8F6728A42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1" t="28773" r="5119"/>
          <a:stretch/>
        </p:blipFill>
        <p:spPr>
          <a:xfrm>
            <a:off x="6058782" y="1034116"/>
            <a:ext cx="1450100" cy="1960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122" y="2865710"/>
            <a:ext cx="1050433" cy="390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2806" y="4837971"/>
            <a:ext cx="2472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bn-BD" dirty="0"/>
              <a:t>SHAHANA AFROZA NEELA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1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3113579" y="1075076"/>
            <a:ext cx="2874267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000" b="1" dirty="0" smtClean="0">
                <a:solidFill>
                  <a:srgbClr val="FF0000"/>
                </a:solidFill>
              </a:rPr>
              <a:t>এসো তোমার সমাধানের সাথে মিলিয়ে দেখি। 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389" name="Google Shape;389;p41"/>
          <p:cNvSpPr txBox="1">
            <a:spLocks noGrp="1"/>
          </p:cNvSpPr>
          <p:nvPr>
            <p:ph type="body" idx="1"/>
          </p:nvPr>
        </p:nvSpPr>
        <p:spPr>
          <a:xfrm>
            <a:off x="3198024" y="2659827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n-BD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২টি পদ্ধতি অনুসরণ করে সমাধান করে মিলিয়ে দেখব।</a:t>
            </a:r>
            <a:endParaRPr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5267" y="4801511"/>
            <a:ext cx="2472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bn-BD" dirty="0"/>
              <a:t>SHAHANA AFROZA NEELA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/>
      <p:bldP spid="38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>
            <a:spLocks noGrp="1"/>
          </p:cNvSpPr>
          <p:nvPr>
            <p:ph type="title" idx="6"/>
          </p:nvPr>
        </p:nvSpPr>
        <p:spPr>
          <a:xfrm>
            <a:off x="454780" y="337555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 smtClean="0">
                <a:latin typeface="Nikash Ban"/>
              </a:rPr>
              <a:t>সমাধান</a:t>
            </a:r>
            <a:r>
              <a:rPr lang="bn-BD" dirty="0" smtClean="0">
                <a:latin typeface="Nikash Ban"/>
              </a:rPr>
              <a:t>-১</a:t>
            </a:r>
            <a:endParaRPr dirty="0"/>
          </a:p>
        </p:txBody>
      </p:sp>
      <p:sp>
        <p:nvSpPr>
          <p:cNvPr id="293" name="Google Shape;293;p37"/>
          <p:cNvSpPr txBox="1">
            <a:spLocks noGrp="1"/>
          </p:cNvSpPr>
          <p:nvPr>
            <p:ph type="body" idx="4294967295"/>
          </p:nvPr>
        </p:nvSpPr>
        <p:spPr>
          <a:xfrm>
            <a:off x="454780" y="795137"/>
            <a:ext cx="4187218" cy="3627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bn-BD" sz="1600" b="1" dirty="0">
                <a:solidFill>
                  <a:schemeClr val="bg2">
                    <a:lumMod val="50000"/>
                  </a:schemeClr>
                </a:solidFill>
              </a:rPr>
              <a:t>১টি আলমারির মূল্য      </a:t>
            </a:r>
            <a:r>
              <a:rPr lang="bn-BD" sz="1600" b="1" dirty="0" smtClean="0">
                <a:solidFill>
                  <a:schemeClr val="bg2">
                    <a:lumMod val="50000"/>
                  </a:schemeClr>
                </a:solidFill>
              </a:rPr>
              <a:t> ৮৭০০টাকা</a:t>
            </a:r>
          </a:p>
          <a:p>
            <a:pPr marL="0" lvl="0" indent="0">
              <a:spcAft>
                <a:spcPts val="1600"/>
              </a:spcAft>
              <a:buNone/>
            </a:pP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294" name="Google Shape;294;p37"/>
          <p:cNvSpPr txBox="1">
            <a:spLocks noGrp="1"/>
          </p:cNvSpPr>
          <p:nvPr>
            <p:ph type="title"/>
          </p:nvPr>
        </p:nvSpPr>
        <p:spPr>
          <a:xfrm>
            <a:off x="4727992" y="610494"/>
            <a:ext cx="422787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bn-BD" sz="1600" dirty="0" smtClean="0">
                <a:solidFill>
                  <a:schemeClr val="bg2">
                    <a:lumMod val="50000"/>
                  </a:schemeClr>
                </a:solidFill>
              </a:rPr>
              <a:t>২টি </a:t>
            </a:r>
            <a:r>
              <a:rPr lang="bn-BD" sz="1600" dirty="0">
                <a:solidFill>
                  <a:schemeClr val="bg2">
                    <a:lumMod val="50000"/>
                  </a:schemeClr>
                </a:solidFill>
              </a:rPr>
              <a:t>আলমারির মূল্য     </a:t>
            </a:r>
            <a:r>
              <a:rPr lang="bn-BD" sz="1600" dirty="0"/>
              <a:t>১৭৪০০ </a:t>
            </a:r>
            <a:r>
              <a:rPr lang="bn-BD" sz="1600" dirty="0" smtClean="0"/>
              <a:t>টাকা </a:t>
            </a:r>
            <a:endParaRPr lang="en-US" sz="1600" dirty="0"/>
          </a:p>
        </p:txBody>
      </p:sp>
      <p:sp>
        <p:nvSpPr>
          <p:cNvPr id="295" name="Google Shape;295;p37"/>
          <p:cNvSpPr txBox="1">
            <a:spLocks noGrp="1"/>
          </p:cNvSpPr>
          <p:nvPr>
            <p:ph type="subTitle" idx="1"/>
          </p:nvPr>
        </p:nvSpPr>
        <p:spPr>
          <a:xfrm>
            <a:off x="4540138" y="1024419"/>
            <a:ext cx="41972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n-BD" b="1" dirty="0" smtClean="0">
                <a:solidFill>
                  <a:schemeClr val="bg2">
                    <a:lumMod val="50000"/>
                  </a:schemeClr>
                </a:solidFill>
              </a:rPr>
              <a:t>৩টি </a:t>
            </a:r>
            <a:r>
              <a:rPr lang="bn-BD" b="1" dirty="0">
                <a:solidFill>
                  <a:schemeClr val="bg2">
                    <a:lumMod val="50000"/>
                  </a:schemeClr>
                </a:solidFill>
              </a:rPr>
              <a:t>টেবিলের মূল্য    </a:t>
            </a:r>
            <a:r>
              <a:rPr lang="bn-BD" b="1" dirty="0" smtClean="0">
                <a:solidFill>
                  <a:schemeClr val="bg2">
                    <a:lumMod val="50000"/>
                  </a:schemeClr>
                </a:solidFill>
              </a:rPr>
              <a:t>৬৩০০ টাকা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6" name="Google Shape;296;p37"/>
          <p:cNvSpPr txBox="1">
            <a:spLocks noGrp="1"/>
          </p:cNvSpPr>
          <p:nvPr>
            <p:ph type="title" idx="2"/>
          </p:nvPr>
        </p:nvSpPr>
        <p:spPr>
          <a:xfrm>
            <a:off x="4583208" y="1208982"/>
            <a:ext cx="401643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bn-BD" sz="1600" dirty="0" smtClean="0">
                <a:solidFill>
                  <a:schemeClr val="bg2">
                    <a:lumMod val="50000"/>
                  </a:schemeClr>
                </a:solidFill>
              </a:rPr>
              <a:t>১২টি </a:t>
            </a:r>
            <a:r>
              <a:rPr lang="bn-BD" sz="1600" dirty="0">
                <a:solidFill>
                  <a:schemeClr val="bg2">
                    <a:lumMod val="50000"/>
                  </a:schemeClr>
                </a:solidFill>
              </a:rPr>
              <a:t>চেয়েরের মূল্য     </a:t>
            </a:r>
            <a:r>
              <a:rPr lang="bn-BD" sz="1600" dirty="0" smtClean="0">
                <a:solidFill>
                  <a:schemeClr val="bg2">
                    <a:lumMod val="50000"/>
                  </a:schemeClr>
                </a:solidFill>
              </a:rPr>
              <a:t>  ৯০০০  টাকা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7" name="Google Shape;297;p37"/>
          <p:cNvSpPr txBox="1">
            <a:spLocks noGrp="1"/>
          </p:cNvSpPr>
          <p:nvPr>
            <p:ph type="subTitle" idx="3"/>
          </p:nvPr>
        </p:nvSpPr>
        <p:spPr>
          <a:xfrm>
            <a:off x="4583208" y="2465876"/>
            <a:ext cx="376349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n-BD" b="1" dirty="0" smtClean="0">
                <a:solidFill>
                  <a:schemeClr val="bg2">
                    <a:lumMod val="50000"/>
                  </a:schemeClr>
                </a:solidFill>
              </a:rPr>
              <a:t>৫ </a:t>
            </a:r>
            <a:r>
              <a:rPr lang="bn-BD" b="1" dirty="0">
                <a:solidFill>
                  <a:schemeClr val="bg2">
                    <a:lumMod val="50000"/>
                  </a:schemeClr>
                </a:solidFill>
              </a:rPr>
              <a:t>জনে দেয় </a:t>
            </a:r>
            <a:r>
              <a:rPr lang="bn-BD" b="1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Nikash Ban"/>
              </a:rPr>
              <a:t>৩২৭০</a:t>
            </a:r>
            <a:r>
              <a:rPr lang="bn-BD" b="1" dirty="0" smtClean="0">
                <a:solidFill>
                  <a:schemeClr val="bg2">
                    <a:lumMod val="50000"/>
                  </a:schemeClr>
                </a:solidFill>
                <a:latin typeface="Nikash Ban"/>
              </a:rPr>
              <a:t>০ টাকা </a:t>
            </a:r>
            <a:endParaRPr lang="bn-BD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8" name="Google Shape;298;p37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1600" dirty="0" smtClean="0">
                <a:solidFill>
                  <a:schemeClr val="bg2">
                    <a:lumMod val="50000"/>
                  </a:schemeClr>
                </a:solidFill>
              </a:rPr>
              <a:t>৬৫৪০ টাকা</a:t>
            </a:r>
            <a:endParaRPr sz="16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9" name="Google Shape;299;p37"/>
              <p:cNvSpPr txBox="1">
                <a:spLocks noGrp="1"/>
              </p:cNvSpPr>
              <p:nvPr>
                <p:ph type="subTitle" idx="5"/>
              </p:nvPr>
            </p:nvSpPr>
            <p:spPr>
              <a:xfrm>
                <a:off x="4710927" y="2924070"/>
                <a:ext cx="3704702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Clr>
                    <a:schemeClr val="dk1"/>
                  </a:buClr>
                  <a:buSzPts val="1100"/>
                </a:pPr>
                <a:r>
                  <a:rPr lang="bn-BD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১</a:t>
                </a:r>
                <a:r>
                  <a:rPr lang="bn-BD" b="1" dirty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 </a:t>
                </a:r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Ó         Ó      </a:t>
                </a:r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(</a:t>
                </a:r>
                <a:r>
                  <a:rPr lang="bn-BD" b="1" dirty="0">
                    <a:solidFill>
                      <a:schemeClr val="bg2">
                        <a:lumMod val="50000"/>
                      </a:schemeClr>
                    </a:solidFill>
                    <a:latin typeface="Nikash Ban"/>
                  </a:rPr>
                  <a:t>৩২৭০০ </a:t>
                </a:r>
                <a14:m>
                  <m:oMath xmlns:m="http://schemas.openxmlformats.org/officeDocument/2006/math">
                    <m:r>
                      <a:rPr lang="bn-BD" b="1" i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bn-BD" b="1" i="1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৫</m:t>
                    </m:r>
                    <m:r>
                      <a:rPr lang="bn-BD" b="1" i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bn-BD" b="0" i="0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 Ó </a:t>
                </a:r>
                <a:endParaRPr lang="bn-BD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99" name="Google Shape;299;p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5"/>
              </p:nvPr>
            </p:nvSpPr>
            <p:spPr>
              <a:xfrm>
                <a:off x="4710927" y="2924070"/>
                <a:ext cx="3704702" cy="572700"/>
              </a:xfrm>
              <a:prstGeom prst="rect">
                <a:avLst/>
              </a:prstGeom>
              <a:blipFill>
                <a:blip r:embed="rId3"/>
                <a:stretch>
                  <a:fillRect l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0" name="Google Shape;300;p37"/>
          <p:cNvGrpSpPr/>
          <p:nvPr/>
        </p:nvGrpSpPr>
        <p:grpSpPr>
          <a:xfrm rot="16551035" flipV="1">
            <a:off x="760979" y="4022630"/>
            <a:ext cx="538018" cy="592371"/>
            <a:chOff x="1183375" y="2536600"/>
            <a:chExt cx="1060600" cy="1114925"/>
          </a:xfrm>
        </p:grpSpPr>
        <p:sp>
          <p:nvSpPr>
            <p:cNvPr id="301" name="Google Shape;301;p37"/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40774" y="1113511"/>
                <a:ext cx="39735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/>
                  <a:t>২</a:t>
                </a:r>
                <a:r>
                  <a:rPr lang="bn-BD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bn-BD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Ó         Ó            </a:t>
                </a:r>
                <a:r>
                  <a:rPr lang="bn-B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Ó       (৮৭০০</a:t>
                </a:r>
                <a14:m>
                  <m:oMath xmlns:m="http://schemas.openxmlformats.org/officeDocument/2006/math">
                    <m:r>
                      <a:rPr lang="bn-BD" sz="1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1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২</m:t>
                    </m:r>
                    <m:r>
                      <a:rPr lang="bn-BD" sz="1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bn-BD" sz="1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bn-BD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onnyBanglaMJ" pitchFamily="2" charset="0"/>
                      </a:rPr>
                      <m:t>Ó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74" y="1113511"/>
                <a:ext cx="3973506" cy="338554"/>
              </a:xfrm>
              <a:prstGeom prst="rect">
                <a:avLst/>
              </a:prstGeom>
              <a:blipFill>
                <a:blip r:embed="rId4"/>
                <a:stretch>
                  <a:fillRect l="-920" t="-10909" b="-3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15078" y="1431885"/>
            <a:ext cx="1868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/>
              <a:t>=১৭৪০০ টাকা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0774" y="1848465"/>
            <a:ext cx="39735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1600" b="1" dirty="0">
                <a:solidFill>
                  <a:schemeClr val="bg2">
                    <a:lumMod val="50000"/>
                  </a:schemeClr>
                </a:solidFill>
              </a:rPr>
              <a:t>১টি টেবিলের মূল্য      </a:t>
            </a:r>
            <a:r>
              <a:rPr lang="bn-BD" sz="1600" b="1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bn-BD" sz="1600" b="1" dirty="0">
                <a:solidFill>
                  <a:schemeClr val="bg2">
                    <a:lumMod val="50000"/>
                  </a:schemeClr>
                </a:solidFill>
              </a:rPr>
              <a:t>২১০০ টাকা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9432" y="2104924"/>
                <a:ext cx="369693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/>
                  <a:t>৩</a:t>
                </a:r>
                <a:r>
                  <a:rPr lang="bn-B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bn-BD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Ó         </a:t>
                </a:r>
                <a:r>
                  <a:rPr lang="bn-BD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Ó</a:t>
                </a:r>
                <a:r>
                  <a:rPr lang="bn-BD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            Ó    (২১০০</a:t>
                </a:r>
                <a14:m>
                  <m:oMath xmlns:m="http://schemas.openxmlformats.org/officeDocument/2006/math">
                    <m:r>
                      <a:rPr lang="bn-BD" sz="1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1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৩</m:t>
                    </m:r>
                  </m:oMath>
                </a14:m>
                <a:r>
                  <a:rPr lang="bn-BD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 )    Ó   </a:t>
                </a:r>
                <a:r>
                  <a:rPr lang="bn-B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        </a:t>
                </a:r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2" y="2104924"/>
                <a:ext cx="3696930" cy="553998"/>
              </a:xfrm>
              <a:prstGeom prst="rect">
                <a:avLst/>
              </a:prstGeom>
              <a:blipFill>
                <a:blip r:embed="rId5"/>
                <a:stretch>
                  <a:fillRect l="-990" t="-5495" r="-11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340076" y="2444449"/>
            <a:ext cx="1976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=</a:t>
            </a:r>
            <a:r>
              <a:rPr lang="bn-BD" sz="1600" b="1" dirty="0" smtClean="0"/>
              <a:t>৬৩০০টাকা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9432" y="2752226"/>
            <a:ext cx="3894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/>
              <a:t>১টি </a:t>
            </a:r>
            <a:r>
              <a:rPr lang="bn-BD" sz="1600" b="1" dirty="0" smtClean="0"/>
              <a:t>চেয়ারের </a:t>
            </a:r>
            <a:r>
              <a:rPr lang="bn-BD" sz="1600" b="1" dirty="0"/>
              <a:t>মূল্য             ৭৫০ </a:t>
            </a:r>
            <a:r>
              <a:rPr lang="bn-BD" sz="1600" b="1" dirty="0" smtClean="0"/>
              <a:t> টাকা</a:t>
            </a:r>
            <a:endParaRPr lang="en-US" sz="1600" b="1" dirty="0"/>
          </a:p>
          <a:p>
            <a:r>
              <a:rPr lang="bn-BD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07924" y="3038576"/>
                <a:ext cx="393407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/>
                  <a:t>১২</a:t>
                </a:r>
                <a:r>
                  <a:rPr lang="bn-B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bn-BD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Ó         </a:t>
                </a:r>
                <a:r>
                  <a:rPr lang="bn-BD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Ó            </a:t>
                </a:r>
                <a:r>
                  <a:rPr lang="bn-BD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Ó     (৭৫০</a:t>
                </a:r>
                <a14:m>
                  <m:oMath xmlns:m="http://schemas.openxmlformats.org/officeDocument/2006/math">
                    <m:r>
                      <a:rPr lang="bn-BD" sz="1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1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১২</m:t>
                    </m:r>
                  </m:oMath>
                </a14:m>
                <a:r>
                  <a:rPr lang="bn-BD" sz="1600" dirty="0"/>
                  <a:t>)     </a:t>
                </a:r>
                <a:r>
                  <a:rPr lang="bn-BD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onnyBanglaMJ" pitchFamily="2" charset="0"/>
                  </a:rPr>
                  <a:t>Ó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4" y="3038576"/>
                <a:ext cx="3934074" cy="553998"/>
              </a:xfrm>
              <a:prstGeom prst="rect">
                <a:avLst/>
              </a:prstGeom>
              <a:blipFill>
                <a:blip r:embed="rId6"/>
                <a:stretch>
                  <a:fillRect l="-775" t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17058" y="3561796"/>
            <a:ext cx="1563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/>
              <a:t>=৯০০০ টাকা</a:t>
            </a:r>
            <a:endParaRPr lang="en-US" sz="16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637393" y="1697753"/>
            <a:ext cx="3875234" cy="945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25960" y="1770439"/>
            <a:ext cx="3811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Nikash Ban"/>
              </a:rPr>
              <a:t>মোট</a:t>
            </a:r>
            <a:r>
              <a:rPr lang="en-US" sz="1600" b="1" dirty="0">
                <a:latin typeface="Nikash Ban"/>
              </a:rPr>
              <a:t> </a:t>
            </a:r>
            <a:r>
              <a:rPr lang="en-US" sz="1600" b="1" dirty="0" err="1" smtClean="0">
                <a:latin typeface="Nikash Ban"/>
              </a:rPr>
              <a:t>মূল্য</a:t>
            </a:r>
            <a:r>
              <a:rPr lang="bn-BD" sz="1600" b="1" dirty="0" smtClean="0">
                <a:latin typeface="Nikash Ban"/>
              </a:rPr>
              <a:t>                   </a:t>
            </a:r>
            <a:r>
              <a:rPr lang="en-US" sz="1600" b="1" dirty="0" smtClean="0">
                <a:latin typeface="Nikash Ban"/>
              </a:rPr>
              <a:t>৩২৭০০</a:t>
            </a:r>
            <a:r>
              <a:rPr lang="bn-BD" sz="1600" b="1" dirty="0" smtClean="0">
                <a:latin typeface="Nikash Ban"/>
              </a:rPr>
              <a:t>   টাকা           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191432" y="4183190"/>
            <a:ext cx="303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ash Ban"/>
              </a:rPr>
              <a:t>প্রত্যেকে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দিলেন</a:t>
            </a:r>
            <a:r>
              <a:rPr lang="en-US" b="1" dirty="0">
                <a:latin typeface="Nikash Ban"/>
              </a:rPr>
              <a:t>  ৬৫৪০  </a:t>
            </a:r>
            <a:r>
              <a:rPr lang="en-US" b="1" dirty="0" err="1">
                <a:latin typeface="Nikash Ban"/>
              </a:rPr>
              <a:t>টাকা</a:t>
            </a:r>
            <a:endParaRPr lang="en-US" b="1" dirty="0">
              <a:latin typeface="Nikash Ban"/>
            </a:endParaRP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69972" y="4875863"/>
            <a:ext cx="2472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bn-BD" dirty="0"/>
              <a:t>SHAHANA AFROZA NEELA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93" grpId="0" build="p"/>
      <p:bldP spid="294" grpId="0"/>
      <p:bldP spid="295" grpId="0" build="p"/>
      <p:bldP spid="296" grpId="0"/>
      <p:bldP spid="297" grpId="0" build="p"/>
      <p:bldP spid="298" grpId="0"/>
      <p:bldP spid="299" grpId="0" build="p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568" y="4735963"/>
            <a:ext cx="3798000" cy="394029"/>
          </a:xfrm>
        </p:spPr>
        <p:txBody>
          <a:bodyPr/>
          <a:lstStyle/>
          <a:p>
            <a:pPr lvl="0" algn="r"/>
            <a:r>
              <a:rPr lang="bn-BD" sz="1400" b="0" dirty="0">
                <a:solidFill>
                  <a:schemeClr val="bg2">
                    <a:lumMod val="50000"/>
                  </a:schemeClr>
                </a:solidFill>
              </a:rPr>
              <a:t>SHAHANA AFROZA NEELA</a:t>
            </a:r>
            <a:endParaRPr lang="en-US" sz="14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906" y="2919896"/>
            <a:ext cx="3268500" cy="792600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Nikash Ban"/>
              </a:rPr>
              <a:t>= ৩২৭০০   ÷  ৫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Nikash B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723720" y="669675"/>
            <a:ext cx="2428041" cy="1002000"/>
          </a:xfrm>
        </p:spPr>
        <p:txBody>
          <a:bodyPr/>
          <a:lstStyle/>
          <a:p>
            <a:r>
              <a:rPr lang="bn-BD" sz="2000" b="1" u="sng" dirty="0" smtClean="0">
                <a:solidFill>
                  <a:srgbClr val="C00000"/>
                </a:solidFill>
              </a:rPr>
              <a:t>সমাধান-২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3265" y="1363898"/>
            <a:ext cx="2105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</a:rPr>
              <a:t>গানিতিক বাক্য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0245" y="1817550"/>
            <a:ext cx="46703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ikash Ban"/>
              </a:rPr>
              <a:t>( ৮৭০০  × ২ + ২১০০  ×  ৩ + ৭৫০  ×  ১২ )  ÷  ৫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40764" y="3308275"/>
            <a:ext cx="157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ash Ban"/>
              </a:rPr>
              <a:t>= ৬৫৪০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25212" y="3712496"/>
            <a:ext cx="409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ash Ban"/>
              </a:rPr>
              <a:t>প্রত্যেকে</a:t>
            </a:r>
            <a:r>
              <a:rPr lang="en-US" b="1" dirty="0">
                <a:latin typeface="Nikash Ban"/>
              </a:rPr>
              <a:t> </a:t>
            </a:r>
            <a:r>
              <a:rPr lang="en-US" b="1" dirty="0" err="1">
                <a:latin typeface="Nikash Ban"/>
              </a:rPr>
              <a:t>দিলেন</a:t>
            </a:r>
            <a:r>
              <a:rPr lang="en-US" b="1" dirty="0">
                <a:latin typeface="Nikash Ban"/>
              </a:rPr>
              <a:t>  ৬৫৪০  </a:t>
            </a:r>
            <a:r>
              <a:rPr lang="en-US" b="1" dirty="0" err="1">
                <a:latin typeface="Nikash Ban"/>
              </a:rPr>
              <a:t>টাকা</a:t>
            </a:r>
            <a:endParaRPr lang="en-US" b="1" dirty="0">
              <a:latin typeface="Nikash B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7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762" y="537882"/>
            <a:ext cx="317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2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0154" y="1389322"/>
            <a:ext cx="380820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শাহানা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আফরোজা</a:t>
            </a:r>
            <a:r>
              <a:rPr lang="bn-BD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নীলা</a:t>
            </a:r>
            <a:r>
              <a:rPr lang="bn-BD" sz="3200" b="1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/>
            </a:r>
            <a:br>
              <a:rPr lang="bn-BD" sz="3200" b="1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</a:br>
            <a:r>
              <a:rPr lang="bn-BD" sz="2800" dirty="0">
                <a:solidFill>
                  <a:schemeClr val="tx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সহকারি শিক্ষক</a:t>
            </a:r>
            <a:r>
              <a:rPr lang="bn-BD" sz="3200" b="1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/>
            </a:r>
            <a:br>
              <a:rPr lang="bn-BD" sz="3200" b="1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</a:br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বীণাপাণি সরঃ প্রাঃ বিদ্যালয়, খুলনা সদর,</a:t>
            </a:r>
            <a:b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</a:br>
            <a:r>
              <a:rPr lang="bn-B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খুলনা।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074" y="537882"/>
            <a:ext cx="3077122" cy="4067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6388" y="4835723"/>
            <a:ext cx="2472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dirty="0"/>
              <a:t>SHAHANA AFROZA NEELA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7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"/>
          <p:cNvSpPr txBox="1">
            <a:spLocks noGrp="1"/>
          </p:cNvSpPr>
          <p:nvPr>
            <p:ph type="title"/>
          </p:nvPr>
        </p:nvSpPr>
        <p:spPr>
          <a:xfrm>
            <a:off x="1301449" y="438705"/>
            <a:ext cx="6171067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1800" b="1" dirty="0" smtClean="0">
                <a:solidFill>
                  <a:schemeClr val="bg2">
                    <a:lumMod val="50000"/>
                  </a:schemeClr>
                </a:solidFill>
              </a:rPr>
              <a:t>সৃজনশীল আকারে এভাবেও সমস্যা আসতে পারেঃ </a:t>
            </a:r>
            <a:endParaRPr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4" name="Google Shape;324;p38"/>
          <p:cNvSpPr txBox="1">
            <a:spLocks noGrp="1"/>
          </p:cNvSpPr>
          <p:nvPr>
            <p:ph type="subTitle" idx="1"/>
          </p:nvPr>
        </p:nvSpPr>
        <p:spPr>
          <a:xfrm>
            <a:off x="1301449" y="2666688"/>
            <a:ext cx="5836769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bn-IN" sz="1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তারা </a:t>
            </a:r>
            <a:r>
              <a:rPr lang="en-US" sz="1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bn-IN" sz="1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টাকার আসবাবপত্র কিনলেন? </a:t>
            </a:r>
            <a:endParaRPr lang="bn-IN" sz="1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5" name="Google Shape;325;p38"/>
          <p:cNvSpPr txBox="1">
            <a:spLocks noGrp="1"/>
          </p:cNvSpPr>
          <p:nvPr>
            <p:ph type="title" idx="2"/>
          </p:nvPr>
        </p:nvSpPr>
        <p:spPr>
          <a:xfrm>
            <a:off x="963562" y="911743"/>
            <a:ext cx="7010400" cy="13595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42938" lvl="0" indent="-642938" algn="l"/>
            <a:r>
              <a:rPr lang="bn-BD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জন লোক আসবাবপত্রের দোকানে গেলেন। তারা </a:t>
            </a:r>
            <a:r>
              <a:rPr lang="bn-BD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৮৭০০ টাকা মূল্যের ২টিআলমারি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২১০০ টাকা মূল্যের ৩টি </a:t>
            </a:r>
            <a:r>
              <a:rPr lang="bn-BD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 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৭৫০ টাকা মূল্যের ১২টি </a:t>
            </a:r>
            <a:r>
              <a:rPr lang="bn-BD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কিনলেন</a:t>
            </a:r>
            <a:r>
              <a:rPr lang="bn-BD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মোট মূল্য তারা ৫ জন সমানভাবে ভাগ করে দিলেন।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6" name="Google Shape;326;p38"/>
          <p:cNvSpPr txBox="1">
            <a:spLocks noGrp="1"/>
          </p:cNvSpPr>
          <p:nvPr>
            <p:ph type="subTitle" idx="3"/>
          </p:nvPr>
        </p:nvSpPr>
        <p:spPr>
          <a:xfrm>
            <a:off x="1301449" y="3075291"/>
            <a:ext cx="7026474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bn-IN" sz="1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আসবাবপত্রের মূল্য বাবদ তারা প্রত্যেককে কত টাকা দিলেন?  </a:t>
            </a:r>
            <a:r>
              <a:rPr lang="en-US" sz="1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7" name="Google Shape;327;p38"/>
          <p:cNvSpPr txBox="1">
            <a:spLocks noGrp="1"/>
          </p:cNvSpPr>
          <p:nvPr>
            <p:ph type="title" idx="4"/>
          </p:nvPr>
        </p:nvSpPr>
        <p:spPr>
          <a:xfrm>
            <a:off x="1229033" y="2214443"/>
            <a:ext cx="6508954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bn-BD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1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৩টি টেবিল ও ১২টি আলমারির মোট মূল্য কত ? </a:t>
            </a:r>
            <a:br>
              <a:rPr lang="bn-IN" sz="1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8" name="Google Shape;328;p38"/>
          <p:cNvSpPr txBox="1">
            <a:spLocks noGrp="1"/>
          </p:cNvSpPr>
          <p:nvPr>
            <p:ph type="subTitle" idx="5"/>
          </p:nvPr>
        </p:nvSpPr>
        <p:spPr>
          <a:xfrm>
            <a:off x="1458076" y="3829079"/>
            <a:ext cx="5768634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সমস্যা অনুসরণ করে ধাপে ধাপে সমাধান করতে হবে। </a:t>
            </a:r>
            <a:endParaRPr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0634" y="4835723"/>
            <a:ext cx="2472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SHAHANA AFROZA NEELA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/>
      <p:bldP spid="324" grpId="0" build="p"/>
      <p:bldP spid="325" grpId="0"/>
      <p:bldP spid="326" grpId="0" build="p"/>
      <p:bldP spid="327" grpId="0"/>
      <p:bldP spid="32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804210" y="2305350"/>
            <a:ext cx="5535561" cy="1002000"/>
          </a:xfrm>
        </p:spPr>
        <p:txBody>
          <a:bodyPr/>
          <a:lstStyle/>
          <a:p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ash Ban"/>
              </a:rPr>
              <a:t>পাঠ্যবইয়ের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ash Ban"/>
              </a:rPr>
              <a:t> </a:t>
            </a:r>
            <a:r>
              <a:rPr lang="bn-BD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ash Ban"/>
              </a:rPr>
              <a:t>১৪ ও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ash Ban"/>
              </a:rPr>
              <a:t>১৫পৃষ্ঠা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ash Ban"/>
              </a:rPr>
              <a:t>খুলে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ash Ban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ash Ban"/>
              </a:rPr>
              <a:t>মিলিয়ে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ash Ban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ash Ban"/>
              </a:rPr>
              <a:t>নিই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5765" y="4835723"/>
            <a:ext cx="2472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dirty="0"/>
              <a:t>SHAHANA AFROZA NEELA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8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 txBox="1">
            <a:spLocks noGrp="1"/>
          </p:cNvSpPr>
          <p:nvPr>
            <p:ph type="title" idx="4"/>
          </p:nvPr>
        </p:nvSpPr>
        <p:spPr>
          <a:xfrm>
            <a:off x="754501" y="1654193"/>
            <a:ext cx="3363198" cy="3025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sz="3200" dirty="0"/>
          </a:p>
        </p:txBody>
      </p:sp>
      <p:sp>
        <p:nvSpPr>
          <p:cNvPr id="348" name="Google Shape;348;p39"/>
          <p:cNvSpPr txBox="1">
            <a:spLocks noGrp="1"/>
          </p:cNvSpPr>
          <p:nvPr>
            <p:ph type="body" idx="4294967295"/>
          </p:nvPr>
        </p:nvSpPr>
        <p:spPr>
          <a:xfrm rot="390862">
            <a:off x="1287923" y="3009020"/>
            <a:ext cx="1438488" cy="1131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350" name="Google Shape;350;p39"/>
          <p:cNvSpPr txBox="1">
            <a:spLocks noGrp="1"/>
          </p:cNvSpPr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1" name="Google Shape;351;p39"/>
          <p:cNvSpPr txBox="1">
            <a:spLocks noGrp="1"/>
          </p:cNvSpPr>
          <p:nvPr>
            <p:ph type="subTitle" idx="1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39"/>
          <p:cNvSpPr txBox="1">
            <a:spLocks noGrp="1"/>
          </p:cNvSpPr>
          <p:nvPr>
            <p:ph type="title" idx="2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353" name="Google Shape;353;p39"/>
          <p:cNvSpPr txBox="1">
            <a:spLocks noGrp="1"/>
          </p:cNvSpPr>
          <p:nvPr>
            <p:ph type="subTitle" idx="3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20816A-DA3D-40ED-BE50-0B5B6A328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t="20276" r="35049" b="6259"/>
          <a:stretch/>
        </p:blipFill>
        <p:spPr>
          <a:xfrm>
            <a:off x="4547735" y="318295"/>
            <a:ext cx="4188541" cy="4506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23884" r="21183" b="4272"/>
          <a:stretch/>
        </p:blipFill>
        <p:spPr>
          <a:xfrm>
            <a:off x="324465" y="316099"/>
            <a:ext cx="4234553" cy="2614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6" t="21587" r="21505" b="13961"/>
          <a:stretch/>
        </p:blipFill>
        <p:spPr>
          <a:xfrm>
            <a:off x="318818" y="2521462"/>
            <a:ext cx="4234563" cy="268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6264125" y="4911776"/>
            <a:ext cx="2472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bn-BD" dirty="0"/>
              <a:t>SHAHANA AFROZA NEELA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242" y="485033"/>
            <a:ext cx="5470200" cy="572700"/>
          </a:xfrm>
        </p:spPr>
        <p:txBody>
          <a:bodyPr/>
          <a:lstStyle/>
          <a:p>
            <a:r>
              <a:rPr lang="en-US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ash Ban"/>
              </a:rPr>
              <a:t>বাড়ির</a:t>
            </a:r>
            <a:r>
              <a: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ash Ban"/>
              </a:rPr>
              <a:t>কাজ</a:t>
            </a:r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529" y="974122"/>
            <a:ext cx="7014556" cy="2836500"/>
          </a:xfrm>
        </p:spPr>
        <p:txBody>
          <a:bodyPr/>
          <a:lstStyle/>
          <a:p>
            <a:pPr marL="168275" indent="0">
              <a:lnSpc>
                <a:spcPct val="150000"/>
              </a:lnSpc>
              <a:buNone/>
            </a:pP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জালাল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সাহেবের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মাসিক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বেতন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৮৭৬৫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টাকা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।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প্রতি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মাসে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তিনি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৩২২৫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টাকা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বাড়িভাড়া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এবং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৪৮৫০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টাকা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অন্যান্য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জিনিস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ক্রয়ে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খরচ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করেন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।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অবশিষ্ট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টাকা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তিনি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ব্যাংকে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জমা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রাখেন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।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তিনি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৮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মাসে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কত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টাকা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জমা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ash Ban"/>
              </a:rPr>
              <a:t>করেন</a:t>
            </a:r>
            <a:r>
              <a:rPr lang="en-US" sz="2000" b="1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Nikash Ban"/>
              </a:rPr>
              <a:t>?</a:t>
            </a:r>
            <a:endParaRPr lang="bn-BD" sz="2000" b="1" dirty="0" smtClean="0">
              <a:solidFill>
                <a:srgbClr val="FF0000"/>
              </a:solidFill>
              <a:latin typeface="Nikash Ban"/>
            </a:endParaRPr>
          </a:p>
          <a:p>
            <a:pPr marL="168275" indent="0">
              <a:lnSpc>
                <a:spcPct val="150000"/>
              </a:lnSpc>
              <a:buNone/>
            </a:pPr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প্রতি মাসে তিনি মোট কত টাকা খরচ করেন ? </a:t>
            </a:r>
            <a:endParaRPr lang="bn-BD" sz="2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68275" indent="0">
              <a:lnSpc>
                <a:spcPct val="150000"/>
              </a:lnSpc>
              <a:buNone/>
            </a:pPr>
            <a:r>
              <a:rPr lang="bn-IN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প্রতি মাসে তিনি কত টাকা ব্যাংকে জমা রাখেন ? </a:t>
            </a:r>
            <a:endParaRPr lang="bn-BD" sz="2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68275" indent="0">
              <a:lnSpc>
                <a:spcPct val="150000"/>
              </a:lnSpc>
              <a:buNone/>
            </a:pPr>
            <a:r>
              <a:rPr lang="bn-IN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তিনি ১ বছরে কত টাকা ব্যাংকে জমা </a:t>
            </a:r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endParaRPr lang="bn-IN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0" y="4826000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SHAHANA AFROZA NEELA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067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2"/>
          <p:cNvSpPr txBox="1">
            <a:spLocks noGrp="1"/>
          </p:cNvSpPr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" name="Google Shape;397;p42"/>
          <p:cNvSpPr txBox="1">
            <a:spLocks noGrp="1"/>
          </p:cNvSpPr>
          <p:nvPr>
            <p:ph type="subTitle" idx="1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8" name="Google Shape;398;p42"/>
          <p:cNvSpPr txBox="1">
            <a:spLocks noGrp="1"/>
          </p:cNvSpPr>
          <p:nvPr>
            <p:ph type="title" idx="2"/>
          </p:nvPr>
        </p:nvSpPr>
        <p:spPr>
          <a:xfrm>
            <a:off x="5267920" y="2875897"/>
            <a:ext cx="34900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800" dirty="0" smtClean="0"/>
              <a:t>সবাইকে ধন্যবাদ</a:t>
            </a:r>
            <a:endParaRPr sz="2800" dirty="0"/>
          </a:p>
        </p:txBody>
      </p:sp>
      <p:sp>
        <p:nvSpPr>
          <p:cNvPr id="399" name="Google Shape;399;p42"/>
          <p:cNvSpPr txBox="1">
            <a:spLocks noGrp="1"/>
          </p:cNvSpPr>
          <p:nvPr>
            <p:ph type="subTitle" idx="3"/>
          </p:nvPr>
        </p:nvSpPr>
        <p:spPr>
          <a:xfrm>
            <a:off x="4983440" y="1029560"/>
            <a:ext cx="368304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প্রতিদিন নিয়ম করে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পড়তে বসবে,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স্বাস্থবিধি মেনে চলবে,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সাবধানে থাকবে।</a:t>
            </a:r>
            <a:endParaRPr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" y="325120"/>
            <a:ext cx="4030630" cy="448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6505844" y="4917222"/>
            <a:ext cx="2472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SHAHANA AFROZA NEELA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  <p:bldP spid="3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47291" y="380063"/>
            <a:ext cx="5470200" cy="826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n-IN" sz="320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200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dirty="0"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481350" y="1322367"/>
            <a:ext cx="6852515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Tx/>
              <a:buSzTx/>
              <a:buNone/>
              <a:defRPr/>
            </a:pPr>
            <a:r>
              <a:rPr lang="en-US" sz="2800" b="1" kern="1200" dirty="0" err="1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kern="1200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kern="120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0" indent="0">
              <a:buClrTx/>
              <a:buSzTx/>
              <a:buNone/>
              <a:defRPr/>
            </a:pPr>
            <a:r>
              <a:rPr lang="en-US" sz="2800" b="1" kern="1200" dirty="0" err="1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kern="1200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BD" sz="28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0" indent="0">
              <a:buClrTx/>
              <a:buSzTx/>
              <a:buNone/>
              <a:defRPr/>
            </a:pPr>
            <a:r>
              <a:rPr lang="en-US" sz="2800" b="1" dirty="0" err="1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৩( </a:t>
            </a:r>
            <a:r>
              <a:rPr lang="en-US" sz="28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8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সমস্যাবলি</a:t>
            </a:r>
            <a:r>
              <a:rPr lang="en-US" sz="2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8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>
              <a:buClrTx/>
              <a:buSzTx/>
              <a:buNone/>
              <a:defRPr/>
            </a:pPr>
            <a:r>
              <a:rPr lang="en-US" sz="2800" b="1" kern="1200" dirty="0" err="1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b="1" kern="1200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পৃঃ ১৪-পৃঃ১৫</a:t>
            </a:r>
            <a:endParaRPr lang="bn-IN" sz="28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0" indent="0">
              <a:buClrTx/>
              <a:buSzTx/>
              <a:buNone/>
              <a:defRPr/>
            </a:pPr>
            <a:r>
              <a:rPr lang="bn-IN" sz="2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ঃ২৫</a:t>
            </a:r>
            <a:r>
              <a:rPr lang="bn-IN" sz="2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kern="120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1405150" y="3834246"/>
            <a:ext cx="5478600" cy="6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 smtClean="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.</a:t>
            </a:r>
            <a:endParaRPr sz="1200" dirty="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0727" y="4835723"/>
            <a:ext cx="4987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dirty="0" smtClean="0"/>
              <a:t>SHAHANA AFROZA NEELA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2937741" y="593523"/>
            <a:ext cx="3042148" cy="12240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n-BD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sz="2400" b="1" dirty="0">
              <a:solidFill>
                <a:srgbClr val="FF0000"/>
              </a:solidFill>
            </a:endParaRPr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900891" y="72676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6287518" y="690994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264209" y="1409700"/>
            <a:ext cx="4889626" cy="2061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2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১৪.১.১</a:t>
            </a:r>
            <a:r>
              <a:rPr lang="bn-BD" sz="2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000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2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সমস্যাকে</a:t>
            </a:r>
            <a:r>
              <a:rPr lang="en-US" sz="2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১৪.২.১</a:t>
            </a:r>
            <a:r>
              <a:rPr lang="bn-BD" sz="2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0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0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20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0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0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১৪.৩.১</a:t>
            </a:r>
            <a:r>
              <a:rPr lang="bn-BD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0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US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0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bn-BD" sz="2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</a:br>
            <a:endParaRPr sz="2000" dirty="0"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3282634" y="4287549"/>
            <a:ext cx="3699079" cy="338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bn-BD" dirty="0"/>
              <a:t>SHAHANA AFROZA NEELA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  <p:bldP spid="2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275" y="1452614"/>
            <a:ext cx="4001700" cy="1137000"/>
          </a:xfrm>
        </p:spPr>
        <p:txBody>
          <a:bodyPr/>
          <a:lstStyle/>
          <a:p>
            <a:pPr algn="l"/>
            <a:r>
              <a:rPr lang="bn-BD" sz="1800" b="1" dirty="0" smtClean="0">
                <a:solidFill>
                  <a:schemeClr val="tx1"/>
                </a:solidFill>
              </a:rPr>
              <a:t/>
            </a:r>
            <a:br>
              <a:rPr lang="bn-BD" sz="1800" b="1" dirty="0" smtClean="0">
                <a:solidFill>
                  <a:schemeClr val="tx1"/>
                </a:solidFill>
              </a:rPr>
            </a:br>
            <a:r>
              <a:rPr lang="bn-BD" sz="2400" dirty="0" smtClean="0"/>
              <a:t/>
            </a:r>
            <a:br>
              <a:rPr lang="bn-BD" sz="2400" dirty="0" smtClean="0"/>
            </a:br>
            <a:r>
              <a:rPr lang="bn-BD" sz="2400" dirty="0" smtClean="0">
                <a:solidFill>
                  <a:srgbClr val="FF0000"/>
                </a:solidFill>
              </a:rPr>
              <a:t>আট পা ষোলো হাঁটু , </a:t>
            </a:r>
            <a:br>
              <a:rPr lang="bn-BD" sz="2400" dirty="0" smtClean="0">
                <a:solidFill>
                  <a:srgbClr val="FF0000"/>
                </a:solidFill>
              </a:rPr>
            </a:br>
            <a:r>
              <a:rPr lang="bn-BD" sz="2400" dirty="0" smtClean="0">
                <a:solidFill>
                  <a:srgbClr val="FF0000"/>
                </a:solidFill>
              </a:rPr>
              <a:t>বসে থাকে বীর বাঁটু </a:t>
            </a:r>
            <a:br>
              <a:rPr lang="bn-BD" sz="2400" dirty="0" smtClean="0">
                <a:solidFill>
                  <a:srgbClr val="FF0000"/>
                </a:solidFill>
              </a:rPr>
            </a:br>
            <a:r>
              <a:rPr lang="bn-BD" sz="2400" dirty="0" smtClean="0">
                <a:solidFill>
                  <a:srgbClr val="FF0000"/>
                </a:solidFill>
              </a:rPr>
              <a:t>শূণ্যে পেতে জাল, </a:t>
            </a:r>
            <a:br>
              <a:rPr lang="bn-BD" sz="2400" dirty="0" smtClean="0">
                <a:solidFill>
                  <a:srgbClr val="FF0000"/>
                </a:solidFill>
              </a:rPr>
            </a:br>
            <a:r>
              <a:rPr lang="bn-BD" sz="2400" dirty="0" smtClean="0">
                <a:solidFill>
                  <a:srgbClr val="FF0000"/>
                </a:solidFill>
              </a:rPr>
              <a:t>শিকার ধরে সর্বকাল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5610" y="3455425"/>
            <a:ext cx="3827029" cy="664754"/>
          </a:xfrm>
        </p:spPr>
        <p:txBody>
          <a:bodyPr/>
          <a:lstStyle/>
          <a:p>
            <a:pPr marL="114300" indent="0">
              <a:buNone/>
            </a:pPr>
            <a:r>
              <a:rPr lang="bn-BD" sz="2800" b="1" smtClean="0">
                <a:solidFill>
                  <a:schemeClr val="accent4">
                    <a:lumMod val="75000"/>
                  </a:schemeClr>
                </a:solidFill>
              </a:rPr>
              <a:t>উত্তরঃ </a:t>
            </a:r>
            <a:r>
              <a:rPr lang="bn-BD" sz="2800" b="1" smtClean="0">
                <a:solidFill>
                  <a:schemeClr val="accent4">
                    <a:lumMod val="75000"/>
                  </a:schemeClr>
                </a:solidFill>
              </a:rPr>
              <a:t>মাকড়সা</a:t>
            </a:r>
            <a:endParaRPr lang="bn-BD" sz="28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8352" y="710005"/>
            <a:ext cx="336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b="1" dirty="0">
                <a:solidFill>
                  <a:schemeClr val="tx1"/>
                </a:solidFill>
              </a:rPr>
              <a:t>একটা ধাঁধাঁ বলি শোনো।</a:t>
            </a:r>
            <a:br>
              <a:rPr lang="bn-BD" sz="1800" b="1" dirty="0">
                <a:solidFill>
                  <a:schemeClr val="tx1"/>
                </a:solidFill>
              </a:rPr>
            </a:br>
            <a:r>
              <a:rPr lang="bn-BD" sz="1800" b="1" dirty="0">
                <a:solidFill>
                  <a:schemeClr val="tx1"/>
                </a:solidFill>
              </a:rPr>
              <a:t>উত্তর দিবে যতো আগে পারো।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495" y="4796997"/>
            <a:ext cx="2475191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90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858869" y="382687"/>
            <a:ext cx="33826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যাচাইঃ </a:t>
            </a:r>
            <a:endParaRPr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8214612" y="4378926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4937820" y="382687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392721" y="2245303"/>
            <a:ext cx="3871013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n-BD" sz="1800" dirty="0" smtClean="0">
                <a:solidFill>
                  <a:srgbClr val="FF0000"/>
                </a:solidFill>
              </a:rPr>
              <a:t>২।</a:t>
            </a:r>
            <a:r>
              <a:rPr lang="bn-BD" sz="1800" dirty="0">
                <a:solidFill>
                  <a:srgbClr val="FF0000"/>
                </a:solidFill>
              </a:rPr>
              <a:t>চার প্রক্রিয়া বলতে কী বোঝায়?</a:t>
            </a:r>
            <a:br>
              <a:rPr lang="bn-BD" sz="1800" dirty="0">
                <a:solidFill>
                  <a:srgbClr val="FF0000"/>
                </a:solidFill>
              </a:rPr>
            </a:br>
            <a:endParaRPr lang="bn-IN" sz="1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1"/>
          </p:nvPr>
        </p:nvSpPr>
        <p:spPr>
          <a:xfrm>
            <a:off x="115821" y="2538481"/>
            <a:ext cx="4125689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chemeClr val="accent4">
                    <a:lumMod val="75000"/>
                  </a:schemeClr>
                </a:solidFill>
              </a:rPr>
              <a:t>চার প্রক্রিয়া বলতে বোঝায় যোগ, বিয়োগ, গুণ ও ভাগ প্রক্রিয়া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।</a:t>
            </a:r>
            <a:endParaRPr lang="as-IN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bn-IN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 idx="2"/>
          </p:nvPr>
        </p:nvSpPr>
        <p:spPr>
          <a:xfrm>
            <a:off x="526239" y="3615965"/>
            <a:ext cx="3715269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bn-BD" sz="1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1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 প্রতীক কয়টি ও কী কী?    </a:t>
            </a:r>
          </a:p>
        </p:txBody>
      </p:sp>
      <p:sp>
        <p:nvSpPr>
          <p:cNvPr id="200" name="Google Shape;200;p31"/>
          <p:cNvSpPr txBox="1">
            <a:spLocks noGrp="1"/>
          </p:cNvSpPr>
          <p:nvPr>
            <p:ph type="subTitle" idx="3"/>
          </p:nvPr>
        </p:nvSpPr>
        <p:spPr>
          <a:xfrm>
            <a:off x="293820" y="4081515"/>
            <a:ext cx="3947689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400" b="1" dirty="0"/>
              <a:t> </a:t>
            </a:r>
            <a:r>
              <a:rPr lang="en-US" b="1" dirty="0" err="1">
                <a:solidFill>
                  <a:srgbClr val="FF0000"/>
                </a:solidFill>
                <a:latin typeface="Nikash Ban"/>
              </a:rPr>
              <a:t>উত্তর</a:t>
            </a:r>
            <a:r>
              <a:rPr lang="en-US" b="1" dirty="0">
                <a:solidFill>
                  <a:srgbClr val="FF0000"/>
                </a:solidFill>
                <a:latin typeface="Nikash Ban"/>
              </a:rPr>
              <a:t>: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Nikash Ban"/>
              </a:rPr>
              <a:t>প্রক্রিয়া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Nikash Ban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Nikash Ban"/>
              </a:rPr>
              <a:t>প্রতীক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Nikash Ban"/>
              </a:rPr>
              <a:t> ৪টি।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Nikash Ban"/>
              </a:rPr>
              <a:t>যথা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Nikash Ban"/>
              </a:rPr>
              <a:t>:  +,  - ,  ×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Nikash Ban"/>
              </a:rPr>
              <a:t>এবং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Nikash Ban"/>
              </a:rPr>
              <a:t>  ÷</a:t>
            </a:r>
            <a:r>
              <a:rPr lang="bn-IN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bn-IN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1" name="Google Shape;201;p31"/>
          <p:cNvSpPr txBox="1">
            <a:spLocks noGrp="1"/>
          </p:cNvSpPr>
          <p:nvPr>
            <p:ph type="title" idx="4"/>
          </p:nvPr>
        </p:nvSpPr>
        <p:spPr>
          <a:xfrm>
            <a:off x="-482612" y="1167819"/>
            <a:ext cx="4471399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ikash Ban"/>
              </a:rPr>
              <a:t>১।প্রক্রিয়া </a:t>
            </a:r>
            <a:r>
              <a:rPr lang="en-US" sz="1800" dirty="0" err="1">
                <a:solidFill>
                  <a:srgbClr val="FF0000"/>
                </a:solidFill>
                <a:latin typeface="Nikash Ban"/>
              </a:rPr>
              <a:t>প্রতীক</a:t>
            </a:r>
            <a:r>
              <a:rPr lang="en-US" sz="1800" dirty="0">
                <a:solidFill>
                  <a:srgbClr val="FF0000"/>
                </a:solidFill>
                <a:latin typeface="Nikash Ban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Nikash Ban"/>
              </a:rPr>
              <a:t>কী</a:t>
            </a:r>
            <a:r>
              <a:rPr lang="en-US" sz="1800" dirty="0">
                <a:solidFill>
                  <a:srgbClr val="FF0000"/>
                </a:solidFill>
                <a:latin typeface="Nikash Ban"/>
              </a:rPr>
              <a:t> ?</a:t>
            </a:r>
            <a:r>
              <a:rPr lang="en-US" sz="1800" dirty="0">
                <a:latin typeface="Nikash Ban"/>
              </a:rPr>
              <a:t/>
            </a:r>
            <a:br>
              <a:rPr lang="en-US" sz="1800" dirty="0">
                <a:latin typeface="Nikash Ban"/>
              </a:rPr>
            </a:b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202" name="Google Shape;202;p31"/>
          <p:cNvSpPr txBox="1">
            <a:spLocks noGrp="1"/>
          </p:cNvSpPr>
          <p:nvPr>
            <p:ph type="subTitle" idx="5"/>
          </p:nvPr>
        </p:nvSpPr>
        <p:spPr>
          <a:xfrm>
            <a:off x="414946" y="1365475"/>
            <a:ext cx="3826564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400" b="1" dirty="0"/>
              <a:t> </a:t>
            </a:r>
            <a:r>
              <a:rPr lang="en-US" b="1" dirty="0" err="1">
                <a:solidFill>
                  <a:srgbClr val="FF0000"/>
                </a:solidFill>
                <a:latin typeface="Nikash Ban"/>
              </a:rPr>
              <a:t>উত্তর</a:t>
            </a:r>
            <a:r>
              <a:rPr lang="en-US" b="1" dirty="0">
                <a:solidFill>
                  <a:srgbClr val="FF0000"/>
                </a:solidFill>
                <a:latin typeface="Nikash Ban"/>
              </a:rPr>
              <a:t>: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Nikash Ban"/>
              </a:rPr>
              <a:t>যে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Nikash Ban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Nikash Ban"/>
              </a:rPr>
              <a:t>প্রতীকগুলো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Nikash Ban"/>
              </a:rPr>
              <a:t> 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Nikash Ban"/>
              </a:rPr>
              <a:t>চারটি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Nikash Ban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Nikash Ban"/>
              </a:rPr>
              <a:t>প্রক্রিয়ার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Nikash Ban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Nikash Ban"/>
              </a:rPr>
              <a:t>জন্য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Nikash Ban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Nikash Ban"/>
              </a:rPr>
              <a:t>ব্যবহার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Nikash Ban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Nikash Ban"/>
              </a:rPr>
              <a:t>করা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Nikash Ban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Nikash Ban"/>
              </a:rPr>
              <a:t>হয়</a:t>
            </a:r>
            <a:r>
              <a:rPr lang="bn-BD" b="1" dirty="0" smtClean="0">
                <a:solidFill>
                  <a:schemeClr val="accent4">
                    <a:lumMod val="75000"/>
                  </a:schemeClr>
                </a:solidFill>
                <a:latin typeface="Nikash Ban"/>
              </a:rPr>
              <a:t>।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Nikash Ban"/>
              </a:rPr>
              <a:t>      </a:t>
            </a:r>
            <a:endParaRPr lang="as-IN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3" name="Google Shape;203;p31"/>
          <p:cNvSpPr txBox="1">
            <a:spLocks noGrp="1"/>
          </p:cNvSpPr>
          <p:nvPr>
            <p:ph type="title" idx="6"/>
          </p:nvPr>
        </p:nvSpPr>
        <p:spPr>
          <a:xfrm>
            <a:off x="4042954" y="1202347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n-IN" sz="1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7"/>
          </p:nvPr>
        </p:nvSpPr>
        <p:spPr>
          <a:xfrm>
            <a:off x="4890463" y="3204247"/>
            <a:ext cx="3889447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Clr>
                <a:schemeClr val="dk1"/>
              </a:buClr>
              <a:buSzPts val="1100"/>
            </a:pP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৬।৩টি </a:t>
            </a:r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খাতার দাম ২৪ টাকা হলে,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১টি </a:t>
            </a:r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খাতার দাম কত</a:t>
            </a: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0" lvl="0" indent="0" algn="l">
              <a:buClr>
                <a:schemeClr val="dk1"/>
              </a:buClr>
              <a:buSzPts val="1100"/>
            </a:pPr>
            <a:endParaRPr lang="bn-BD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l">
              <a:buClr>
                <a:schemeClr val="dk1"/>
              </a:buClr>
              <a:buSzPts val="1100"/>
            </a:pPr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৮টাকা</a:t>
            </a:r>
            <a:endParaRPr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79892" y="4867350"/>
            <a:ext cx="2472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dirty="0"/>
              <a:t>SHAHANA AFROZA NEELA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90463" y="875782"/>
            <a:ext cx="408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1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1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1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r>
              <a:rPr lang="en-US" sz="1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</a:t>
            </a:r>
            <a:r>
              <a:rPr lang="en-US" sz="1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9240" y="1723825"/>
            <a:ext cx="3762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1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1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পিতা ও কন্যার বয়সের সমষ্টি </a:t>
            </a:r>
            <a:r>
              <a:rPr lang="bn-BD" sz="1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৩৫ </a:t>
            </a:r>
            <a:r>
              <a:rPr lang="bn-BD" sz="1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bn-BD" sz="1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কন্যার বয়স৫ </a:t>
            </a:r>
            <a:r>
              <a:rPr lang="bn-BD" sz="1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 হলে, পিতার বয়স কত বছর</a:t>
            </a:r>
            <a:r>
              <a:rPr lang="bn-BD" sz="1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0"/>
            <a:r>
              <a:rPr lang="bn-BD" sz="1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bn-IN" sz="1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1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বছর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NikoshBan" panose="0200000000000000000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7" grpId="0"/>
      <p:bldP spid="199" grpId="0"/>
      <p:bldP spid="201" grpId="0"/>
      <p:bldP spid="2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Arrow 57"/>
          <p:cNvSpPr/>
          <p:nvPr/>
        </p:nvSpPr>
        <p:spPr>
          <a:xfrm>
            <a:off x="1801627" y="2138042"/>
            <a:ext cx="2873722" cy="917915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800" b="1" dirty="0" smtClean="0">
                <a:solidFill>
                  <a:schemeClr val="tx1">
                    <a:lumMod val="50000"/>
                  </a:schemeClr>
                </a:solidFill>
                <a:latin typeface="NikoshBan"/>
              </a:rPr>
              <a:t>নতুন আসলেন ৩৪৯ জন</a:t>
            </a:r>
            <a:endParaRPr lang="en-US" sz="1800" b="1" dirty="0">
              <a:solidFill>
                <a:schemeClr val="tx1">
                  <a:lumMod val="50000"/>
                </a:schemeClr>
              </a:solidFill>
              <a:latin typeface="NikoshB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434" y="189012"/>
            <a:ext cx="7965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ash Ban"/>
              </a:rPr>
              <a:t>৩.২.  </a:t>
            </a:r>
            <a:r>
              <a:rPr lang="en-US" sz="20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Nikash Ban"/>
              </a:rPr>
              <a:t>চার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Nikash Ban"/>
              </a:rPr>
              <a:t>প্রক্রিয়া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Nikash Ban"/>
              </a:rPr>
              <a:t>সস্পর্কিত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Nikash Ban"/>
              </a:rPr>
              <a:t>সমস্যাবলি</a:t>
            </a:r>
            <a:endParaRPr lang="en-US" sz="2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1C00A9-DDCE-4C0A-8F00-403A3626164C}"/>
              </a:ext>
            </a:extLst>
          </p:cNvPr>
          <p:cNvGrpSpPr/>
          <p:nvPr/>
        </p:nvGrpSpPr>
        <p:grpSpPr>
          <a:xfrm>
            <a:off x="83434" y="506314"/>
            <a:ext cx="8936741" cy="1305104"/>
            <a:chOff x="433458" y="897504"/>
            <a:chExt cx="11775464" cy="130510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E7A155B-5611-47CD-A394-FBFF93316856}"/>
                </a:ext>
              </a:extLst>
            </p:cNvPr>
            <p:cNvSpPr txBox="1"/>
            <p:nvPr/>
          </p:nvSpPr>
          <p:spPr>
            <a:xfrm>
              <a:off x="1054883" y="1002279"/>
              <a:ext cx="111540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latin typeface="Nikash Ban"/>
                </a:rPr>
                <a:t>গত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বছর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একটি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গ্রামে</a:t>
              </a:r>
              <a:r>
                <a:rPr lang="en-US" sz="2400" b="1" dirty="0">
                  <a:latin typeface="Nikash Ban"/>
                </a:rPr>
                <a:t>  ৪৬৮৭  </a:t>
              </a:r>
              <a:r>
                <a:rPr lang="en-US" sz="2400" b="1" dirty="0" err="1">
                  <a:latin typeface="Nikash Ban"/>
                </a:rPr>
                <a:t>জন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লোক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ছিলেন</a:t>
              </a:r>
              <a:r>
                <a:rPr lang="en-US" sz="2400" b="1" dirty="0">
                  <a:latin typeface="Nikash Ban"/>
                </a:rPr>
                <a:t>। </a:t>
              </a:r>
              <a:r>
                <a:rPr lang="en-US" sz="2400" b="1" dirty="0" err="1">
                  <a:latin typeface="Nikash Ban"/>
                </a:rPr>
                <a:t>এই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বছর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আরও</a:t>
              </a:r>
              <a:r>
                <a:rPr lang="en-US" sz="2400" b="1" dirty="0">
                  <a:latin typeface="Nikash Ban"/>
                </a:rPr>
                <a:t>  ৩৪৯ </a:t>
              </a:r>
              <a:r>
                <a:rPr lang="en-US" sz="2400" b="1" dirty="0" err="1">
                  <a:latin typeface="Nikash Ban"/>
                </a:rPr>
                <a:t>জন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লোক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গ্রামে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আসলেন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এবং</a:t>
              </a:r>
              <a:r>
                <a:rPr lang="en-US" sz="2400" b="1" dirty="0">
                  <a:latin typeface="Nikash Ban"/>
                </a:rPr>
                <a:t>  ২৮০ </a:t>
              </a:r>
              <a:r>
                <a:rPr lang="en-US" sz="2400" b="1" dirty="0" err="1">
                  <a:latin typeface="Nikash Ban"/>
                </a:rPr>
                <a:t>জন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লোক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গ্রাম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থেকে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চলে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গেলেন</a:t>
              </a:r>
              <a:r>
                <a:rPr lang="en-US" sz="2400" b="1" dirty="0">
                  <a:latin typeface="Nikash Ban"/>
                </a:rPr>
                <a:t>। </a:t>
              </a:r>
              <a:r>
                <a:rPr lang="en-US" sz="2400" b="1" dirty="0" err="1">
                  <a:latin typeface="Nikash Ban"/>
                </a:rPr>
                <a:t>গ্রামটিতে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বর্তমানে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লোকসংখ্যা</a:t>
              </a:r>
              <a:r>
                <a:rPr lang="en-US" sz="2400" b="1" dirty="0">
                  <a:latin typeface="Nikash Ban"/>
                </a:rPr>
                <a:t> </a:t>
              </a:r>
              <a:r>
                <a:rPr lang="en-US" sz="2400" b="1" dirty="0" err="1">
                  <a:latin typeface="Nikash Ban"/>
                </a:rPr>
                <a:t>কত</a:t>
              </a:r>
              <a:r>
                <a:rPr lang="en-US" sz="2400" b="1" dirty="0">
                  <a:latin typeface="Nikash Ban"/>
                </a:rPr>
                <a:t> ?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373E067-CA75-40C8-B08A-1CF25F7E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58" y="897504"/>
              <a:ext cx="958091" cy="867371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7A8BBDA-4943-46AC-AA6E-83E50FBFA4F6}"/>
              </a:ext>
            </a:extLst>
          </p:cNvPr>
          <p:cNvSpPr txBox="1"/>
          <p:nvPr/>
        </p:nvSpPr>
        <p:spPr>
          <a:xfrm>
            <a:off x="155015" y="2442810"/>
            <a:ext cx="1526175" cy="10156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Nikash Ban"/>
              </a:rPr>
              <a:t>গ্রামে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Nikash Ban"/>
              </a:rPr>
              <a:t>লোক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Nikash Ban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Nikash Ban"/>
              </a:rPr>
              <a:t>ছিলেন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Nikash Ban"/>
            </a:endParaRPr>
          </a:p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Nikash Ban"/>
              </a:rPr>
              <a:t>৪৬৮৭ 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Nikash Ban"/>
              </a:rPr>
              <a:t>জন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Nikash Ban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5E97BEE-80CD-456B-B1D8-A52CBA1DB9D1}"/>
              </a:ext>
            </a:extLst>
          </p:cNvPr>
          <p:cNvGrpSpPr/>
          <p:nvPr/>
        </p:nvGrpSpPr>
        <p:grpSpPr>
          <a:xfrm>
            <a:off x="4716618" y="2333253"/>
            <a:ext cx="2099143" cy="1552887"/>
            <a:chOff x="6282857" y="2838138"/>
            <a:chExt cx="3182239" cy="1634772"/>
          </a:xfrm>
        </p:grpSpPr>
        <p:sp>
          <p:nvSpPr>
            <p:cNvPr id="50" name="Speech Bubble: Rectangle with Corners Rounded 19">
              <a:extLst>
                <a:ext uri="{FF2B5EF4-FFF2-40B4-BE49-F238E27FC236}">
                  <a16:creationId xmlns:a16="http://schemas.microsoft.com/office/drawing/2014/main" id="{3D56FFAE-B733-4544-AAE7-730892A30BC2}"/>
                </a:ext>
              </a:extLst>
            </p:cNvPr>
            <p:cNvSpPr/>
            <p:nvPr/>
          </p:nvSpPr>
          <p:spPr>
            <a:xfrm rot="16200000">
              <a:off x="7056591" y="2064404"/>
              <a:ext cx="1634772" cy="3182239"/>
            </a:xfrm>
            <a:prstGeom prst="wedgeRoundRectCallout">
              <a:avLst>
                <a:gd name="adj1" fmla="val 15138"/>
                <a:gd name="adj2" fmla="val 64757"/>
                <a:gd name="adj3" fmla="val 16667"/>
              </a:avLst>
            </a:prstGeom>
            <a:solidFill>
              <a:srgbClr val="E8B3E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146572F-4B43-4258-A228-228FD06578F7}"/>
                </a:ext>
              </a:extLst>
            </p:cNvPr>
            <p:cNvSpPr txBox="1"/>
            <p:nvPr/>
          </p:nvSpPr>
          <p:spPr>
            <a:xfrm>
              <a:off x="6292170" y="3245008"/>
              <a:ext cx="3164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Nikash Ban"/>
                </a:rPr>
                <a:t>চিত্রটি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আমাদের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সমস্যাটি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বুঝতে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সাহায্য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করবে</a:t>
              </a:r>
              <a:r>
                <a:rPr lang="en-US" sz="2000" b="1" dirty="0">
                  <a:latin typeface="Nikash Ban"/>
                </a:rPr>
                <a:t>।</a:t>
              </a: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AB857372-4CEA-4A21-95B1-0F0694EDD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61" y="1881657"/>
            <a:ext cx="1876425" cy="2223910"/>
          </a:xfrm>
          <a:prstGeom prst="rect">
            <a:avLst/>
          </a:prstGeom>
        </p:spPr>
      </p:pic>
      <p:sp>
        <p:nvSpPr>
          <p:cNvPr id="57" name="Right Arrow 56"/>
          <p:cNvSpPr/>
          <p:nvPr/>
        </p:nvSpPr>
        <p:spPr>
          <a:xfrm>
            <a:off x="1790699" y="2872737"/>
            <a:ext cx="2790825" cy="8953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800" b="1" dirty="0" smtClean="0">
                <a:solidFill>
                  <a:schemeClr val="tx1">
                    <a:lumMod val="50000"/>
                  </a:schemeClr>
                </a:solidFill>
              </a:rPr>
              <a:t>চলে গেলেন২৮০ জন</a:t>
            </a:r>
            <a:endParaRPr lang="en-US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E43C313-10AE-4763-B78D-1BE58C9A0905}"/>
              </a:ext>
            </a:extLst>
          </p:cNvPr>
          <p:cNvGrpSpPr/>
          <p:nvPr/>
        </p:nvGrpSpPr>
        <p:grpSpPr>
          <a:xfrm>
            <a:off x="491529" y="3886140"/>
            <a:ext cx="1310098" cy="707886"/>
            <a:chOff x="802592" y="5452374"/>
            <a:chExt cx="1310098" cy="70788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6E7F741-00FA-4343-8E0B-B8B420A2AD68}"/>
                </a:ext>
              </a:extLst>
            </p:cNvPr>
            <p:cNvSpPr txBox="1"/>
            <p:nvPr/>
          </p:nvSpPr>
          <p:spPr>
            <a:xfrm>
              <a:off x="828940" y="5452374"/>
              <a:ext cx="1283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Nikash Ban"/>
                </a:rPr>
                <a:t>সমাধান</a:t>
              </a:r>
              <a:endParaRPr lang="en-US" sz="2000" b="1" dirty="0">
                <a:latin typeface="Nikash Ban"/>
              </a:endParaRPr>
            </a:p>
            <a:p>
              <a:endParaRPr lang="en-US" sz="2000" b="1" dirty="0"/>
            </a:p>
          </p:txBody>
        </p:sp>
        <p:sp>
          <p:nvSpPr>
            <p:cNvPr id="61" name="Right Bracket 60">
              <a:extLst>
                <a:ext uri="{FF2B5EF4-FFF2-40B4-BE49-F238E27FC236}">
                  <a16:creationId xmlns:a16="http://schemas.microsoft.com/office/drawing/2014/main" id="{033E7BAD-95BA-434E-BFD9-DBF803AE2390}"/>
                </a:ext>
              </a:extLst>
            </p:cNvPr>
            <p:cNvSpPr/>
            <p:nvPr/>
          </p:nvSpPr>
          <p:spPr>
            <a:xfrm flipH="1">
              <a:off x="802592" y="5452374"/>
              <a:ext cx="45719" cy="33501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Left Bracket 61">
              <a:extLst>
                <a:ext uri="{FF2B5EF4-FFF2-40B4-BE49-F238E27FC236}">
                  <a16:creationId xmlns:a16="http://schemas.microsoft.com/office/drawing/2014/main" id="{FDB78E48-059E-4FAB-A161-5CC1E8FB7A50}"/>
                </a:ext>
              </a:extLst>
            </p:cNvPr>
            <p:cNvSpPr/>
            <p:nvPr/>
          </p:nvSpPr>
          <p:spPr>
            <a:xfrm flipH="1">
              <a:off x="1852293" y="5459512"/>
              <a:ext cx="45719" cy="335012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266196" y="4457199"/>
            <a:ext cx="3357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Nikash Ban"/>
              </a:rPr>
              <a:t>৪৬৮৭ + ৩৪৯ – ২৮০ =  ৪৭৫৬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F8C74B5-BEB7-4367-B792-E5CCFD9EDAAB}"/>
              </a:ext>
            </a:extLst>
          </p:cNvPr>
          <p:cNvSpPr txBox="1"/>
          <p:nvPr/>
        </p:nvSpPr>
        <p:spPr>
          <a:xfrm>
            <a:off x="5260188" y="4426421"/>
            <a:ext cx="355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ash Ban"/>
              </a:rPr>
              <a:t>লোকসংখ্যা</a:t>
            </a:r>
            <a:r>
              <a:rPr lang="en-US" sz="2000" b="1" dirty="0">
                <a:latin typeface="Nikash Ban"/>
              </a:rPr>
              <a:t>:  </a:t>
            </a:r>
            <a:r>
              <a:rPr lang="en-US" sz="2000" b="1" u="sng" dirty="0">
                <a:latin typeface="Nikash Ban"/>
              </a:rPr>
              <a:t>৪৭৫৬  </a:t>
            </a:r>
            <a:r>
              <a:rPr lang="en-US" sz="2000" b="1" u="sng" dirty="0" err="1">
                <a:latin typeface="Nikash Ban"/>
              </a:rPr>
              <a:t>জন</a:t>
            </a:r>
            <a:endParaRPr lang="en-US" sz="2000" b="1" u="sng" dirty="0">
              <a:latin typeface="Nikash Ban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671849" y="4839608"/>
            <a:ext cx="2472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dirty="0"/>
              <a:t>SHAHANA AFROZA NEELA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71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2" grpId="0" animBg="1"/>
      <p:bldP spid="57" grpId="0" animBg="1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7A155B-5611-47CD-A394-FBFF93316856}"/>
              </a:ext>
            </a:extLst>
          </p:cNvPr>
          <p:cNvSpPr txBox="1"/>
          <p:nvPr/>
        </p:nvSpPr>
        <p:spPr>
          <a:xfrm>
            <a:off x="1223205" y="710694"/>
            <a:ext cx="6463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1" dirty="0">
              <a:latin typeface="Nikash Ban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4AD29-4437-437D-9901-1FE294D80A7F}"/>
              </a:ext>
            </a:extLst>
          </p:cNvPr>
          <p:cNvGrpSpPr/>
          <p:nvPr/>
        </p:nvGrpSpPr>
        <p:grpSpPr>
          <a:xfrm>
            <a:off x="852323" y="402917"/>
            <a:ext cx="7345003" cy="1015663"/>
            <a:chOff x="185349" y="238140"/>
            <a:chExt cx="12032395" cy="10156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C35444-B579-4E03-A456-6748F11A75E2}"/>
                </a:ext>
              </a:extLst>
            </p:cNvPr>
            <p:cNvSpPr txBox="1"/>
            <p:nvPr/>
          </p:nvSpPr>
          <p:spPr>
            <a:xfrm>
              <a:off x="1084306" y="238140"/>
              <a:ext cx="111334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Nikash Ban"/>
                </a:rPr>
                <a:t>বাজারে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প্রতি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কেজি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চিংড়ি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মাছ</a:t>
              </a:r>
              <a:r>
                <a:rPr lang="en-US" sz="2000" b="1" dirty="0">
                  <a:latin typeface="Nikash Ban"/>
                </a:rPr>
                <a:t>  ৪৮০  </a:t>
              </a:r>
              <a:r>
                <a:rPr lang="en-US" sz="2000" b="1" dirty="0" err="1">
                  <a:latin typeface="Nikash Ban"/>
                </a:rPr>
                <a:t>টাকা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এবং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প্রতি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কেজি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শিং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মাছ</a:t>
              </a:r>
              <a:r>
                <a:rPr lang="en-US" sz="2000" b="1" dirty="0">
                  <a:latin typeface="Nikash Ban"/>
                </a:rPr>
                <a:t>  ৫৫০  </a:t>
              </a:r>
              <a:r>
                <a:rPr lang="en-US" sz="2000" b="1" dirty="0" err="1">
                  <a:latin typeface="Nikash Ban"/>
                </a:rPr>
                <a:t>টাকায়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বিক্রয়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হয়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যদি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আমরা</a:t>
              </a:r>
              <a:r>
                <a:rPr lang="en-US" sz="2000" b="1" dirty="0">
                  <a:latin typeface="Nikash Ban"/>
                </a:rPr>
                <a:t>  ৩  </a:t>
              </a:r>
              <a:r>
                <a:rPr lang="en-US" sz="2000" b="1" dirty="0" err="1">
                  <a:latin typeface="Nikash Ban"/>
                </a:rPr>
                <a:t>কেজি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চিংড়ি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মাছ</a:t>
              </a:r>
              <a:r>
                <a:rPr lang="en-US" sz="2000" b="1" dirty="0">
                  <a:latin typeface="Nikash Ban"/>
                </a:rPr>
                <a:t>  </a:t>
              </a:r>
              <a:r>
                <a:rPr lang="en-US" sz="2000" b="1" dirty="0" err="1">
                  <a:latin typeface="Nikash Ban"/>
                </a:rPr>
                <a:t>এবং</a:t>
              </a:r>
              <a:r>
                <a:rPr lang="en-US" sz="2000" b="1" dirty="0">
                  <a:latin typeface="Nikash Ban"/>
                </a:rPr>
                <a:t>  ২  </a:t>
              </a:r>
              <a:r>
                <a:rPr lang="en-US" sz="2000" b="1" dirty="0" err="1">
                  <a:latin typeface="Nikash Ban"/>
                </a:rPr>
                <a:t>কেজি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শিং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মাছ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ক্রয়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করি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এবং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বিক্রেতাকে</a:t>
              </a:r>
              <a:r>
                <a:rPr lang="en-US" sz="2000" b="1" dirty="0">
                  <a:latin typeface="Nikash Ban"/>
                </a:rPr>
                <a:t>  ৩০০০  </a:t>
              </a:r>
              <a:r>
                <a:rPr lang="en-US" sz="2000" b="1" dirty="0" err="1">
                  <a:latin typeface="Nikash Ban"/>
                </a:rPr>
                <a:t>টাকা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দিই</a:t>
              </a:r>
              <a:r>
                <a:rPr lang="en-US" sz="2000" b="1" dirty="0">
                  <a:latin typeface="Nikash Ban"/>
                </a:rPr>
                <a:t>, </a:t>
              </a:r>
              <a:r>
                <a:rPr lang="en-US" sz="2000" b="1" dirty="0" err="1">
                  <a:latin typeface="Nikash Ban"/>
                </a:rPr>
                <a:t>তাহলে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আমরা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কত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টাকা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ফেরত</a:t>
              </a:r>
              <a:r>
                <a:rPr lang="en-US" sz="2000" b="1" dirty="0">
                  <a:latin typeface="Nikash Ban"/>
                </a:rPr>
                <a:t> </a:t>
              </a:r>
              <a:r>
                <a:rPr lang="en-US" sz="2000" b="1" dirty="0" err="1">
                  <a:latin typeface="Nikash Ban"/>
                </a:rPr>
                <a:t>পাব</a:t>
              </a:r>
              <a:r>
                <a:rPr lang="en-US" sz="2000" b="1" dirty="0">
                  <a:latin typeface="Nikash Ban"/>
                </a:rPr>
                <a:t> 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89E67F-D5BC-470B-8F4B-1DC518CE10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740"/>
            <a:stretch/>
          </p:blipFill>
          <p:spPr>
            <a:xfrm>
              <a:off x="185349" y="315097"/>
              <a:ext cx="902717" cy="857521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80A4C84-E174-4996-8BAE-EE8FA3580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77" y="2003730"/>
            <a:ext cx="2037447" cy="133111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972A57-1A14-4DF7-8F57-4DFBF14FF1A1}"/>
              </a:ext>
            </a:extLst>
          </p:cNvPr>
          <p:cNvGrpSpPr/>
          <p:nvPr/>
        </p:nvGrpSpPr>
        <p:grpSpPr>
          <a:xfrm>
            <a:off x="1621813" y="3314558"/>
            <a:ext cx="1732244" cy="393088"/>
            <a:chOff x="1957629" y="2860607"/>
            <a:chExt cx="2119893" cy="5527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E1DC83-4A47-4D81-9672-E6CC1AA814BF}"/>
                </a:ext>
              </a:extLst>
            </p:cNvPr>
            <p:cNvSpPr/>
            <p:nvPr/>
          </p:nvSpPr>
          <p:spPr>
            <a:xfrm>
              <a:off x="1957629" y="2860607"/>
              <a:ext cx="2119893" cy="55274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6357C5-BE25-4D7D-A843-60E1AA583EEB}"/>
                </a:ext>
              </a:extLst>
            </p:cNvPr>
            <p:cNvSpPr txBox="1"/>
            <p:nvPr/>
          </p:nvSpPr>
          <p:spPr>
            <a:xfrm>
              <a:off x="2286524" y="2951200"/>
              <a:ext cx="1680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ash Ban"/>
                </a:rPr>
                <a:t>৩০০০  </a:t>
              </a:r>
              <a:r>
                <a:rPr lang="en-US" b="1" dirty="0" err="1">
                  <a:latin typeface="Nikash Ban"/>
                </a:rPr>
                <a:t>টাকা</a:t>
              </a:r>
              <a:endParaRPr lang="en-US" b="1" dirty="0">
                <a:latin typeface="Nikash Ban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14493F0-B2BD-4069-B55B-EE59C7A82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46" y="1764300"/>
            <a:ext cx="1915341" cy="102237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170D0E7-C164-445F-89AA-F68F194ACCC9}"/>
              </a:ext>
            </a:extLst>
          </p:cNvPr>
          <p:cNvGrpSpPr/>
          <p:nvPr/>
        </p:nvGrpSpPr>
        <p:grpSpPr>
          <a:xfrm>
            <a:off x="3904546" y="2786679"/>
            <a:ext cx="1915341" cy="351865"/>
            <a:chOff x="5754834" y="2507087"/>
            <a:chExt cx="2050511" cy="3518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4BA991-F30E-4CB3-B69E-F3A5CFF55A98}"/>
                </a:ext>
              </a:extLst>
            </p:cNvPr>
            <p:cNvSpPr/>
            <p:nvPr/>
          </p:nvSpPr>
          <p:spPr>
            <a:xfrm>
              <a:off x="5754834" y="2510320"/>
              <a:ext cx="2050511" cy="348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E37C1D-DC97-488A-801C-1FB1E5BA9589}"/>
                </a:ext>
              </a:extLst>
            </p:cNvPr>
            <p:cNvSpPr txBox="1"/>
            <p:nvPr/>
          </p:nvSpPr>
          <p:spPr>
            <a:xfrm>
              <a:off x="5754835" y="2507087"/>
              <a:ext cx="1883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ash Ban"/>
                </a:rPr>
                <a:t>৪৮০  </a:t>
              </a:r>
              <a:r>
                <a:rPr lang="en-US" b="1" dirty="0" err="1">
                  <a:latin typeface="Nikash Ban"/>
                </a:rPr>
                <a:t>টাকা</a:t>
              </a:r>
              <a:r>
                <a:rPr lang="en-US" b="1" dirty="0">
                  <a:latin typeface="Nikash Ban"/>
                </a:rPr>
                <a:t>/ </a:t>
              </a:r>
              <a:r>
                <a:rPr lang="en-US" b="1" dirty="0" err="1">
                  <a:latin typeface="Nikash Ban"/>
                </a:rPr>
                <a:t>কেজি</a:t>
              </a:r>
              <a:endParaRPr lang="en-US" b="1" dirty="0">
                <a:latin typeface="Nikash Ban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BA2281-3EE5-4237-A92F-5231658C6B30}"/>
              </a:ext>
            </a:extLst>
          </p:cNvPr>
          <p:cNvGrpSpPr/>
          <p:nvPr/>
        </p:nvGrpSpPr>
        <p:grpSpPr>
          <a:xfrm>
            <a:off x="3904546" y="3274814"/>
            <a:ext cx="1943839" cy="369332"/>
            <a:chOff x="6113322" y="2927072"/>
            <a:chExt cx="1943839" cy="3693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867C8B-5D7B-4EF0-82B6-F77875462DEA}"/>
                </a:ext>
              </a:extLst>
            </p:cNvPr>
            <p:cNvSpPr txBox="1"/>
            <p:nvPr/>
          </p:nvSpPr>
          <p:spPr>
            <a:xfrm>
              <a:off x="6574350" y="2927072"/>
              <a:ext cx="1482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ash Ban"/>
                </a:rPr>
                <a:t>৩ </a:t>
              </a:r>
              <a:r>
                <a:rPr lang="en-US" b="1" dirty="0" err="1">
                  <a:latin typeface="Nikash Ban"/>
                </a:rPr>
                <a:t>কেজি</a:t>
              </a:r>
              <a:endParaRPr lang="en-US" b="1" dirty="0">
                <a:latin typeface="Nikash Ban"/>
              </a:endParaRPr>
            </a:p>
          </p:txBody>
        </p:sp>
        <p:sp>
          <p:nvSpPr>
            <p:cNvPr id="23" name="Arrow: Right 26">
              <a:extLst>
                <a:ext uri="{FF2B5EF4-FFF2-40B4-BE49-F238E27FC236}">
                  <a16:creationId xmlns:a16="http://schemas.microsoft.com/office/drawing/2014/main" id="{EB8747DD-ECA6-43E0-9AF5-285793BDFA3E}"/>
                </a:ext>
              </a:extLst>
            </p:cNvPr>
            <p:cNvSpPr/>
            <p:nvPr/>
          </p:nvSpPr>
          <p:spPr>
            <a:xfrm>
              <a:off x="6113322" y="2927072"/>
              <a:ext cx="403364" cy="29656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591E108-9375-430F-980A-9E4AE18D2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13" y="1764298"/>
            <a:ext cx="1944505" cy="107770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2A25555-D201-408E-BDB1-E14B9D0FD3DF}"/>
              </a:ext>
            </a:extLst>
          </p:cNvPr>
          <p:cNvGrpSpPr/>
          <p:nvPr/>
        </p:nvGrpSpPr>
        <p:grpSpPr>
          <a:xfrm>
            <a:off x="6384324" y="2841999"/>
            <a:ext cx="2037690" cy="415469"/>
            <a:chOff x="9016132" y="2475549"/>
            <a:chExt cx="2286067" cy="41546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0702623-0AB2-47FA-83B5-DB67D38DADBC}"/>
                </a:ext>
              </a:extLst>
            </p:cNvPr>
            <p:cNvSpPr/>
            <p:nvPr/>
          </p:nvSpPr>
          <p:spPr>
            <a:xfrm>
              <a:off x="9016132" y="2475549"/>
              <a:ext cx="2208101" cy="40070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442BB7-914D-474C-820E-5CC15DE0A1B1}"/>
                </a:ext>
              </a:extLst>
            </p:cNvPr>
            <p:cNvSpPr txBox="1"/>
            <p:nvPr/>
          </p:nvSpPr>
          <p:spPr>
            <a:xfrm>
              <a:off x="9094098" y="2521686"/>
              <a:ext cx="2208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ash Ban"/>
                </a:rPr>
                <a:t>৫৫০ </a:t>
              </a:r>
              <a:r>
                <a:rPr lang="en-US" b="1" dirty="0" err="1">
                  <a:latin typeface="Nikash Ban"/>
                </a:rPr>
                <a:t>টাকা</a:t>
              </a:r>
              <a:r>
                <a:rPr lang="en-US" b="1" dirty="0">
                  <a:latin typeface="Nikash Ban"/>
                </a:rPr>
                <a:t>/ </a:t>
              </a:r>
              <a:r>
                <a:rPr lang="en-US" b="1" dirty="0" err="1">
                  <a:latin typeface="Nikash Ban"/>
                </a:rPr>
                <a:t>কেজি</a:t>
              </a:r>
              <a:endParaRPr lang="en-US" b="1" dirty="0">
                <a:latin typeface="Nikash Ban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0CA46D-2626-47C4-935A-5D8152CEFEBE}"/>
              </a:ext>
            </a:extLst>
          </p:cNvPr>
          <p:cNvGrpSpPr/>
          <p:nvPr/>
        </p:nvGrpSpPr>
        <p:grpSpPr>
          <a:xfrm>
            <a:off x="6567092" y="3288844"/>
            <a:ext cx="2055813" cy="369332"/>
            <a:chOff x="9407111" y="2920066"/>
            <a:chExt cx="2055813" cy="3693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65DC954-6A11-447F-8B66-6E2ED8DF48F2}"/>
                </a:ext>
              </a:extLst>
            </p:cNvPr>
            <p:cNvSpPr txBox="1"/>
            <p:nvPr/>
          </p:nvSpPr>
          <p:spPr>
            <a:xfrm>
              <a:off x="9905475" y="2920066"/>
              <a:ext cx="1557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ash Ban"/>
                </a:rPr>
                <a:t>২ </a:t>
              </a:r>
              <a:r>
                <a:rPr lang="en-US" b="1" dirty="0" err="1">
                  <a:latin typeface="Nikash Ban"/>
                </a:rPr>
                <a:t>কেজি</a:t>
              </a:r>
              <a:endParaRPr lang="en-US" b="1" dirty="0">
                <a:latin typeface="Nikash Ban"/>
              </a:endParaRPr>
            </a:p>
          </p:txBody>
        </p:sp>
        <p:sp>
          <p:nvSpPr>
            <p:cNvPr id="30" name="Arrow: Right 27">
              <a:extLst>
                <a:ext uri="{FF2B5EF4-FFF2-40B4-BE49-F238E27FC236}">
                  <a16:creationId xmlns:a16="http://schemas.microsoft.com/office/drawing/2014/main" id="{EF244A4E-1E35-4621-BBFA-DE8DC7AC891E}"/>
                </a:ext>
              </a:extLst>
            </p:cNvPr>
            <p:cNvSpPr/>
            <p:nvPr/>
          </p:nvSpPr>
          <p:spPr>
            <a:xfrm>
              <a:off x="9407111" y="2966066"/>
              <a:ext cx="424222" cy="2776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731714" y="3658176"/>
            <a:ext cx="213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ash Ban"/>
              </a:rPr>
              <a:t>৪৮০</a:t>
            </a:r>
            <a:r>
              <a:rPr lang="bn-BD" sz="2000" b="1" dirty="0" smtClean="0">
                <a:latin typeface="Nikash Ban"/>
              </a:rPr>
              <a:t>×</a:t>
            </a:r>
            <a:r>
              <a:rPr lang="en-US" sz="2000" b="1" dirty="0">
                <a:latin typeface="Nikash Ban"/>
              </a:rPr>
              <a:t> </a:t>
            </a:r>
            <a:r>
              <a:rPr lang="en-US" sz="2000" b="1" dirty="0" smtClean="0">
                <a:latin typeface="Nikash Ban"/>
              </a:rPr>
              <a:t>৩</a:t>
            </a:r>
            <a:r>
              <a:rPr lang="bn-BD" sz="2000" b="1" dirty="0" smtClean="0">
                <a:latin typeface="Nikash Ban"/>
              </a:rPr>
              <a:t>=</a:t>
            </a:r>
            <a:r>
              <a:rPr lang="en-US" sz="2000" b="1" dirty="0">
                <a:latin typeface="Nikash Ban"/>
              </a:rPr>
              <a:t>১৪৪০</a:t>
            </a:r>
          </a:p>
          <a:p>
            <a:endParaRPr lang="en-US" sz="2000" dirty="0">
              <a:latin typeface="NikoshB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84324" y="3707646"/>
            <a:ext cx="203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Nikash Ban"/>
              </a:rPr>
              <a:t>৫৫০  × ২ =  ১১০০</a:t>
            </a:r>
          </a:p>
          <a:p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96108" y="4835723"/>
            <a:ext cx="2472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dirty="0"/>
              <a:t>SHAHANA AFROZA NEELA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71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542038" y="2791784"/>
            <a:ext cx="4030525" cy="24216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bn-BD" b="1" dirty="0" smtClean="0">
              <a:solidFill>
                <a:schemeClr val="tx1">
                  <a:lumMod val="50000"/>
                </a:schemeClr>
              </a:solidFill>
              <a:latin typeface="NikoshBan" panose="02000000000000000000"/>
            </a:endParaRPr>
          </a:p>
          <a:p>
            <a:pPr marL="0" indent="0">
              <a:buNone/>
            </a:pPr>
            <a:r>
              <a:rPr lang="bn-BD" b="1" dirty="0" smtClean="0">
                <a:solidFill>
                  <a:schemeClr val="tx1">
                    <a:lumMod val="50000"/>
                  </a:schemeClr>
                </a:solidFill>
                <a:latin typeface="NikoshBan" panose="02000000000000000000"/>
              </a:rPr>
              <a:t>৩কেজি </a:t>
            </a:r>
            <a:r>
              <a:rPr lang="bn-BD" b="1" dirty="0">
                <a:solidFill>
                  <a:schemeClr val="tx1">
                    <a:lumMod val="50000"/>
                  </a:schemeClr>
                </a:solidFill>
                <a:latin typeface="NikoshBan" panose="02000000000000000000"/>
              </a:rPr>
              <a:t>চিংড়িমাছের </a:t>
            </a:r>
            <a:r>
              <a:rPr lang="bn-BD" b="1" dirty="0" smtClean="0">
                <a:solidFill>
                  <a:schemeClr val="tx1">
                    <a:lumMod val="50000"/>
                  </a:schemeClr>
                </a:solidFill>
                <a:latin typeface="NikoshBan" panose="02000000000000000000"/>
              </a:rPr>
              <a:t>দাম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Nikash Ban"/>
              </a:rPr>
              <a:t>১৪৪০</a:t>
            </a:r>
            <a:r>
              <a:rPr lang="bn-BD" b="1" dirty="0" smtClean="0">
                <a:solidFill>
                  <a:schemeClr val="tx1">
                    <a:lumMod val="50000"/>
                  </a:schemeClr>
                </a:solidFill>
                <a:latin typeface="Nikash Ban"/>
              </a:rPr>
              <a:t>টাকা</a:t>
            </a:r>
          </a:p>
          <a:p>
            <a:pPr marL="0" indent="0">
              <a:buNone/>
            </a:pPr>
            <a:r>
              <a:rPr lang="bn-BD" b="1" dirty="0" smtClean="0">
                <a:solidFill>
                  <a:schemeClr val="tx1">
                    <a:lumMod val="50000"/>
                  </a:schemeClr>
                </a:solidFill>
                <a:latin typeface="NikoshBan" panose="02000000000000000000"/>
              </a:rPr>
              <a:t>২ </a:t>
            </a:r>
            <a:r>
              <a:rPr lang="bn-BD" b="1" dirty="0">
                <a:solidFill>
                  <a:schemeClr val="tx1">
                    <a:lumMod val="50000"/>
                  </a:schemeClr>
                </a:solidFill>
                <a:latin typeface="NikoshBan" panose="02000000000000000000"/>
              </a:rPr>
              <a:t>কেজি শিংমাছের </a:t>
            </a:r>
            <a:r>
              <a:rPr lang="bn-BD" b="1" dirty="0" smtClean="0">
                <a:solidFill>
                  <a:schemeClr val="tx1">
                    <a:lumMod val="50000"/>
                  </a:schemeClr>
                </a:solidFill>
                <a:latin typeface="NikoshBan" panose="02000000000000000000"/>
              </a:rPr>
              <a:t>দাম  </a:t>
            </a:r>
            <a:r>
              <a:rPr lang="bn-BD" b="1" dirty="0" smtClean="0">
                <a:solidFill>
                  <a:schemeClr val="tx1">
                    <a:lumMod val="50000"/>
                  </a:schemeClr>
                </a:solidFill>
                <a:latin typeface="TonnyBanglaMJ" pitchFamily="2" charset="0"/>
              </a:rPr>
              <a:t>১১০০টাকা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NikoshBan" panose="02000000000000000000"/>
            </a:endParaRPr>
          </a:p>
          <a:p>
            <a:pPr marL="0" indent="0">
              <a:spcAft>
                <a:spcPts val="1600"/>
              </a:spcAft>
              <a:buNone/>
            </a:pPr>
            <a:endParaRPr lang="bn-BD" sz="1800" b="1" dirty="0" smtClean="0">
              <a:latin typeface="Nikash Ban"/>
            </a:endParaRPr>
          </a:p>
          <a:p>
            <a:pPr marL="0" indent="0">
              <a:spcAft>
                <a:spcPts val="1600"/>
              </a:spcAft>
              <a:buNone/>
            </a:pPr>
            <a:endParaRPr lang="bn-BD" sz="1800" b="1" dirty="0">
              <a:latin typeface="Nikash Ban"/>
            </a:endParaRPr>
          </a:p>
          <a:p>
            <a:pPr marL="0" lvl="0" indent="0">
              <a:spcAft>
                <a:spcPts val="1600"/>
              </a:spcAft>
              <a:buNone/>
            </a:pPr>
            <a:endParaRPr sz="2000" dirty="0"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 rot="10800000" flipV="1">
            <a:off x="5513346" y="4520431"/>
            <a:ext cx="2205021" cy="26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bn-BD" sz="1400" b="0" dirty="0"/>
              <a:t>SHAHANA AFROZA NEELA</a:t>
            </a:r>
            <a:endParaRPr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2DF28F-4D8D-408C-8E57-D81ECC40BC8E}"/>
              </a:ext>
            </a:extLst>
          </p:cNvPr>
          <p:cNvSpPr txBox="1"/>
          <p:nvPr/>
        </p:nvSpPr>
        <p:spPr>
          <a:xfrm>
            <a:off x="457387" y="420722"/>
            <a:ext cx="4030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NikoshBan" panose="02000000000000000000"/>
              </a:rPr>
              <a:t>সমাধান</a:t>
            </a:r>
            <a:r>
              <a:rPr lang="en-US" sz="1800" b="1" dirty="0">
                <a:latin typeface="NikoshBan" panose="02000000000000000000"/>
              </a:rPr>
              <a:t> </a:t>
            </a:r>
            <a:r>
              <a:rPr lang="en-US" sz="1800" b="1" dirty="0" smtClean="0">
                <a:latin typeface="NikoshBan" panose="02000000000000000000"/>
              </a:rPr>
              <a:t>১</a:t>
            </a:r>
            <a:endParaRPr lang="bn-BD" sz="1800" b="1" dirty="0" smtClean="0">
              <a:latin typeface="NikoshBan" panose="02000000000000000000"/>
            </a:endParaRPr>
          </a:p>
          <a:p>
            <a:r>
              <a:rPr lang="bn-BD" sz="1800" b="1" dirty="0" smtClean="0">
                <a:latin typeface="NikoshBan" panose="02000000000000000000"/>
              </a:rPr>
              <a:t>১ কেজি চিংড়িমাছের দাম ৪৮০টাকা</a:t>
            </a:r>
          </a:p>
          <a:p>
            <a:r>
              <a:rPr lang="bn-BD" sz="1800" b="1" dirty="0" smtClean="0">
                <a:latin typeface="NikoshBan" panose="02000000000000000000"/>
              </a:rPr>
              <a:t>৩     </a:t>
            </a:r>
            <a:r>
              <a:rPr lang="bn-BD" sz="1800" b="1" dirty="0" smtClean="0">
                <a:latin typeface="TonnyBanglaMJ" pitchFamily="2" charset="0"/>
              </a:rPr>
              <a:t>Ó         </a:t>
            </a:r>
            <a:r>
              <a:rPr lang="bn-BD" sz="1800" b="1" dirty="0">
                <a:latin typeface="NikoshBan" panose="02000000000000000000"/>
              </a:rPr>
              <a:t> </a:t>
            </a:r>
            <a:r>
              <a:rPr lang="bn-BD" sz="1800" b="1" dirty="0" smtClean="0">
                <a:latin typeface="TonnyBanglaMJ" pitchFamily="2" charset="0"/>
              </a:rPr>
              <a:t>Ó       </a:t>
            </a:r>
            <a:r>
              <a:rPr lang="bn-BD" sz="1800" b="1" dirty="0">
                <a:latin typeface="NikoshBan" panose="02000000000000000000"/>
              </a:rPr>
              <a:t> </a:t>
            </a:r>
            <a:r>
              <a:rPr lang="bn-BD" sz="1800" b="1" dirty="0" smtClean="0">
                <a:latin typeface="TonnyBanglaMJ" pitchFamily="2" charset="0"/>
              </a:rPr>
              <a:t>Ó      </a:t>
            </a:r>
            <a:r>
              <a:rPr lang="bn-BD" sz="1800" b="1" dirty="0">
                <a:latin typeface="NikoshBan" panose="02000000000000000000"/>
              </a:rPr>
              <a:t> </a:t>
            </a:r>
            <a:r>
              <a:rPr lang="bn-BD" sz="1800" b="1" dirty="0" smtClean="0">
                <a:latin typeface="TonnyBanglaMJ" pitchFamily="2" charset="0"/>
              </a:rPr>
              <a:t>Ó  (</a:t>
            </a:r>
            <a:r>
              <a:rPr lang="en-US" sz="1800" b="1" dirty="0">
                <a:latin typeface="Nikash Ban"/>
              </a:rPr>
              <a:t>৪৮০</a:t>
            </a:r>
            <a:r>
              <a:rPr lang="bn-BD" sz="1800" b="1" dirty="0">
                <a:latin typeface="Nikash Ban"/>
              </a:rPr>
              <a:t>×</a:t>
            </a:r>
            <a:r>
              <a:rPr lang="en-US" sz="1800" b="1" dirty="0">
                <a:latin typeface="Nikash Ban"/>
              </a:rPr>
              <a:t> </a:t>
            </a:r>
            <a:r>
              <a:rPr lang="en-US" sz="1800" b="1" dirty="0" smtClean="0">
                <a:latin typeface="Nikash Ban"/>
              </a:rPr>
              <a:t>৩</a:t>
            </a:r>
            <a:r>
              <a:rPr lang="bn-BD" sz="1800" b="1" dirty="0" smtClean="0">
                <a:latin typeface="Nikash Ban"/>
              </a:rPr>
              <a:t>) </a:t>
            </a:r>
            <a:r>
              <a:rPr lang="bn-BD" sz="1800" b="1" dirty="0">
                <a:latin typeface="TonnyBanglaMJ" pitchFamily="2" charset="0"/>
              </a:rPr>
              <a:t>Ó</a:t>
            </a:r>
            <a:endParaRPr lang="bn-BD" sz="1800" b="1" dirty="0" smtClean="0">
              <a:latin typeface="Nikash Ban"/>
            </a:endParaRPr>
          </a:p>
          <a:p>
            <a:r>
              <a:rPr lang="bn-BD" sz="1800" b="1" dirty="0">
                <a:latin typeface="Nikash Ban"/>
              </a:rPr>
              <a:t> </a:t>
            </a:r>
            <a:r>
              <a:rPr lang="bn-BD" sz="1800" b="1" dirty="0" smtClean="0">
                <a:latin typeface="Nikash Ban"/>
              </a:rPr>
              <a:t>                                    =</a:t>
            </a:r>
            <a:r>
              <a:rPr lang="bn-BD" sz="1800" b="1" dirty="0" smtClean="0">
                <a:latin typeface="TonnyBanglaMJ" pitchFamily="2" charset="0"/>
              </a:rPr>
              <a:t>  </a:t>
            </a:r>
            <a:r>
              <a:rPr lang="en-US" sz="1800" b="1" dirty="0" smtClean="0">
                <a:latin typeface="Nikash Ban"/>
              </a:rPr>
              <a:t>১৪৪০</a:t>
            </a:r>
            <a:r>
              <a:rPr lang="bn-BD" sz="1800" b="1" dirty="0" smtClean="0">
                <a:latin typeface="Nikash Ban"/>
              </a:rPr>
              <a:t>টাকা</a:t>
            </a:r>
          </a:p>
          <a:p>
            <a:endParaRPr lang="bn-BD" sz="1800" b="1" dirty="0">
              <a:latin typeface="Nikash Ban"/>
            </a:endParaRPr>
          </a:p>
          <a:p>
            <a:r>
              <a:rPr lang="bn-BD" sz="1800" b="1" dirty="0">
                <a:latin typeface="NikoshBan" panose="02000000000000000000"/>
              </a:rPr>
              <a:t>১ কেজি </a:t>
            </a:r>
            <a:r>
              <a:rPr lang="bn-BD" sz="1800" b="1" dirty="0" smtClean="0">
                <a:latin typeface="NikoshBan" panose="02000000000000000000"/>
              </a:rPr>
              <a:t>শিংমাছের </a:t>
            </a:r>
            <a:r>
              <a:rPr lang="bn-BD" sz="1800" b="1" dirty="0">
                <a:latin typeface="NikoshBan" panose="02000000000000000000"/>
              </a:rPr>
              <a:t>দাম </a:t>
            </a:r>
            <a:r>
              <a:rPr lang="en-US" sz="1800" b="1" dirty="0" smtClean="0">
                <a:latin typeface="Nikash Ban"/>
              </a:rPr>
              <a:t>৫৫০</a:t>
            </a:r>
            <a:r>
              <a:rPr lang="bn-BD" sz="1800" b="1" dirty="0" smtClean="0">
                <a:latin typeface="Nikash Ban"/>
              </a:rPr>
              <a:t> </a:t>
            </a:r>
            <a:r>
              <a:rPr lang="bn-BD" sz="1800" b="1" dirty="0" smtClean="0">
                <a:latin typeface="NikoshBan" panose="02000000000000000000"/>
              </a:rPr>
              <a:t>টাকা</a:t>
            </a:r>
            <a:endParaRPr lang="bn-BD" sz="1800" b="1" dirty="0">
              <a:latin typeface="NikoshBan" panose="02000000000000000000"/>
            </a:endParaRPr>
          </a:p>
          <a:p>
            <a:r>
              <a:rPr lang="bn-BD" sz="1800" dirty="0" smtClean="0">
                <a:latin typeface="Nikash Ban"/>
              </a:rPr>
              <a:t>২ </a:t>
            </a:r>
            <a:r>
              <a:rPr lang="bn-BD" sz="1800" b="1" dirty="0">
                <a:latin typeface="TonnyBanglaMJ" pitchFamily="2" charset="0"/>
              </a:rPr>
              <a:t>Ó         </a:t>
            </a:r>
            <a:r>
              <a:rPr lang="bn-BD" sz="1800" b="1" dirty="0">
                <a:latin typeface="NikoshBan" panose="02000000000000000000"/>
              </a:rPr>
              <a:t> </a:t>
            </a:r>
            <a:r>
              <a:rPr lang="bn-BD" sz="1800" b="1" dirty="0">
                <a:latin typeface="TonnyBanglaMJ" pitchFamily="2" charset="0"/>
              </a:rPr>
              <a:t>Ó       </a:t>
            </a:r>
            <a:r>
              <a:rPr lang="bn-BD" sz="1800" b="1" dirty="0">
                <a:latin typeface="NikoshBan" panose="02000000000000000000"/>
              </a:rPr>
              <a:t> </a:t>
            </a:r>
            <a:r>
              <a:rPr lang="bn-BD" sz="1800" b="1" dirty="0">
                <a:latin typeface="TonnyBanglaMJ" pitchFamily="2" charset="0"/>
              </a:rPr>
              <a:t>Ó      </a:t>
            </a:r>
            <a:r>
              <a:rPr lang="bn-BD" sz="1800" b="1" dirty="0">
                <a:latin typeface="NikoshBan" panose="02000000000000000000"/>
              </a:rPr>
              <a:t> </a:t>
            </a:r>
            <a:r>
              <a:rPr lang="bn-BD" sz="1800" b="1" dirty="0">
                <a:latin typeface="TonnyBanglaMJ" pitchFamily="2" charset="0"/>
              </a:rPr>
              <a:t>Ó </a:t>
            </a:r>
            <a:r>
              <a:rPr lang="bn-BD" sz="1800" b="1" dirty="0" smtClean="0">
                <a:latin typeface="TonnyBanglaMJ" pitchFamily="2" charset="0"/>
              </a:rPr>
              <a:t> (</a:t>
            </a:r>
            <a:r>
              <a:rPr lang="en-US" sz="1800" b="1" dirty="0">
                <a:latin typeface="Nikash Ban"/>
              </a:rPr>
              <a:t>৫৫০  × ২ </a:t>
            </a:r>
            <a:r>
              <a:rPr lang="bn-BD" sz="1800" b="1" dirty="0" smtClean="0">
                <a:latin typeface="Nikash Ban"/>
              </a:rPr>
              <a:t>) </a:t>
            </a:r>
            <a:r>
              <a:rPr lang="bn-BD" sz="1800" b="1" dirty="0">
                <a:latin typeface="TonnyBanglaMJ" pitchFamily="2" charset="0"/>
              </a:rPr>
              <a:t>Ó</a:t>
            </a:r>
            <a:endParaRPr lang="en-US" sz="1800" dirty="0">
              <a:latin typeface="Nikash Ban"/>
            </a:endParaRPr>
          </a:p>
          <a:p>
            <a:r>
              <a:rPr lang="bn-BD" sz="1800" b="1" dirty="0" smtClean="0">
                <a:latin typeface="TonnyBanglaMJ" pitchFamily="2" charset="0"/>
              </a:rPr>
              <a:t>                                 =১১০০টাকা</a:t>
            </a:r>
            <a:endParaRPr lang="en-US" sz="1800" b="1" dirty="0">
              <a:latin typeface="NikoshBan" panose="0200000000000000000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57229" y="3667108"/>
            <a:ext cx="364515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9734" y="3792586"/>
            <a:ext cx="3840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/>
              <a:t>মোট </a:t>
            </a:r>
            <a:r>
              <a:rPr lang="bn-BD" sz="1600" b="1" dirty="0" smtClean="0">
                <a:latin typeface="NikoshBan" panose="02000000000000000000"/>
              </a:rPr>
              <a:t>মাছের দাম                 ২৫৪০ টাকা 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29621" y="513018"/>
            <a:ext cx="37544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b="1" dirty="0" smtClean="0">
              <a:latin typeface="Nikash Ban"/>
            </a:endParaRPr>
          </a:p>
          <a:p>
            <a:r>
              <a:rPr lang="en-US" sz="1600" b="1" dirty="0" err="1" smtClean="0">
                <a:latin typeface="Nikash Ban"/>
              </a:rPr>
              <a:t>বিক্রেতাকে</a:t>
            </a:r>
            <a:r>
              <a:rPr lang="bn-BD" sz="1600" b="1" dirty="0" smtClean="0">
                <a:latin typeface="Nikash Ban"/>
              </a:rPr>
              <a:t> দেওয়া হলো </a:t>
            </a:r>
            <a:r>
              <a:rPr lang="en-US" sz="1600" b="1" dirty="0" smtClean="0">
                <a:latin typeface="Nikash Ban"/>
              </a:rPr>
              <a:t>  </a:t>
            </a:r>
            <a:r>
              <a:rPr lang="en-US" sz="1600" b="1" dirty="0">
                <a:latin typeface="Nikash Ban"/>
              </a:rPr>
              <a:t>৩০০০  </a:t>
            </a:r>
            <a:r>
              <a:rPr lang="en-US" sz="1600" b="1" dirty="0" err="1" smtClean="0">
                <a:latin typeface="Nikash Ban"/>
              </a:rPr>
              <a:t>টাকা</a:t>
            </a:r>
            <a:endParaRPr lang="bn-BD" sz="1600" b="1" dirty="0" smtClean="0">
              <a:latin typeface="Nikash Ban"/>
            </a:endParaRPr>
          </a:p>
          <a:p>
            <a:endParaRPr lang="bn-BD" b="1" dirty="0">
              <a:latin typeface="Nikash Ban"/>
            </a:endParaRPr>
          </a:p>
          <a:p>
            <a:r>
              <a:rPr lang="bn-BD" sz="1600" b="1" dirty="0"/>
              <a:t>মোট </a:t>
            </a:r>
            <a:r>
              <a:rPr lang="bn-BD" sz="1600" b="1" dirty="0">
                <a:latin typeface="NikoshBan" panose="02000000000000000000"/>
              </a:rPr>
              <a:t>মাছের দাম        </a:t>
            </a:r>
            <a:r>
              <a:rPr lang="bn-BD" sz="1600" b="1" dirty="0" smtClean="0">
                <a:latin typeface="NikoshBan" panose="02000000000000000000"/>
              </a:rPr>
              <a:t>        ২৫৪০ </a:t>
            </a:r>
            <a:r>
              <a:rPr lang="bn-BD" sz="1600" b="1" dirty="0">
                <a:latin typeface="NikoshBan" panose="02000000000000000000"/>
              </a:rPr>
              <a:t>টাকা </a:t>
            </a:r>
            <a:endParaRPr lang="en-US" sz="1600" b="1" dirty="0"/>
          </a:p>
          <a:p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755724" y="1519112"/>
            <a:ext cx="364515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34991" y="1565637"/>
            <a:ext cx="3706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solidFill>
                  <a:schemeClr val="tx1">
                    <a:lumMod val="50000"/>
                  </a:schemeClr>
                </a:solidFill>
              </a:rPr>
              <a:t>ফেরত পাব                 ৪৬০ </a:t>
            </a:r>
            <a:r>
              <a:rPr lang="bn-BD" sz="1600" b="1" dirty="0">
                <a:solidFill>
                  <a:schemeClr val="tx1">
                    <a:lumMod val="50000"/>
                  </a:schemeClr>
                </a:solidFill>
                <a:latin typeface="NikoshBan" panose="02000000000000000000"/>
              </a:rPr>
              <a:t>টাকা 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93282" y="1865610"/>
                <a:ext cx="364515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latin typeface="NikoshBan" panose="02000000000000000000"/>
                  </a:rPr>
                  <a:t>সমাধান</a:t>
                </a:r>
                <a:r>
                  <a:rPr lang="en-US" sz="1600" b="1" dirty="0">
                    <a:latin typeface="NikoshBan" panose="02000000000000000000"/>
                  </a:rPr>
                  <a:t> </a:t>
                </a:r>
                <a:r>
                  <a:rPr lang="bn-BD" sz="1600" b="1" dirty="0">
                    <a:latin typeface="NikoshBan" panose="02000000000000000000"/>
                  </a:rPr>
                  <a:t>২</a:t>
                </a:r>
                <a:endParaRPr lang="bn-BD" sz="1600" b="1" dirty="0" smtClean="0">
                  <a:latin typeface="NikoshBan" panose="02000000000000000000"/>
                </a:endParaRPr>
              </a:p>
              <a:p>
                <a:endParaRPr lang="bn-BD" sz="1600" b="1" dirty="0">
                  <a:latin typeface="NikoshBan" panose="02000000000000000000"/>
                </a:endParaRPr>
              </a:p>
              <a:p>
                <a:r>
                  <a:rPr lang="bn-BD" sz="1600" b="1" dirty="0" smtClean="0"/>
                  <a:t>গানিতিক বাক্যঃ</a:t>
                </a:r>
              </a:p>
              <a:p>
                <a:r>
                  <a:rPr lang="bn-BD" sz="1600" b="1" dirty="0" smtClean="0"/>
                  <a:t>৩০০০-(৪৮০</a:t>
                </a:r>
                <a14:m>
                  <m:oMath xmlns:m="http://schemas.openxmlformats.org/officeDocument/2006/math">
                    <m:r>
                      <a:rPr lang="bn-BD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৩</m:t>
                    </m:r>
                    <m:r>
                      <a:rPr lang="bn-BD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bn-BD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৫৫০</m:t>
                    </m:r>
                    <m:r>
                      <a:rPr lang="bn-BD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২</m:t>
                    </m:r>
                    <m:r>
                      <a:rPr lang="bn-BD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bn-BD" sz="1600" b="1" dirty="0" smtClean="0">
                  <a:ea typeface="Cambria Math" panose="02040503050406030204" pitchFamily="18" charset="0"/>
                </a:endParaRPr>
              </a:p>
              <a:p>
                <a:r>
                  <a:rPr lang="bn-BD" sz="1600" b="1" dirty="0" smtClean="0"/>
                  <a:t>=৩০০০-(১৪৪০+১১০০)</a:t>
                </a:r>
              </a:p>
              <a:p>
                <a:r>
                  <a:rPr lang="bn-BD" sz="1600" b="1" dirty="0" smtClean="0"/>
                  <a:t>=৩০০০-২৫৪০</a:t>
                </a:r>
              </a:p>
              <a:p>
                <a:r>
                  <a:rPr lang="bn-BD" sz="1600" b="1" dirty="0" smtClean="0"/>
                  <a:t>=৪৬০</a:t>
                </a:r>
              </a:p>
              <a:p>
                <a:endParaRPr lang="bn-BD" sz="1600" b="1" dirty="0"/>
              </a:p>
              <a:p>
                <a:r>
                  <a:rPr lang="bn-BD" sz="1600" b="1" dirty="0" smtClean="0"/>
                  <a:t>ফেরতঃ ৪৬০ টাকা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282" y="1865610"/>
                <a:ext cx="3645151" cy="2308324"/>
              </a:xfrm>
              <a:prstGeom prst="rect">
                <a:avLst/>
              </a:prstGeom>
              <a:blipFill>
                <a:blip r:embed="rId3"/>
                <a:stretch>
                  <a:fillRect l="-836" t="-1055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E232"/>
      </a:lt1>
      <a:dk2>
        <a:srgbClr val="595959"/>
      </a:dk2>
      <a:lt2>
        <a:srgbClr val="D68CB0"/>
      </a:lt2>
      <a:accent1>
        <a:srgbClr val="F1E232"/>
      </a:accent1>
      <a:accent2>
        <a:srgbClr val="415EB4"/>
      </a:accent2>
      <a:accent3>
        <a:srgbClr val="F1E232"/>
      </a:accent3>
      <a:accent4>
        <a:srgbClr val="504DFD"/>
      </a:accent4>
      <a:accent5>
        <a:srgbClr val="9E6490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1269</Words>
  <Application>Microsoft Office PowerPoint</Application>
  <PresentationFormat>On-screen Show (16:9)</PresentationFormat>
  <Paragraphs>218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NikoshBan</vt:lpstr>
      <vt:lpstr>NikoshBan</vt:lpstr>
      <vt:lpstr>Anonymous Pro</vt:lpstr>
      <vt:lpstr>Arial</vt:lpstr>
      <vt:lpstr>TonnyBanglaMJ</vt:lpstr>
      <vt:lpstr>SutonnyOMJ</vt:lpstr>
      <vt:lpstr>Cambria Math</vt:lpstr>
      <vt:lpstr>Coming Soon</vt:lpstr>
      <vt:lpstr>Vrinda</vt:lpstr>
      <vt:lpstr>Concert One</vt:lpstr>
      <vt:lpstr>Nikash Ban</vt:lpstr>
      <vt:lpstr>Roboto Mono Medium</vt:lpstr>
      <vt:lpstr>Notebook Lesson by Slidesgo</vt:lpstr>
      <vt:lpstr>গণিত ক্লাসে তোমাদের স্বাগত </vt:lpstr>
      <vt:lpstr>PowerPoint Presentation</vt:lpstr>
      <vt:lpstr>পাঠ পরিচিতি  </vt:lpstr>
      <vt:lpstr>শিখনফলঃ</vt:lpstr>
      <vt:lpstr>  আট পা ষোলো হাঁটু ,  বসে থাকে বীর বাঁটু  শূণ্যে পেতে জাল,  শিকার ধরে সর্বকাল</vt:lpstr>
      <vt:lpstr> পূর্বজ্ঞান যাচাইঃ </vt:lpstr>
      <vt:lpstr>PowerPoint Presentation</vt:lpstr>
      <vt:lpstr>PowerPoint Presentation</vt:lpstr>
      <vt:lpstr> SHAHANA AFROZA NEELA</vt:lpstr>
      <vt:lpstr>ধাপ-১ তিনি মোট কত খরচ করেন?</vt:lpstr>
      <vt:lpstr>সৃজনশীল আকারে এভাবেও সমস্যা আসতে পারেঃ </vt:lpstr>
      <vt:lpstr>সমাধান  ১ </vt:lpstr>
      <vt:lpstr>একটি পানির ট্যাংকে প্রতি মিনিটে  ৫ লিটার পানি আসে এবং  ২ লিটার পানি খরচ হয়। ১০ মিনিটে পানির ট্যাংকটিতে কত লিটার পানি থাকবে ? </vt:lpstr>
      <vt:lpstr>PowerPoint Presentation</vt:lpstr>
      <vt:lpstr>সমাধান </vt:lpstr>
      <vt:lpstr>একক কাজ</vt:lpstr>
      <vt:lpstr>এসো তোমার সমাধানের সাথে মিলিয়ে দেখি। </vt:lpstr>
      <vt:lpstr>সমাধান-১</vt:lpstr>
      <vt:lpstr>SHAHANA AFROZA NEELA</vt:lpstr>
      <vt:lpstr>সৃজনশীল আকারে এভাবেও সমস্যা আসতে পারেঃ 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গণিত ক্লাসে তোমাদের স্বাগত</dc:title>
  <dc:creator>User</dc:creator>
  <cp:lastModifiedBy>User</cp:lastModifiedBy>
  <cp:revision>74</cp:revision>
  <dcterms:modified xsi:type="dcterms:W3CDTF">2022-01-29T16:33:22Z</dcterms:modified>
</cp:coreProperties>
</file>