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82" r:id="rId3"/>
    <p:sldId id="371" r:id="rId4"/>
    <p:sldId id="379" r:id="rId5"/>
    <p:sldId id="316" r:id="rId6"/>
    <p:sldId id="350" r:id="rId7"/>
    <p:sldId id="386" r:id="rId8"/>
    <p:sldId id="353" r:id="rId9"/>
    <p:sldId id="377" r:id="rId10"/>
    <p:sldId id="396" r:id="rId11"/>
    <p:sldId id="391" r:id="rId12"/>
    <p:sldId id="354" r:id="rId13"/>
    <p:sldId id="356" r:id="rId14"/>
    <p:sldId id="355" r:id="rId15"/>
    <p:sldId id="357" r:id="rId16"/>
    <p:sldId id="358" r:id="rId17"/>
    <p:sldId id="361" r:id="rId18"/>
    <p:sldId id="372" r:id="rId19"/>
    <p:sldId id="360" r:id="rId20"/>
    <p:sldId id="359" r:id="rId21"/>
    <p:sldId id="362" r:id="rId22"/>
    <p:sldId id="364" r:id="rId23"/>
    <p:sldId id="365" r:id="rId24"/>
    <p:sldId id="363" r:id="rId25"/>
    <p:sldId id="367" r:id="rId26"/>
    <p:sldId id="366" r:id="rId27"/>
    <p:sldId id="369" r:id="rId28"/>
    <p:sldId id="368" r:id="rId29"/>
    <p:sldId id="311" r:id="rId30"/>
    <p:sldId id="290" r:id="rId31"/>
    <p:sldId id="312" r:id="rId32"/>
    <p:sldId id="374" r:id="rId33"/>
    <p:sldId id="380" r:id="rId34"/>
    <p:sldId id="370" r:id="rId35"/>
    <p:sldId id="373" r:id="rId36"/>
    <p:sldId id="381" r:id="rId37"/>
    <p:sldId id="382" r:id="rId38"/>
    <p:sldId id="378" r:id="rId39"/>
    <p:sldId id="376" r:id="rId40"/>
    <p:sldId id="383" r:id="rId41"/>
    <p:sldId id="384" r:id="rId42"/>
    <p:sldId id="387" r:id="rId43"/>
    <p:sldId id="394" r:id="rId44"/>
    <p:sldId id="385" r:id="rId45"/>
    <p:sldId id="392" r:id="rId46"/>
    <p:sldId id="393" r:id="rId47"/>
    <p:sldId id="390" r:id="rId48"/>
    <p:sldId id="389" r:id="rId49"/>
    <p:sldId id="314" r:id="rId50"/>
    <p:sldId id="315"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E86A48"/>
    <a:srgbClr val="E44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73" autoAdjust="0"/>
  </p:normalViewPr>
  <p:slideViewPr>
    <p:cSldViewPr snapToGrid="0">
      <p:cViewPr varScale="1">
        <p:scale>
          <a:sx n="60" d="100"/>
          <a:sy n="60" d="100"/>
        </p:scale>
        <p:origin x="11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22A9F-BCC7-4D56-9066-BBC836DFB377}"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3C419-7B17-4C27-8951-F1152092516A}" type="slidenum">
              <a:rPr lang="en-US" smtClean="0"/>
              <a:t>‹#›</a:t>
            </a:fld>
            <a:endParaRPr lang="en-US"/>
          </a:p>
        </p:txBody>
      </p:sp>
    </p:spTree>
    <p:extLst>
      <p:ext uri="{BB962C8B-B14F-4D97-AF65-F5344CB8AC3E}">
        <p14:creationId xmlns:p14="http://schemas.microsoft.com/office/powerpoint/2010/main" val="204679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3C419-7B17-4C27-8951-F1152092516A}" type="slidenum">
              <a:rPr lang="en-US" smtClean="0"/>
              <a:t>14</a:t>
            </a:fld>
            <a:endParaRPr lang="en-US"/>
          </a:p>
        </p:txBody>
      </p:sp>
    </p:spTree>
    <p:extLst>
      <p:ext uri="{BB962C8B-B14F-4D97-AF65-F5344CB8AC3E}">
        <p14:creationId xmlns:p14="http://schemas.microsoft.com/office/powerpoint/2010/main" val="2107012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pic>
      <p:sp>
        <p:nvSpPr>
          <p:cNvPr id="9" name="Frame 8"/>
          <p:cNvSpPr/>
          <p:nvPr userDrawn="1"/>
        </p:nvSpPr>
        <p:spPr>
          <a:xfrm>
            <a:off x="-5" y="1"/>
            <a:ext cx="12191999" cy="6857999"/>
          </a:xfrm>
          <a:prstGeom prst="frame">
            <a:avLst>
              <a:gd name="adj1" fmla="val 2022"/>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userDrawn="1"/>
        </p:nvSpPr>
        <p:spPr>
          <a:xfrm>
            <a:off x="558078" y="6581001"/>
            <a:ext cx="11075831" cy="276999"/>
          </a:xfrm>
          <a:prstGeom prst="rect">
            <a:avLst/>
          </a:prstGeom>
          <a:noFill/>
        </p:spPr>
        <p:txBody>
          <a:bodyPr wrap="square" rtlCol="0">
            <a:spAutoFit/>
          </a:bodyPr>
          <a:lstStyle/>
          <a:p>
            <a:r>
              <a:rPr lang="en-GB" sz="1200" dirty="0">
                <a:solidFill>
                  <a:srgbClr val="FF0000"/>
                </a:solidFill>
              </a:rPr>
              <a:t>             </a:t>
            </a:r>
            <a:r>
              <a:rPr lang="en-GB" sz="1200" b="1" dirty="0">
                <a:solidFill>
                  <a:srgbClr val="7030A0"/>
                </a:solidFill>
              </a:rPr>
              <a:t>Manik Chandra Majumder # Senior Teacher # Gazirhat High School # </a:t>
            </a:r>
            <a:r>
              <a:rPr lang="en-GB" sz="1200" b="1" dirty="0" err="1">
                <a:solidFill>
                  <a:srgbClr val="7030A0"/>
                </a:solidFill>
              </a:rPr>
              <a:t>Senbag</a:t>
            </a:r>
            <a:r>
              <a:rPr lang="en-GB" sz="1200" b="1" dirty="0">
                <a:solidFill>
                  <a:srgbClr val="7030A0"/>
                </a:solidFill>
              </a:rPr>
              <a:t> # </a:t>
            </a:r>
            <a:r>
              <a:rPr lang="en-GB" sz="1200" b="1" dirty="0" err="1">
                <a:solidFill>
                  <a:srgbClr val="7030A0"/>
                </a:solidFill>
              </a:rPr>
              <a:t>Noakhali</a:t>
            </a:r>
            <a:r>
              <a:rPr lang="en-GB" sz="1200" b="1" dirty="0">
                <a:solidFill>
                  <a:srgbClr val="7030A0"/>
                </a:solidFill>
              </a:rPr>
              <a:t>.  Contact No – 01717155169 # Email- manikmajumder01@gmail.com </a:t>
            </a:r>
            <a:r>
              <a:rPr lang="en-GB" sz="1200" b="1" baseline="0" dirty="0">
                <a:solidFill>
                  <a:srgbClr val="7030A0"/>
                </a:solidFill>
              </a:rPr>
              <a:t> </a:t>
            </a:r>
            <a:endParaRPr lang="en-US" sz="1200" b="1" dirty="0">
              <a:solidFill>
                <a:srgbClr val="7030A0"/>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83" y="6646671"/>
            <a:ext cx="178038" cy="211329"/>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013956" y="0"/>
            <a:ext cx="178038" cy="211329"/>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 y="5267"/>
            <a:ext cx="178038" cy="211329"/>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060045" y="6646671"/>
            <a:ext cx="178038" cy="211329"/>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4463" y="6613835"/>
            <a:ext cx="178038" cy="211329"/>
          </a:xfrm>
          <a:prstGeom prst="rect">
            <a:avLst/>
          </a:prstGeom>
        </p:spPr>
      </p:pic>
    </p:spTree>
    <p:extLst>
      <p:ext uri="{BB962C8B-B14F-4D97-AF65-F5344CB8AC3E}">
        <p14:creationId xmlns:p14="http://schemas.microsoft.com/office/powerpoint/2010/main" val="241905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00A4B8-B201-4D25-8B52-B50090B3E262}"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204889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00A4B8-B201-4D25-8B52-B50090B3E262}"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298296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00A4B8-B201-4D25-8B52-B50090B3E262}"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58744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00A4B8-B201-4D25-8B52-B50090B3E262}"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401159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00A4B8-B201-4D25-8B52-B50090B3E262}"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35760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00A4B8-B201-4D25-8B52-B50090B3E262}"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13439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00A4B8-B201-4D25-8B52-B50090B3E262}" type="datetimeFigureOut">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43169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0A4B8-B201-4D25-8B52-B50090B3E262}" type="datetimeFigureOut">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190689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00A4B8-B201-4D25-8B52-B50090B3E262}"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122122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00A4B8-B201-4D25-8B52-B50090B3E262}"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63941-0460-4034-97B8-E70C559156EE}" type="slidenum">
              <a:rPr lang="en-US" smtClean="0"/>
              <a:t>‹#›</a:t>
            </a:fld>
            <a:endParaRPr lang="en-US"/>
          </a:p>
        </p:txBody>
      </p:sp>
    </p:spTree>
    <p:extLst>
      <p:ext uri="{BB962C8B-B14F-4D97-AF65-F5344CB8AC3E}">
        <p14:creationId xmlns:p14="http://schemas.microsoft.com/office/powerpoint/2010/main" val="40065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0A4B8-B201-4D25-8B52-B50090B3E262}" type="datetimeFigureOut">
              <a:rPr lang="en-US" smtClean="0"/>
              <a:t>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63941-0460-4034-97B8-E70C559156EE}" type="slidenum">
              <a:rPr lang="en-US" smtClean="0"/>
              <a:t>‹#›</a:t>
            </a:fld>
            <a:endParaRPr lang="en-US"/>
          </a:p>
        </p:txBody>
      </p:sp>
    </p:spTree>
    <p:extLst>
      <p:ext uri="{BB962C8B-B14F-4D97-AF65-F5344CB8AC3E}">
        <p14:creationId xmlns:p14="http://schemas.microsoft.com/office/powerpoint/2010/main" val="2830400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4559766" y="315467"/>
            <a:ext cx="7632233" cy="69865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800" b="1" dirty="0">
                <a:solidFill>
                  <a:srgbClr val="FF0000"/>
                </a:solidFill>
                <a:latin typeface="Georgia" panose="02040502050405020303" pitchFamily="18" charset="0"/>
                <a:cs typeface="Times New Roman" panose="02020603050405020304" pitchFamily="18" charset="0"/>
              </a:rPr>
              <a:t>Welcome</a:t>
            </a:r>
          </a:p>
          <a:p>
            <a:r>
              <a:rPr lang="en-US" sz="8000" b="1" dirty="0">
                <a:solidFill>
                  <a:srgbClr val="FF0000"/>
                </a:solidFill>
                <a:latin typeface="Georgia" panose="02040502050405020303" pitchFamily="18" charset="0"/>
                <a:cs typeface="Times New Roman" panose="02020603050405020304" pitchFamily="18" charset="0"/>
              </a:rPr>
              <a:t>to </a:t>
            </a:r>
          </a:p>
          <a:p>
            <a:r>
              <a:rPr lang="en-US" sz="8000" b="1" dirty="0">
                <a:solidFill>
                  <a:srgbClr val="FF0000"/>
                </a:solidFill>
                <a:latin typeface="Georgia" panose="02040502050405020303" pitchFamily="18" charset="0"/>
                <a:cs typeface="Times New Roman" panose="02020603050405020304" pitchFamily="18" charset="0"/>
              </a:rPr>
              <a:t>all</a:t>
            </a:r>
          </a:p>
          <a:p>
            <a:r>
              <a:rPr lang="en-US" sz="8000" b="1" dirty="0">
                <a:solidFill>
                  <a:srgbClr val="FF0000"/>
                </a:solidFill>
                <a:latin typeface="Georgia" panose="02040502050405020303" pitchFamily="18" charset="0"/>
                <a:cs typeface="Times New Roman" panose="02020603050405020304" pitchFamily="18" charset="0"/>
              </a:rPr>
              <a:t> to </a:t>
            </a:r>
          </a:p>
          <a:p>
            <a:r>
              <a:rPr lang="en-US" sz="5400" b="1" dirty="0">
                <a:solidFill>
                  <a:srgbClr val="FF0000"/>
                </a:solidFill>
                <a:latin typeface="Georgia" panose="02040502050405020303" pitchFamily="18" charset="0"/>
              </a:rPr>
              <a:t>enjoy Digital Class</a:t>
            </a:r>
          </a:p>
          <a:p>
            <a:endParaRPr lang="en-US" sz="6000" b="1" dirty="0">
              <a:solidFill>
                <a:srgbClr val="7030A0"/>
              </a:solidFill>
              <a:latin typeface="Matura MT Script Capitals" panose="03020802060602070202" pitchFamily="66" charset="0"/>
            </a:endParaRPr>
          </a:p>
        </p:txBody>
      </p:sp>
      <p:sp>
        <p:nvSpPr>
          <p:cNvPr id="2" name="Rectangle 1"/>
          <p:cNvSpPr/>
          <p:nvPr/>
        </p:nvSpPr>
        <p:spPr>
          <a:xfrm>
            <a:off x="6581275" y="1613007"/>
            <a:ext cx="5328596" cy="371510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59" y="482693"/>
            <a:ext cx="3416968" cy="5773728"/>
          </a:xfrm>
          <a:prstGeom prst="rect">
            <a:avLst/>
          </a:prstGeom>
          <a:ln>
            <a:noFill/>
          </a:ln>
          <a:effectLst>
            <a:softEdge rad="112500"/>
          </a:effectLst>
        </p:spPr>
      </p:pic>
    </p:spTree>
    <p:extLst>
      <p:ext uri="{BB962C8B-B14F-4D97-AF65-F5344CB8AC3E}">
        <p14:creationId xmlns:p14="http://schemas.microsoft.com/office/powerpoint/2010/main" val="43651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3C84283-E56A-4EE1-B93C-7359EBBE3139}"/>
              </a:ext>
            </a:extLst>
          </p:cNvPr>
          <p:cNvSpPr/>
          <p:nvPr/>
        </p:nvSpPr>
        <p:spPr>
          <a:xfrm>
            <a:off x="3471245" y="245598"/>
            <a:ext cx="4702084" cy="387448"/>
          </a:xfrm>
          <a:prstGeom prst="ellipse">
            <a:avLst/>
          </a:prstGeom>
          <a:solidFill>
            <a:srgbClr val="7030A0"/>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1227856" rtl="0" eaLnBrk="1" latinLnBrk="0" hangingPunct="1">
              <a:defRPr sz="2400" kern="1200">
                <a:solidFill>
                  <a:schemeClr val="dk1"/>
                </a:solidFill>
                <a:latin typeface="+mn-lt"/>
                <a:ea typeface="+mn-ea"/>
                <a:cs typeface="+mn-cs"/>
              </a:defRPr>
            </a:lvl1pPr>
            <a:lvl2pPr marL="613928" algn="l" defTabSz="1227856" rtl="0" eaLnBrk="1" latinLnBrk="0" hangingPunct="1">
              <a:defRPr sz="2400" kern="1200">
                <a:solidFill>
                  <a:schemeClr val="dk1"/>
                </a:solidFill>
                <a:latin typeface="+mn-lt"/>
                <a:ea typeface="+mn-ea"/>
                <a:cs typeface="+mn-cs"/>
              </a:defRPr>
            </a:lvl2pPr>
            <a:lvl3pPr marL="1227856" algn="l" defTabSz="1227856" rtl="0" eaLnBrk="1" latinLnBrk="0" hangingPunct="1">
              <a:defRPr sz="2400" kern="1200">
                <a:solidFill>
                  <a:schemeClr val="dk1"/>
                </a:solidFill>
                <a:latin typeface="+mn-lt"/>
                <a:ea typeface="+mn-ea"/>
                <a:cs typeface="+mn-cs"/>
              </a:defRPr>
            </a:lvl3pPr>
            <a:lvl4pPr marL="1841784" algn="l" defTabSz="1227856" rtl="0" eaLnBrk="1" latinLnBrk="0" hangingPunct="1">
              <a:defRPr sz="2400" kern="1200">
                <a:solidFill>
                  <a:schemeClr val="dk1"/>
                </a:solidFill>
                <a:latin typeface="+mn-lt"/>
                <a:ea typeface="+mn-ea"/>
                <a:cs typeface="+mn-cs"/>
              </a:defRPr>
            </a:lvl4pPr>
            <a:lvl5pPr marL="2455713" algn="l" defTabSz="1227856" rtl="0" eaLnBrk="1" latinLnBrk="0" hangingPunct="1">
              <a:defRPr sz="2400" kern="1200">
                <a:solidFill>
                  <a:schemeClr val="dk1"/>
                </a:solidFill>
                <a:latin typeface="+mn-lt"/>
                <a:ea typeface="+mn-ea"/>
                <a:cs typeface="+mn-cs"/>
              </a:defRPr>
            </a:lvl5pPr>
            <a:lvl6pPr marL="3069641" algn="l" defTabSz="1227856" rtl="0" eaLnBrk="1" latinLnBrk="0" hangingPunct="1">
              <a:defRPr sz="2400" kern="1200">
                <a:solidFill>
                  <a:schemeClr val="dk1"/>
                </a:solidFill>
                <a:latin typeface="+mn-lt"/>
                <a:ea typeface="+mn-ea"/>
                <a:cs typeface="+mn-cs"/>
              </a:defRPr>
            </a:lvl6pPr>
            <a:lvl7pPr marL="3683569" algn="l" defTabSz="1227856" rtl="0" eaLnBrk="1" latinLnBrk="0" hangingPunct="1">
              <a:defRPr sz="2400" kern="1200">
                <a:solidFill>
                  <a:schemeClr val="dk1"/>
                </a:solidFill>
                <a:latin typeface="+mn-lt"/>
                <a:ea typeface="+mn-ea"/>
                <a:cs typeface="+mn-cs"/>
              </a:defRPr>
            </a:lvl7pPr>
            <a:lvl8pPr marL="4297497" algn="l" defTabSz="1227856" rtl="0" eaLnBrk="1" latinLnBrk="0" hangingPunct="1">
              <a:defRPr sz="2400" kern="1200">
                <a:solidFill>
                  <a:schemeClr val="dk1"/>
                </a:solidFill>
                <a:latin typeface="+mn-lt"/>
                <a:ea typeface="+mn-ea"/>
                <a:cs typeface="+mn-cs"/>
              </a:defRPr>
            </a:lvl8pPr>
            <a:lvl9pPr marL="4911425" algn="l" defTabSz="1227856" rtl="0" eaLnBrk="1" latinLnBrk="0" hangingPunct="1">
              <a:defRPr sz="2400" kern="1200">
                <a:solidFill>
                  <a:schemeClr val="dk1"/>
                </a:solidFill>
                <a:latin typeface="+mn-lt"/>
                <a:ea typeface="+mn-ea"/>
                <a:cs typeface="+mn-cs"/>
              </a:defRPr>
            </a:lvl9pPr>
          </a:lstStyle>
          <a:p>
            <a:pPr algn="ctr"/>
            <a:r>
              <a:rPr lang="en-US" sz="3600" b="1" dirty="0">
                <a:solidFill>
                  <a:schemeClr val="bg1"/>
                </a:solidFill>
                <a:latin typeface="Times New Roman" panose="02020603050405020304" pitchFamily="18" charset="0"/>
                <a:cs typeface="Times New Roman" panose="02020603050405020304" pitchFamily="18" charset="0"/>
              </a:rPr>
              <a:t>Activities</a:t>
            </a:r>
          </a:p>
        </p:txBody>
      </p:sp>
      <p:sp>
        <p:nvSpPr>
          <p:cNvPr id="2" name="Rectangle 1">
            <a:extLst>
              <a:ext uri="{FF2B5EF4-FFF2-40B4-BE49-F238E27FC236}">
                <a16:creationId xmlns:a16="http://schemas.microsoft.com/office/drawing/2014/main" id="{70EC71D8-7983-462C-88EB-F45F7047A8F2}"/>
              </a:ext>
            </a:extLst>
          </p:cNvPr>
          <p:cNvSpPr/>
          <p:nvPr/>
        </p:nvSpPr>
        <p:spPr>
          <a:xfrm>
            <a:off x="958177" y="942534"/>
            <a:ext cx="10713767" cy="584775"/>
          </a:xfrm>
          <a:prstGeom prst="rect">
            <a:avLst/>
          </a:prstGeom>
          <a:solidFill>
            <a:schemeClr val="accent4">
              <a:lumMod val="20000"/>
              <a:lumOff val="80000"/>
            </a:schemeClr>
          </a:solidFill>
        </p:spPr>
        <p:txBody>
          <a:bodyPr wrap="none">
            <a:spAutoFit/>
          </a:bodyPr>
          <a:lstStyle/>
          <a:p>
            <a:r>
              <a:rPr lang="en-US" sz="3200" b="1" dirty="0">
                <a:latin typeface="Times New Roman" panose="02020603050405020304" pitchFamily="18" charset="0"/>
                <a:cs typeface="Times New Roman" panose="02020603050405020304" pitchFamily="18" charset="0"/>
              </a:rPr>
              <a:t>Fill in blank with the right form of verb  from the box below</a:t>
            </a:r>
            <a:endParaRPr lang="en-GB" sz="3200" dirty="0"/>
          </a:p>
        </p:txBody>
      </p:sp>
      <p:graphicFrame>
        <p:nvGraphicFramePr>
          <p:cNvPr id="3" name="Table 8">
            <a:extLst>
              <a:ext uri="{FF2B5EF4-FFF2-40B4-BE49-F238E27FC236}">
                <a16:creationId xmlns:a16="http://schemas.microsoft.com/office/drawing/2014/main" id="{64C83FC9-9024-460E-B5D3-E55BBF97DED3}"/>
              </a:ext>
            </a:extLst>
          </p:cNvPr>
          <p:cNvGraphicFramePr>
            <a:graphicFrameLocks noGrp="1"/>
          </p:cNvGraphicFramePr>
          <p:nvPr>
            <p:extLst>
              <p:ext uri="{D42A27DB-BD31-4B8C-83A1-F6EECF244321}">
                <p14:modId xmlns:p14="http://schemas.microsoft.com/office/powerpoint/2010/main" val="2190395755"/>
              </p:ext>
            </p:extLst>
          </p:nvPr>
        </p:nvGraphicFramePr>
        <p:xfrm>
          <a:off x="1308296" y="1667985"/>
          <a:ext cx="9443309" cy="914400"/>
        </p:xfrm>
        <a:graphic>
          <a:graphicData uri="http://schemas.openxmlformats.org/drawingml/2006/table">
            <a:tbl>
              <a:tblPr firstRow="1" bandRow="1">
                <a:tableStyleId>{5C22544A-7EE6-4342-B048-85BDC9FD1C3A}</a:tableStyleId>
              </a:tblPr>
              <a:tblGrid>
                <a:gridCol w="1861256">
                  <a:extLst>
                    <a:ext uri="{9D8B030D-6E8A-4147-A177-3AD203B41FA5}">
                      <a16:colId xmlns:a16="http://schemas.microsoft.com/office/drawing/2014/main" val="4283128415"/>
                    </a:ext>
                  </a:extLst>
                </a:gridCol>
                <a:gridCol w="1475361">
                  <a:extLst>
                    <a:ext uri="{9D8B030D-6E8A-4147-A177-3AD203B41FA5}">
                      <a16:colId xmlns:a16="http://schemas.microsoft.com/office/drawing/2014/main" val="2085411617"/>
                    </a:ext>
                  </a:extLst>
                </a:gridCol>
                <a:gridCol w="2035564">
                  <a:extLst>
                    <a:ext uri="{9D8B030D-6E8A-4147-A177-3AD203B41FA5}">
                      <a16:colId xmlns:a16="http://schemas.microsoft.com/office/drawing/2014/main" val="2121020433"/>
                    </a:ext>
                  </a:extLst>
                </a:gridCol>
                <a:gridCol w="2035564">
                  <a:extLst>
                    <a:ext uri="{9D8B030D-6E8A-4147-A177-3AD203B41FA5}">
                      <a16:colId xmlns:a16="http://schemas.microsoft.com/office/drawing/2014/main" val="1787953264"/>
                    </a:ext>
                  </a:extLst>
                </a:gridCol>
                <a:gridCol w="2035564">
                  <a:extLst>
                    <a:ext uri="{9D8B030D-6E8A-4147-A177-3AD203B41FA5}">
                      <a16:colId xmlns:a16="http://schemas.microsoft.com/office/drawing/2014/main" val="707833275"/>
                    </a:ext>
                  </a:extLst>
                </a:gridCol>
              </a:tblGrid>
              <a:tr h="387121">
                <a:tc>
                  <a:txBody>
                    <a:bodyPr/>
                    <a:lstStyle/>
                    <a:p>
                      <a:r>
                        <a:rPr lang="en-GB" sz="2400" b="1" dirty="0">
                          <a:solidFill>
                            <a:schemeClr val="tx1"/>
                          </a:solidFill>
                          <a:latin typeface="Times New Roman" panose="02020603050405020304" pitchFamily="18" charset="0"/>
                          <a:cs typeface="Times New Roman" panose="02020603050405020304" pitchFamily="18" charset="0"/>
                        </a:rPr>
                        <a:t>   Maintain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b="1" dirty="0">
                          <a:solidFill>
                            <a:schemeClr val="tx1"/>
                          </a:solidFill>
                          <a:latin typeface="Times New Roman" panose="02020603050405020304" pitchFamily="18" charset="0"/>
                          <a:cs typeface="Times New Roman" panose="02020603050405020304" pitchFamily="18" charset="0"/>
                        </a:rPr>
                        <a:t>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b="1" dirty="0">
                          <a:solidFill>
                            <a:schemeClr val="tx1"/>
                          </a:solidFill>
                          <a:latin typeface="Times New Roman" panose="02020603050405020304" pitchFamily="18" charset="0"/>
                          <a:cs typeface="Times New Roman" panose="02020603050405020304" pitchFamily="18" charset="0"/>
                        </a:rPr>
                        <a:t>Get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b="1" dirty="0">
                          <a:solidFill>
                            <a:schemeClr val="tx1"/>
                          </a:solidFill>
                          <a:latin typeface="Times New Roman" panose="02020603050405020304" pitchFamily="18" charset="0"/>
                          <a:cs typeface="Times New Roman" panose="02020603050405020304" pitchFamily="18" charset="0"/>
                        </a:rPr>
                        <a:t> 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b="1" dirty="0">
                          <a:solidFill>
                            <a:schemeClr val="tx1"/>
                          </a:solidFill>
                          <a:latin typeface="Times New Roman" panose="02020603050405020304" pitchFamily="18" charset="0"/>
                          <a:cs typeface="Times New Roman" panose="02020603050405020304" pitchFamily="18" charset="0"/>
                        </a:rPr>
                        <a:t>Take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5717702"/>
                  </a:ext>
                </a:extLst>
              </a:tr>
              <a:tr h="370840">
                <a:tc>
                  <a:txBody>
                    <a:bodyPr/>
                    <a:lstStyle/>
                    <a:p>
                      <a:r>
                        <a:rPr lang="en-GB" sz="2400" b="1" dirty="0">
                          <a:solidFill>
                            <a:schemeClr val="tx1"/>
                          </a:solidFill>
                          <a:latin typeface="Times New Roman" panose="02020603050405020304" pitchFamily="18" charset="0"/>
                          <a:cs typeface="Times New Roman" panose="02020603050405020304" pitchFamily="18" charset="0"/>
                        </a:rPr>
                        <a:t>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b="1" dirty="0">
                          <a:solidFill>
                            <a:schemeClr val="tx1"/>
                          </a:solidFill>
                          <a:latin typeface="Times New Roman" panose="02020603050405020304" pitchFamily="18" charset="0"/>
                          <a:cs typeface="Times New Roman" panose="02020603050405020304" pitchFamily="18" charset="0"/>
                        </a:rPr>
                        <a:t>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b="1" dirty="0">
                          <a:solidFill>
                            <a:schemeClr val="tx1"/>
                          </a:solidFill>
                          <a:latin typeface="Times New Roman" panose="02020603050405020304" pitchFamily="18" charset="0"/>
                          <a:cs typeface="Times New Roman" panose="02020603050405020304" pitchFamily="18" charset="0"/>
                        </a:rPr>
                        <a:t>Walk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b="1" dirty="0">
                          <a:solidFill>
                            <a:schemeClr val="tx1"/>
                          </a:solidFill>
                          <a:latin typeface="Times New Roman" panose="02020603050405020304" pitchFamily="18" charset="0"/>
                          <a:cs typeface="Times New Roman" panose="02020603050405020304" pitchFamily="18" charset="0"/>
                        </a:rPr>
                        <a:t>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b="1" dirty="0">
                          <a:solidFill>
                            <a:schemeClr val="tx1"/>
                          </a:solidFill>
                          <a:latin typeface="Times New Roman" panose="02020603050405020304" pitchFamily="18" charset="0"/>
                          <a:cs typeface="Times New Roman" panose="02020603050405020304" pitchFamily="18" charset="0"/>
                        </a:rPr>
                        <a:t>make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7291398"/>
                  </a:ext>
                </a:extLst>
              </a:tr>
            </a:tbl>
          </a:graphicData>
        </a:graphic>
      </p:graphicFrame>
      <p:sp>
        <p:nvSpPr>
          <p:cNvPr id="11" name="Rectangle 10">
            <a:extLst>
              <a:ext uri="{FF2B5EF4-FFF2-40B4-BE49-F238E27FC236}">
                <a16:creationId xmlns:a16="http://schemas.microsoft.com/office/drawing/2014/main" id="{4E6F7BF5-95BA-4857-8857-0707E8BF41A0}"/>
              </a:ext>
            </a:extLst>
          </p:cNvPr>
          <p:cNvSpPr/>
          <p:nvPr/>
        </p:nvSpPr>
        <p:spPr>
          <a:xfrm>
            <a:off x="375138" y="2723061"/>
            <a:ext cx="11554265" cy="3108543"/>
          </a:xfrm>
          <a:prstGeom prst="rect">
            <a:avLst/>
          </a:prstGeom>
          <a:solidFill>
            <a:schemeClr val="accent4">
              <a:lumMod val="20000"/>
              <a:lumOff val="80000"/>
            </a:schemeClr>
          </a:solidFill>
          <a:ln>
            <a:solidFill>
              <a:schemeClr val="tx1"/>
            </a:solidFill>
          </a:ln>
        </p:spPr>
        <p:txBody>
          <a:bodyPr wrap="square">
            <a:spAutoFit/>
          </a:bodyPr>
          <a:lstStyle/>
          <a:p>
            <a:pPr lvl="0" algn="just"/>
            <a:r>
              <a:rPr lang="en-US" sz="2800" dirty="0">
                <a:solidFill>
                  <a:prstClr val="black"/>
                </a:solidFill>
                <a:latin typeface="Times New Roman" panose="02020603050405020304" pitchFamily="18" charset="0"/>
                <a:cs typeface="Times New Roman" panose="02020603050405020304" pitchFamily="18" charset="0"/>
              </a:rPr>
              <a:t>Rahim is a good student. Normally he (a) ________ at 6 am. He (b) ________ his morning prayer regularly. Very often he (c) ________ out to enjoy the fresh air by the side of the river. Sometimes he (d) ________ on the grass. Usually he (e) ________ his lesson in the morning. Generally he (f) ________ his bath at 8 am. He (g) ________ the newspaper daily. In every afternoon he (h) ________ with his friends in the field. Occasionally he (</a:t>
            </a:r>
            <a:r>
              <a:rPr lang="en-US" sz="2800" dirty="0" err="1">
                <a:solidFill>
                  <a:prstClr val="black"/>
                </a:solidFill>
                <a:latin typeface="Times New Roman" panose="02020603050405020304" pitchFamily="18" charset="0"/>
                <a:cs typeface="Times New Roman" panose="02020603050405020304" pitchFamily="18" charset="0"/>
              </a:rPr>
              <a:t>i</a:t>
            </a:r>
            <a:r>
              <a:rPr lang="en-US" sz="2800" dirty="0">
                <a:solidFill>
                  <a:prstClr val="black"/>
                </a:solidFill>
                <a:latin typeface="Times New Roman" panose="02020603050405020304" pitchFamily="18" charset="0"/>
                <a:cs typeface="Times New Roman" panose="02020603050405020304" pitchFamily="18" charset="0"/>
              </a:rPr>
              <a:t>) ________ his relatives. He always (j) ________ his daily routine.</a:t>
            </a:r>
          </a:p>
        </p:txBody>
      </p:sp>
      <p:sp>
        <p:nvSpPr>
          <p:cNvPr id="12" name="Rectangle 11">
            <a:extLst>
              <a:ext uri="{FF2B5EF4-FFF2-40B4-BE49-F238E27FC236}">
                <a16:creationId xmlns:a16="http://schemas.microsoft.com/office/drawing/2014/main" id="{78AEAB35-9670-42A0-A970-D54AE5163B35}"/>
              </a:ext>
            </a:extLst>
          </p:cNvPr>
          <p:cNvSpPr/>
          <p:nvPr/>
        </p:nvSpPr>
        <p:spPr>
          <a:xfrm>
            <a:off x="6693977" y="2701961"/>
            <a:ext cx="1273105"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gets up</a:t>
            </a:r>
          </a:p>
        </p:txBody>
      </p:sp>
      <p:sp>
        <p:nvSpPr>
          <p:cNvPr id="13" name="Rectangle 12">
            <a:extLst>
              <a:ext uri="{FF2B5EF4-FFF2-40B4-BE49-F238E27FC236}">
                <a16:creationId xmlns:a16="http://schemas.microsoft.com/office/drawing/2014/main" id="{333499BA-DE9E-4C14-84BB-EB7970539B9B}"/>
              </a:ext>
            </a:extLst>
          </p:cNvPr>
          <p:cNvSpPr/>
          <p:nvPr/>
        </p:nvSpPr>
        <p:spPr>
          <a:xfrm>
            <a:off x="10543757" y="2684537"/>
            <a:ext cx="822661"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says</a:t>
            </a:r>
          </a:p>
        </p:txBody>
      </p:sp>
      <p:sp>
        <p:nvSpPr>
          <p:cNvPr id="14" name="Rectangle 13">
            <a:extLst>
              <a:ext uri="{FF2B5EF4-FFF2-40B4-BE49-F238E27FC236}">
                <a16:creationId xmlns:a16="http://schemas.microsoft.com/office/drawing/2014/main" id="{FE70001C-F354-4967-BA30-3B392148C16F}"/>
              </a:ext>
            </a:extLst>
          </p:cNvPr>
          <p:cNvSpPr/>
          <p:nvPr/>
        </p:nvSpPr>
        <p:spPr>
          <a:xfrm>
            <a:off x="7546133" y="3208080"/>
            <a:ext cx="841897"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goes</a:t>
            </a:r>
          </a:p>
        </p:txBody>
      </p:sp>
      <p:sp>
        <p:nvSpPr>
          <p:cNvPr id="15" name="Rectangle 14">
            <a:extLst>
              <a:ext uri="{FF2B5EF4-FFF2-40B4-BE49-F238E27FC236}">
                <a16:creationId xmlns:a16="http://schemas.microsoft.com/office/drawing/2014/main" id="{C6F40B72-AB5F-45F8-BE6F-EC21448177E7}"/>
              </a:ext>
            </a:extLst>
          </p:cNvPr>
          <p:cNvSpPr/>
          <p:nvPr/>
        </p:nvSpPr>
        <p:spPr>
          <a:xfrm>
            <a:off x="7125184" y="3610366"/>
            <a:ext cx="1063112"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walks</a:t>
            </a:r>
          </a:p>
        </p:txBody>
      </p:sp>
      <p:sp>
        <p:nvSpPr>
          <p:cNvPr id="16" name="Rectangle 15">
            <a:extLst>
              <a:ext uri="{FF2B5EF4-FFF2-40B4-BE49-F238E27FC236}">
                <a16:creationId xmlns:a16="http://schemas.microsoft.com/office/drawing/2014/main" id="{32C19334-E005-4B82-97CB-A6074696CA34}"/>
              </a:ext>
            </a:extLst>
          </p:cNvPr>
          <p:cNvSpPr/>
          <p:nvPr/>
        </p:nvSpPr>
        <p:spPr>
          <a:xfrm>
            <a:off x="1111348" y="4015722"/>
            <a:ext cx="1162498"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makes</a:t>
            </a:r>
          </a:p>
        </p:txBody>
      </p:sp>
      <p:sp>
        <p:nvSpPr>
          <p:cNvPr id="17" name="Rectangle 16">
            <a:extLst>
              <a:ext uri="{FF2B5EF4-FFF2-40B4-BE49-F238E27FC236}">
                <a16:creationId xmlns:a16="http://schemas.microsoft.com/office/drawing/2014/main" id="{6CE71C2D-4B5C-494D-B1DF-8EE7901E8544}"/>
              </a:ext>
            </a:extLst>
          </p:cNvPr>
          <p:cNvSpPr/>
          <p:nvPr/>
        </p:nvSpPr>
        <p:spPr>
          <a:xfrm>
            <a:off x="8691489" y="4010798"/>
            <a:ext cx="982961"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takes</a:t>
            </a:r>
          </a:p>
        </p:txBody>
      </p:sp>
      <p:sp>
        <p:nvSpPr>
          <p:cNvPr id="18" name="Rectangle 17">
            <a:extLst>
              <a:ext uri="{FF2B5EF4-FFF2-40B4-BE49-F238E27FC236}">
                <a16:creationId xmlns:a16="http://schemas.microsoft.com/office/drawing/2014/main" id="{6A36B39F-6036-421E-9C8A-48B399A33D29}"/>
              </a:ext>
            </a:extLst>
          </p:cNvPr>
          <p:cNvSpPr/>
          <p:nvPr/>
        </p:nvSpPr>
        <p:spPr>
          <a:xfrm>
            <a:off x="2418361" y="4423685"/>
            <a:ext cx="1014958"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reads</a:t>
            </a:r>
          </a:p>
        </p:txBody>
      </p:sp>
      <p:sp>
        <p:nvSpPr>
          <p:cNvPr id="19" name="Rectangle 18">
            <a:extLst>
              <a:ext uri="{FF2B5EF4-FFF2-40B4-BE49-F238E27FC236}">
                <a16:creationId xmlns:a16="http://schemas.microsoft.com/office/drawing/2014/main" id="{D237FC81-6C5D-4CFF-AD8B-3EB8082BA1F5}"/>
              </a:ext>
            </a:extLst>
          </p:cNvPr>
          <p:cNvSpPr/>
          <p:nvPr/>
        </p:nvSpPr>
        <p:spPr>
          <a:xfrm>
            <a:off x="10527219" y="4403509"/>
            <a:ext cx="982961"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plays</a:t>
            </a:r>
          </a:p>
        </p:txBody>
      </p:sp>
      <p:sp>
        <p:nvSpPr>
          <p:cNvPr id="20" name="Rectangle 19">
            <a:extLst>
              <a:ext uri="{FF2B5EF4-FFF2-40B4-BE49-F238E27FC236}">
                <a16:creationId xmlns:a16="http://schemas.microsoft.com/office/drawing/2014/main" id="{606EE4AF-5C1B-4B70-988A-D380300164CA}"/>
              </a:ext>
            </a:extLst>
          </p:cNvPr>
          <p:cNvSpPr/>
          <p:nvPr/>
        </p:nvSpPr>
        <p:spPr>
          <a:xfrm>
            <a:off x="7896549" y="4823222"/>
            <a:ext cx="962123"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visits</a:t>
            </a:r>
          </a:p>
        </p:txBody>
      </p:sp>
      <p:sp>
        <p:nvSpPr>
          <p:cNvPr id="21" name="Rectangle 20">
            <a:extLst>
              <a:ext uri="{FF2B5EF4-FFF2-40B4-BE49-F238E27FC236}">
                <a16:creationId xmlns:a16="http://schemas.microsoft.com/office/drawing/2014/main" id="{21EF767D-79D2-4CB1-9409-3C40E233ADB6}"/>
              </a:ext>
            </a:extLst>
          </p:cNvPr>
          <p:cNvSpPr/>
          <p:nvPr/>
        </p:nvSpPr>
        <p:spPr>
          <a:xfrm>
            <a:off x="1824566" y="5289391"/>
            <a:ext cx="1702710"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maintains</a:t>
            </a:r>
          </a:p>
        </p:txBody>
      </p:sp>
    </p:spTree>
    <p:extLst>
      <p:ext uri="{BB962C8B-B14F-4D97-AF65-F5344CB8AC3E}">
        <p14:creationId xmlns:p14="http://schemas.microsoft.com/office/powerpoint/2010/main" val="161004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animBg="1"/>
      <p:bldP spid="12" grpId="0"/>
      <p:bldP spid="13" grpId="0"/>
      <p:bldP spid="14" grpId="0"/>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25AAA-9BA0-4FE6-BABD-DEE9E2CD4CDC}"/>
              </a:ext>
            </a:extLst>
          </p:cNvPr>
          <p:cNvSpPr/>
          <p:nvPr/>
        </p:nvSpPr>
        <p:spPr>
          <a:xfrm>
            <a:off x="718749" y="1094875"/>
            <a:ext cx="11216577" cy="3662541"/>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eaLnBrk="0" fontAlgn="base" hangingPunct="0">
              <a:spcBef>
                <a:spcPct val="0"/>
              </a:spcBef>
              <a:spcAft>
                <a:spcPct val="0"/>
              </a:spcAft>
            </a:pPr>
            <a:r>
              <a:rPr lang="bn-IN" sz="3200" b="1" dirty="0">
                <a:latin typeface="NikoshBAN" panose="02000000000000000000" pitchFamily="2" charset="0"/>
                <a:cs typeface="NikoshBAN" panose="02000000000000000000" pitchFamily="2" charset="0"/>
              </a:rPr>
              <a:t>কোন </a:t>
            </a:r>
            <a:r>
              <a:rPr lang="en-US" sz="2400" b="1" dirty="0">
                <a:latin typeface="Times New Roman" panose="02020603050405020304" pitchFamily="18" charset="0"/>
                <a:cs typeface="Times New Roman" panose="02020603050405020304" pitchFamily="18" charset="0"/>
              </a:rPr>
              <a:t>Sentence</a:t>
            </a:r>
            <a:r>
              <a:rPr lang="en-US" sz="3200" b="1" dirty="0">
                <a:latin typeface="NikoshBAN" panose="02000000000000000000" pitchFamily="2" charset="0"/>
                <a:cs typeface="NikoshBAN" panose="02000000000000000000" pitchFamily="2" charset="0"/>
              </a:rPr>
              <a:t> এ </a:t>
            </a:r>
            <a:r>
              <a:rPr lang="bn-IN" sz="3200" b="1" dirty="0">
                <a:latin typeface="NikoshBAN" panose="02000000000000000000" pitchFamily="2" charset="0"/>
                <a:cs typeface="NikoshBAN" panose="02000000000000000000" pitchFamily="2" charset="0"/>
              </a:rPr>
              <a:t>যদি</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now, at present, at this moment, today, day by day  </a:t>
            </a:r>
            <a:r>
              <a:rPr lang="en-US" altLang="en-US" sz="2800" b="1" dirty="0">
                <a:solidFill>
                  <a:prstClr val="black"/>
                </a:solidFill>
                <a:latin typeface="NikoshBAN" panose="02000000000000000000" pitchFamily="2" charset="0"/>
                <a:cs typeface="NikoshBAN" panose="02000000000000000000" pitchFamily="2" charset="0"/>
              </a:rPr>
              <a:t>এ ধরণের </a:t>
            </a:r>
            <a:r>
              <a:rPr lang="en-US" altLang="en-US" sz="2800" b="1" dirty="0">
                <a:solidFill>
                  <a:prstClr val="black"/>
                </a:solidFill>
                <a:latin typeface="Times New Roman" panose="02020603050405020304" pitchFamily="18" charset="0"/>
                <a:cs typeface="Times New Roman" panose="02020603050405020304" pitchFamily="18" charset="0"/>
              </a:rPr>
              <a:t>Adverb o time</a:t>
            </a:r>
            <a:r>
              <a:rPr lang="en-US" altLang="en-US" sz="2800" b="1" dirty="0">
                <a:solidFill>
                  <a:prstClr val="black"/>
                </a:solidFill>
                <a:latin typeface="NikoshBAN" panose="02000000000000000000" pitchFamily="2" charset="0"/>
                <a:cs typeface="NikoshBAN" panose="02000000000000000000" pitchFamily="2" charset="0"/>
              </a:rPr>
              <a:t> থাকলে </a:t>
            </a:r>
            <a:r>
              <a:rPr lang="en-US" altLang="en-US" sz="2800" b="1" dirty="0">
                <a:solidFill>
                  <a:prstClr val="black"/>
                </a:solidFill>
                <a:latin typeface="Times New Roman" panose="02020603050405020304" pitchFamily="18" charset="0"/>
                <a:cs typeface="Times New Roman" panose="02020603050405020304" pitchFamily="18" charset="0"/>
              </a:rPr>
              <a:t>Sentence</a:t>
            </a:r>
            <a:r>
              <a:rPr lang="en-US" altLang="en-US" sz="2800" b="1" dirty="0">
                <a:solidFill>
                  <a:prstClr val="black"/>
                </a:solidFill>
                <a:latin typeface="NikoshBAN" panose="02000000000000000000" pitchFamily="2" charset="0"/>
                <a:cs typeface="NikoshBAN" panose="02000000000000000000" pitchFamily="2" charset="0"/>
              </a:rPr>
              <a:t> টি</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Present Continuous Tense</a:t>
            </a:r>
            <a:r>
              <a:rPr lang="en-US" sz="3200" b="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NikoshBAN" panose="02000000000000000000" pitchFamily="2" charset="0"/>
                <a:cs typeface="NikoshBAN" panose="02000000000000000000" pitchFamily="2" charset="0"/>
              </a:rPr>
              <a:t>এর হবে।</a:t>
            </a:r>
            <a:r>
              <a:rPr lang="en-US" sz="2800" b="1" i="1" dirty="0">
                <a:solidFill>
                  <a:prstClr val="black"/>
                </a:solidFill>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lang="en-US" sz="2800" b="1" i="1" dirty="0">
                <a:solidFill>
                  <a:prstClr val="black"/>
                </a:solidFill>
                <a:latin typeface="Times New Roman" panose="02020603050405020304" pitchFamily="18" charset="0"/>
                <a:cs typeface="Times New Roman" panose="02020603050405020304" pitchFamily="18" charset="0"/>
              </a:rPr>
              <a:t>Example:</a:t>
            </a:r>
            <a:r>
              <a:rPr lang="en-US" sz="2800" i="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a) He </a:t>
            </a:r>
            <a:r>
              <a:rPr lang="en-US" altLang="en-US" sz="2800" b="1" i="1" dirty="0">
                <a:solidFill>
                  <a:prstClr val="black"/>
                </a:solidFill>
                <a:latin typeface="Times New Roman" panose="02020603050405020304" pitchFamily="18" charset="0"/>
                <a:cs typeface="Times New Roman" panose="02020603050405020304" pitchFamily="18" charset="0"/>
              </a:rPr>
              <a:t>(go) </a:t>
            </a:r>
            <a:r>
              <a:rPr lang="en-US" altLang="en-US" sz="2800" b="1" dirty="0">
                <a:solidFill>
                  <a:prstClr val="black"/>
                </a:solidFill>
                <a:latin typeface="Times New Roman" panose="02020603050405020304" pitchFamily="18" charset="0"/>
                <a:cs typeface="Times New Roman" panose="02020603050405020304" pitchFamily="18" charset="0"/>
              </a:rPr>
              <a:t>to school </a:t>
            </a:r>
            <a:r>
              <a:rPr lang="en-US" altLang="en-US" sz="2800" b="1" dirty="0">
                <a:solidFill>
                  <a:srgbClr val="FF0000"/>
                </a:solidFill>
                <a:latin typeface="Times New Roman" panose="02020603050405020304" pitchFamily="18" charset="0"/>
                <a:cs typeface="Times New Roman" panose="02020603050405020304" pitchFamily="18" charset="0"/>
              </a:rPr>
              <a:t>now</a:t>
            </a:r>
            <a:r>
              <a:rPr lang="en-US" altLang="en-US" sz="2800" b="1" dirty="0">
                <a:solidFill>
                  <a:prstClr val="black"/>
                </a:solidFill>
                <a:latin typeface="Times New Roman" panose="02020603050405020304" pitchFamily="18" charset="0"/>
                <a:cs typeface="Times New Roman" panose="02020603050405020304" pitchFamily="18" charset="0"/>
              </a:rPr>
              <a:t>.</a:t>
            </a:r>
            <a:r>
              <a:rPr lang="bn-IN" sz="2800" b="1" dirty="0">
                <a:latin typeface="Times New Roman" panose="02020603050405020304" pitchFamily="18" charset="0"/>
                <a:cs typeface="NikoshBAN" panose="02000000000000000000" pitchFamily="2" charset="0"/>
              </a:rPr>
              <a:t> </a:t>
            </a:r>
            <a:endParaRPr lang="en-GB" sz="2800" b="1" dirty="0">
              <a:latin typeface="Times New Roman" panose="02020603050405020304" pitchFamily="18" charset="0"/>
              <a:cs typeface="NikoshBAN" panose="02000000000000000000" pitchFamily="2" charset="0"/>
            </a:endParaRPr>
          </a:p>
          <a:p>
            <a:pPr lvl="0" eaLnBrk="0" fontAlgn="base" hangingPunct="0">
              <a:spcBef>
                <a:spcPct val="0"/>
              </a:spcBef>
              <a:spcAft>
                <a:spcPct val="0"/>
              </a:spcAft>
            </a:pPr>
            <a:r>
              <a:rPr lang="en-GB" sz="2800" b="1" dirty="0">
                <a:latin typeface="Times New Roman" panose="02020603050405020304" pitchFamily="18" charset="0"/>
                <a:cs typeface="NikoshBAN" panose="02000000000000000000" pitchFamily="2" charset="0"/>
              </a:rPr>
              <a:t>                   Ans: </a:t>
            </a:r>
            <a:r>
              <a:rPr lang="en-US" altLang="en-US" sz="2800" b="1" dirty="0">
                <a:solidFill>
                  <a:prstClr val="black"/>
                </a:solidFill>
                <a:latin typeface="Times New Roman" panose="02020603050405020304" pitchFamily="18" charset="0"/>
                <a:cs typeface="Times New Roman" panose="02020603050405020304" pitchFamily="18" charset="0"/>
              </a:rPr>
              <a:t>He  </a:t>
            </a:r>
            <a:r>
              <a:rPr lang="en-US" altLang="en-US" sz="2800" b="1" i="1" dirty="0">
                <a:solidFill>
                  <a:srgbClr val="FF0000"/>
                </a:solidFill>
                <a:latin typeface="Times New Roman" panose="02020603050405020304" pitchFamily="18" charset="0"/>
                <a:cs typeface="Times New Roman" panose="02020603050405020304" pitchFamily="18" charset="0"/>
              </a:rPr>
              <a:t>is going </a:t>
            </a:r>
            <a:r>
              <a:rPr lang="en-US" altLang="en-US" sz="2800" b="1" dirty="0">
                <a:solidFill>
                  <a:prstClr val="black"/>
                </a:solidFill>
                <a:latin typeface="Times New Roman" panose="02020603050405020304" pitchFamily="18" charset="0"/>
                <a:cs typeface="Times New Roman" panose="02020603050405020304" pitchFamily="18" charset="0"/>
              </a:rPr>
              <a:t>to school no</a:t>
            </a:r>
            <a:r>
              <a:rPr lang="en-US" altLang="en-US" sz="2800" b="1" dirty="0">
                <a:solidFill>
                  <a:schemeClr val="tx1"/>
                </a:solidFill>
                <a:latin typeface="Times New Roman" panose="02020603050405020304" pitchFamily="18" charset="0"/>
                <a:cs typeface="Times New Roman" panose="02020603050405020304" pitchFamily="18" charset="0"/>
              </a:rPr>
              <a:t>w.</a:t>
            </a:r>
            <a:r>
              <a:rPr lang="bn-IN" sz="2800" b="1" dirty="0">
                <a:solidFill>
                  <a:schemeClr val="tx1"/>
                </a:solidFill>
                <a:latin typeface="Times New Roman" panose="02020603050405020304" pitchFamily="18" charset="0"/>
                <a:cs typeface="NikoshBAN" panose="02000000000000000000" pitchFamily="2" charset="0"/>
              </a:rPr>
              <a:t> </a:t>
            </a:r>
            <a:endParaRPr lang="en-GB" sz="2800" b="1" dirty="0">
              <a:solidFill>
                <a:schemeClr val="tx1"/>
              </a:solidFill>
              <a:latin typeface="Times New Roman" panose="02020603050405020304" pitchFamily="18" charset="0"/>
              <a:cs typeface="NikoshBAN" panose="02000000000000000000" pitchFamily="2" charset="0"/>
            </a:endParaRPr>
          </a:p>
          <a:p>
            <a:pPr lvl="0" eaLnBrk="0" fontAlgn="base" hangingPunct="0">
              <a:spcBef>
                <a:spcPct val="0"/>
              </a:spcBef>
              <a:spcAft>
                <a:spcPct val="0"/>
              </a:spcAft>
            </a:pPr>
            <a:r>
              <a:rPr lang="en-US" sz="2800" b="1" dirty="0">
                <a:latin typeface="Times New Roman" panose="02020603050405020304" pitchFamily="18" charset="0"/>
                <a:cs typeface="Times New Roman" panose="02020603050405020304" pitchFamily="18" charset="0"/>
              </a:rPr>
              <a:t>                   b) Our population </a:t>
            </a:r>
            <a:r>
              <a:rPr lang="en-US" sz="2800" b="1" i="1" dirty="0">
                <a:latin typeface="Times New Roman" panose="02020603050405020304" pitchFamily="18" charset="0"/>
                <a:cs typeface="Times New Roman" panose="02020603050405020304" pitchFamily="18" charset="0"/>
              </a:rPr>
              <a:t>(to increase) </a:t>
            </a:r>
            <a:r>
              <a:rPr lang="en-US" sz="2800" b="1" dirty="0">
                <a:latin typeface="Times New Roman" panose="02020603050405020304" pitchFamily="18" charset="0"/>
                <a:cs typeface="Times New Roman" panose="02020603050405020304" pitchFamily="18" charset="0"/>
              </a:rPr>
              <a:t>day by day.          </a:t>
            </a:r>
          </a:p>
          <a:p>
            <a:pPr lvl="0"/>
            <a:r>
              <a:rPr lang="en-US" sz="2800" b="1" dirty="0">
                <a:latin typeface="Times New Roman" panose="02020603050405020304" pitchFamily="18" charset="0"/>
                <a:cs typeface="Times New Roman" panose="02020603050405020304" pitchFamily="18" charset="0"/>
              </a:rPr>
              <a:t>                    Ans:</a:t>
            </a:r>
            <a:r>
              <a:rPr lang="en-US" sz="2800" b="1" dirty="0">
                <a:solidFill>
                  <a:prstClr val="black"/>
                </a:solidFill>
                <a:latin typeface="Times New Roman" panose="02020603050405020304" pitchFamily="18" charset="0"/>
                <a:cs typeface="Times New Roman" panose="02020603050405020304" pitchFamily="18" charset="0"/>
              </a:rPr>
              <a:t> Our population </a:t>
            </a:r>
            <a:r>
              <a:rPr lang="en-US" sz="2800" b="1" dirty="0">
                <a:solidFill>
                  <a:srgbClr val="FF0000"/>
                </a:solidFill>
                <a:latin typeface="Times New Roman" panose="02020603050405020304" pitchFamily="18" charset="0"/>
                <a:cs typeface="Times New Roman" panose="02020603050405020304" pitchFamily="18" charset="0"/>
              </a:rPr>
              <a:t>is increasing</a:t>
            </a:r>
            <a:r>
              <a:rPr lang="en-US" sz="2800" b="1" dirty="0">
                <a:solidFill>
                  <a:prstClr val="black"/>
                </a:solidFill>
                <a:latin typeface="Times New Roman" panose="02020603050405020304" pitchFamily="18" charset="0"/>
                <a:cs typeface="Times New Roman" panose="02020603050405020304" pitchFamily="18" charset="0"/>
              </a:rPr>
              <a:t>  day by day.</a:t>
            </a:r>
          </a:p>
          <a:p>
            <a:pPr lvl="0" eaLnBrk="0" fontAlgn="base" hangingPunct="0">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c) </a:t>
            </a:r>
            <a:r>
              <a:rPr lang="en-US" sz="2800" b="1" dirty="0">
                <a:solidFill>
                  <a:schemeClr val="tx1"/>
                </a:solidFill>
                <a:latin typeface="Times New Roman" panose="02020603050405020304" pitchFamily="18" charset="0"/>
                <a:cs typeface="Times New Roman" panose="02020603050405020304" pitchFamily="18" charset="0"/>
              </a:rPr>
              <a:t>They</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i="1" dirty="0">
                <a:solidFill>
                  <a:schemeClr val="tx1"/>
                </a:solidFill>
                <a:latin typeface="Times New Roman" panose="02020603050405020304" pitchFamily="18" charset="0"/>
                <a:cs typeface="Times New Roman" panose="02020603050405020304" pitchFamily="18" charset="0"/>
              </a:rPr>
              <a:t>(to watch) </a:t>
            </a:r>
            <a:r>
              <a:rPr lang="en-US" altLang="en-US" sz="2800" b="1" dirty="0">
                <a:solidFill>
                  <a:schemeClr val="tx1"/>
                </a:solidFill>
                <a:latin typeface="Times New Roman" panose="02020603050405020304" pitchFamily="18" charset="0"/>
                <a:cs typeface="Times New Roman" panose="02020603050405020304" pitchFamily="18" charset="0"/>
              </a:rPr>
              <a:t>TV at this moment.</a:t>
            </a:r>
          </a:p>
          <a:p>
            <a:pPr lvl="0" eaLnBrk="0" fontAlgn="base" hangingPunct="0">
              <a:spcBef>
                <a:spcPct val="0"/>
              </a:spcBef>
              <a:spcAft>
                <a:spcPct val="0"/>
              </a:spcAft>
            </a:pPr>
            <a:r>
              <a:rPr lang="en-GB" altLang="en-US" sz="2800" b="1" dirty="0">
                <a:solidFill>
                  <a:schemeClr val="tx1"/>
                </a:solidFill>
                <a:latin typeface="Times New Roman" panose="02020603050405020304" pitchFamily="18" charset="0"/>
                <a:cs typeface="Times New Roman" panose="02020603050405020304" pitchFamily="18" charset="0"/>
              </a:rPr>
              <a:t>                     Ans: </a:t>
            </a:r>
            <a:r>
              <a:rPr lang="en-US" sz="2800" b="1" dirty="0">
                <a:solidFill>
                  <a:prstClr val="black"/>
                </a:solidFill>
                <a:latin typeface="Times New Roman" panose="02020603050405020304" pitchFamily="18" charset="0"/>
                <a:cs typeface="Times New Roman" panose="02020603050405020304" pitchFamily="18" charset="0"/>
              </a:rPr>
              <a:t> Th</a:t>
            </a:r>
            <a:r>
              <a:rPr lang="en-US" altLang="en-US" sz="2800" b="1" dirty="0">
                <a:solidFill>
                  <a:prstClr val="black"/>
                </a:solidFill>
                <a:latin typeface="Times New Roman" panose="02020603050405020304" pitchFamily="18" charset="0"/>
                <a:cs typeface="Times New Roman" panose="02020603050405020304" pitchFamily="18" charset="0"/>
              </a:rPr>
              <a:t>ey </a:t>
            </a:r>
            <a:r>
              <a:rPr lang="en-US" altLang="en-US" sz="2800" b="1" i="1" dirty="0">
                <a:solidFill>
                  <a:srgbClr val="FF0000"/>
                </a:solidFill>
                <a:latin typeface="Times New Roman" panose="02020603050405020304" pitchFamily="18" charset="0"/>
                <a:cs typeface="Times New Roman" panose="02020603050405020304" pitchFamily="18" charset="0"/>
              </a:rPr>
              <a:t>are watching </a:t>
            </a:r>
            <a:r>
              <a:rPr lang="en-US" altLang="en-US" sz="2800" b="1" dirty="0">
                <a:solidFill>
                  <a:prstClr val="black"/>
                </a:solidFill>
                <a:latin typeface="Times New Roman" panose="02020603050405020304" pitchFamily="18" charset="0"/>
                <a:cs typeface="Times New Roman" panose="02020603050405020304" pitchFamily="18" charset="0"/>
              </a:rPr>
              <a:t>at this moment.</a:t>
            </a:r>
          </a:p>
        </p:txBody>
      </p:sp>
      <p:sp>
        <p:nvSpPr>
          <p:cNvPr id="3" name="Oval 2">
            <a:extLst>
              <a:ext uri="{FF2B5EF4-FFF2-40B4-BE49-F238E27FC236}">
                <a16:creationId xmlns:a16="http://schemas.microsoft.com/office/drawing/2014/main" id="{15B67C8D-D23A-4ECF-B4FA-E4FF5B129A4F}"/>
              </a:ext>
            </a:extLst>
          </p:cNvPr>
          <p:cNvSpPr/>
          <p:nvPr/>
        </p:nvSpPr>
        <p:spPr>
          <a:xfrm>
            <a:off x="1177615" y="211755"/>
            <a:ext cx="3305907" cy="642488"/>
          </a:xfrm>
          <a:prstGeom prst="ellipse">
            <a:avLst/>
          </a:prstGeom>
          <a:solidFill>
            <a:srgbClr val="0070C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-3</a:t>
            </a:r>
          </a:p>
        </p:txBody>
      </p:sp>
    </p:spTree>
    <p:extLst>
      <p:ext uri="{BB962C8B-B14F-4D97-AF65-F5344CB8AC3E}">
        <p14:creationId xmlns:p14="http://schemas.microsoft.com/office/powerpoint/2010/main" val="3451236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23066C-0D92-46F4-B9A9-E92C86AF733C}"/>
              </a:ext>
            </a:extLst>
          </p:cNvPr>
          <p:cNvSpPr/>
          <p:nvPr/>
        </p:nvSpPr>
        <p:spPr>
          <a:xfrm>
            <a:off x="478544" y="1147208"/>
            <a:ext cx="11204119" cy="4647426"/>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n-US" sz="3200" b="1" dirty="0">
                <a:latin typeface="Times New Roman" panose="02020603050405020304" pitchFamily="18" charset="0"/>
                <a:cs typeface="Times New Roman" panose="02020603050405020304" pitchFamily="18" charset="0"/>
              </a:rPr>
              <a:t>Adjective</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এর</a:t>
            </a:r>
            <a:r>
              <a:rPr lang="en-GB" sz="3200" b="1" dirty="0">
                <a:latin typeface="NikoshBAN" panose="02000000000000000000" pitchFamily="2" charset="0"/>
                <a:cs typeface="NikoshBAN" panose="02000000000000000000" pitchFamily="2" charset="0"/>
              </a:rPr>
              <a:t> কোন </a:t>
            </a:r>
            <a:r>
              <a:rPr lang="en-GB" sz="3200" b="1" dirty="0">
                <a:latin typeface="Times New Roman" panose="02020603050405020304" pitchFamily="18" charset="0"/>
                <a:cs typeface="Times New Roman" panose="02020603050405020304" pitchFamily="18" charset="0"/>
              </a:rPr>
              <a:t>Plural form </a:t>
            </a:r>
            <a:r>
              <a:rPr lang="en-GB" sz="3200" b="1" dirty="0">
                <a:latin typeface="NikoshBAN" panose="02000000000000000000" pitchFamily="2" charset="0"/>
                <a:cs typeface="NikoshBAN" panose="02000000000000000000" pitchFamily="2" charset="0"/>
              </a:rPr>
              <a:t>হয় না । তবে</a:t>
            </a:r>
            <a:r>
              <a:rPr lang="bn-IN" sz="3200" b="1" dirty="0">
                <a:latin typeface="NikoshBAN" panose="02000000000000000000" pitchFamily="2" charset="0"/>
                <a:cs typeface="NikoshBAN" panose="02000000000000000000" pitchFamily="2" charset="0"/>
              </a:rPr>
              <a:t> </a:t>
            </a:r>
            <a:r>
              <a:rPr lang="en-US" sz="3200" b="1" dirty="0">
                <a:latin typeface="Times New Roman" panose="02020603050405020304" pitchFamily="18" charset="0"/>
                <a:cs typeface="Times New Roman" panose="02020603050405020304" pitchFamily="18" charset="0"/>
              </a:rPr>
              <a:t>Adjective</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এর</a:t>
            </a:r>
            <a:r>
              <a:rPr lang="en-GB"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পূর্বে যদি </a:t>
            </a:r>
            <a:r>
              <a:rPr lang="en-US" sz="3200" b="1" dirty="0">
                <a:latin typeface="Times New Roman" panose="02020603050405020304" pitchFamily="18" charset="0"/>
                <a:cs typeface="Times New Roman" panose="02020603050405020304" pitchFamily="18" charset="0"/>
              </a:rPr>
              <a:t>The</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বসে ত</a:t>
            </a:r>
            <a:r>
              <a:rPr lang="en-GB" sz="3200" b="1" dirty="0">
                <a:latin typeface="NikoshBAN" panose="02000000000000000000" pitchFamily="2" charset="0"/>
                <a:cs typeface="NikoshBAN" panose="02000000000000000000" pitchFamily="2" charset="0"/>
              </a:rPr>
              <a:t>খন </a:t>
            </a:r>
            <a:r>
              <a:rPr lang="en-GB" sz="3200" b="1" dirty="0">
                <a:latin typeface="Times New Roman" panose="02020603050405020304" pitchFamily="18" charset="0"/>
                <a:cs typeface="Times New Roman" panose="02020603050405020304" pitchFamily="18" charset="0"/>
              </a:rPr>
              <a:t>Common</a:t>
            </a:r>
            <a:r>
              <a:rPr lang="en-US" sz="3200" b="1" dirty="0">
                <a:latin typeface="Times New Roman" panose="02020603050405020304" pitchFamily="18" charset="0"/>
                <a:cs typeface="Times New Roman" panose="02020603050405020304" pitchFamily="18" charset="0"/>
              </a:rPr>
              <a:t>Noun(</a:t>
            </a:r>
            <a:r>
              <a:rPr lang="bn-IN" sz="3200" b="1" dirty="0">
                <a:latin typeface="NikoshBAN" panose="02000000000000000000" pitchFamily="2" charset="0"/>
                <a:cs typeface="NikoshBAN" panose="02000000000000000000" pitchFamily="2" charset="0"/>
              </a:rPr>
              <a:t>শ্রেণিবাচক</a:t>
            </a:r>
            <a:r>
              <a:rPr lang="en-GB" sz="3200" b="1" dirty="0">
                <a:latin typeface="NikoshBAN" panose="02000000000000000000" pitchFamily="2" charset="0"/>
                <a:cs typeface="NikoshBAN" panose="02000000000000000000" pitchFamily="2" charset="0"/>
              </a:rPr>
              <a:t>) হয়</a:t>
            </a:r>
            <a:r>
              <a:rPr lang="en-US" sz="3200" b="1" dirty="0">
                <a:latin typeface="Times New Roman" panose="02020603050405020304" pitchFamily="18" charset="0"/>
                <a:cs typeface="Times New Roman" panose="02020603050405020304" pitchFamily="18" charset="0"/>
              </a:rPr>
              <a:t> </a:t>
            </a:r>
            <a:r>
              <a:rPr lang="bn-IN" sz="3200" b="1" dirty="0">
                <a:latin typeface="NikoshBAN" panose="02000000000000000000" pitchFamily="2" charset="0"/>
                <a:cs typeface="NikoshBAN" panose="02000000000000000000" pitchFamily="2" charset="0"/>
              </a:rPr>
              <a:t>এবং তা সব সময়ই</a:t>
            </a:r>
            <a:r>
              <a:rPr lang="en-GB" sz="3200" b="1" dirty="0">
                <a:latin typeface="NikoshBAN" panose="02000000000000000000" pitchFamily="2" charset="0"/>
                <a:cs typeface="NikoshBAN" panose="02000000000000000000" pitchFamily="2" charset="0"/>
              </a:rPr>
              <a:t> </a:t>
            </a:r>
            <a:r>
              <a:rPr lang="en-GB" sz="3200" b="1" dirty="0">
                <a:solidFill>
                  <a:prstClr val="black"/>
                </a:solidFill>
                <a:latin typeface="Times New Roman" panose="02020603050405020304" pitchFamily="18" charset="0"/>
                <a:cs typeface="Times New Roman" panose="02020603050405020304" pitchFamily="18" charset="0"/>
              </a:rPr>
              <a:t>Plural</a:t>
            </a:r>
            <a:r>
              <a:rPr lang="bn-IN" sz="3200" b="1" dirty="0">
                <a:latin typeface="NikoshBAN" panose="02000000000000000000" pitchFamily="2" charset="0"/>
                <a:cs typeface="NikoshBAN" panose="02000000000000000000" pitchFamily="2" charset="0"/>
              </a:rPr>
              <a:t> হ</a:t>
            </a:r>
            <a:r>
              <a:rPr lang="en-US" sz="3200" b="1" dirty="0">
                <a:latin typeface="NikoshBAN" panose="02000000000000000000" pitchFamily="2" charset="0"/>
                <a:cs typeface="NikoshBAN" panose="02000000000000000000" pitchFamily="2" charset="0"/>
              </a:rPr>
              <a:t>য়।</a:t>
            </a:r>
            <a:r>
              <a:rPr lang="hi-IN"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এসব </a:t>
            </a:r>
            <a:r>
              <a:rPr lang="en-US" sz="3200" b="1" dirty="0">
                <a:latin typeface="Times New Roman" panose="02020603050405020304" pitchFamily="18" charset="0"/>
                <a:cs typeface="Times New Roman" panose="02020603050405020304" pitchFamily="18" charset="0"/>
              </a:rPr>
              <a:t>Noun </a:t>
            </a:r>
            <a:r>
              <a:rPr lang="bn-IN" sz="3200" b="1" dirty="0">
                <a:latin typeface="NikoshBAN" panose="02000000000000000000" pitchFamily="2" charset="0"/>
                <a:cs typeface="NikoshBAN" panose="02000000000000000000" pitchFamily="2" charset="0"/>
              </a:rPr>
              <a:t>এর ক্ষেত্রে ব্যবহৃত </a:t>
            </a:r>
            <a:r>
              <a:rPr lang="en-US" sz="3200" b="1" dirty="0">
                <a:latin typeface="Times New Roman" panose="02020603050405020304" pitchFamily="18" charset="0"/>
                <a:cs typeface="Times New Roman" panose="02020603050405020304" pitchFamily="18" charset="0"/>
              </a:rPr>
              <a:t>Verb </a:t>
            </a:r>
            <a:r>
              <a:rPr lang="en-GB" sz="3200" b="1" dirty="0">
                <a:solidFill>
                  <a:prstClr val="black"/>
                </a:solidFill>
                <a:latin typeface="Times New Roman" panose="02020603050405020304" pitchFamily="18" charset="0"/>
                <a:cs typeface="Times New Roman" panose="02020603050405020304" pitchFamily="18" charset="0"/>
              </a:rPr>
              <a:t>Plural</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 হ</a:t>
            </a:r>
            <a:r>
              <a:rPr lang="en-US" sz="3200" b="1" dirty="0">
                <a:latin typeface="NikoshBAN" panose="02000000000000000000" pitchFamily="2" charset="0"/>
                <a:cs typeface="NikoshBAN" panose="02000000000000000000" pitchFamily="2" charset="0"/>
              </a:rPr>
              <a:t>য়।</a:t>
            </a:r>
            <a:endParaRPr lang="en-US" sz="3200" dirty="0">
              <a:latin typeface="NikoshBAN" panose="02000000000000000000" pitchFamily="2" charset="0"/>
              <a:cs typeface="NikoshBAN" panose="02000000000000000000" pitchFamily="2" charset="0"/>
            </a:endParaRPr>
          </a:p>
          <a:p>
            <a:pPr algn="just"/>
            <a:r>
              <a:rPr lang="en-US" sz="3200" b="1" i="1" dirty="0">
                <a:latin typeface="Times New Roman" panose="02020603050405020304" pitchFamily="18" charset="0"/>
                <a:cs typeface="Times New Roman" panose="02020603050405020304" pitchFamily="18" charset="0"/>
              </a:rPr>
              <a:t>Example:  </a:t>
            </a:r>
          </a:p>
          <a:p>
            <a:pPr marL="514350" indent="-514350">
              <a:buAutoNum type="alphaLcParenR"/>
            </a:pPr>
            <a:r>
              <a:rPr lang="en-US" sz="2800" b="1" dirty="0">
                <a:latin typeface="Times New Roman" panose="02020603050405020304" pitchFamily="18" charset="0"/>
                <a:cs typeface="Times New Roman" panose="02020603050405020304" pitchFamily="18" charset="0"/>
              </a:rPr>
              <a:t>The poor </a:t>
            </a:r>
            <a:r>
              <a:rPr lang="en-US" sz="2800" b="1" i="1" dirty="0">
                <a:solidFill>
                  <a:srgbClr val="FF0000"/>
                </a:solidFill>
                <a:latin typeface="Times New Roman" panose="02020603050405020304" pitchFamily="18" charset="0"/>
                <a:cs typeface="Times New Roman" panose="02020603050405020304" pitchFamily="18" charset="0"/>
              </a:rPr>
              <a:t>(be)</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not always unhappy. </a:t>
            </a:r>
          </a:p>
          <a:p>
            <a:pPr lvl="0"/>
            <a:r>
              <a:rPr lang="en-US" sz="2800" b="1" dirty="0">
                <a:latin typeface="Times New Roman" panose="02020603050405020304" pitchFamily="18" charset="0"/>
                <a:cs typeface="Times New Roman" panose="02020603050405020304" pitchFamily="18" charset="0"/>
              </a:rPr>
              <a:t>     Ans: </a:t>
            </a:r>
            <a:r>
              <a:rPr lang="en-US" sz="2800" b="1" dirty="0">
                <a:solidFill>
                  <a:prstClr val="black"/>
                </a:solidFill>
                <a:latin typeface="Times New Roman" panose="02020603050405020304" pitchFamily="18" charset="0"/>
                <a:cs typeface="Times New Roman" panose="02020603050405020304" pitchFamily="18" charset="0"/>
              </a:rPr>
              <a:t>The poor </a:t>
            </a:r>
            <a:r>
              <a:rPr lang="en-US" sz="2800" b="1" i="1" dirty="0">
                <a:solidFill>
                  <a:srgbClr val="FF0000"/>
                </a:solidFill>
                <a:latin typeface="Times New Roman" panose="02020603050405020304" pitchFamily="18" charset="0"/>
                <a:cs typeface="Times New Roman" panose="02020603050405020304" pitchFamily="18" charset="0"/>
              </a:rPr>
              <a:t>are not </a:t>
            </a:r>
            <a:r>
              <a:rPr lang="en-US" sz="2800" b="1" dirty="0">
                <a:solidFill>
                  <a:prstClr val="black"/>
                </a:solidFill>
                <a:latin typeface="Times New Roman" panose="02020603050405020304" pitchFamily="18" charset="0"/>
                <a:cs typeface="Times New Roman" panose="02020603050405020304" pitchFamily="18" charset="0"/>
              </a:rPr>
              <a:t>always unhappy. </a:t>
            </a:r>
            <a:endParaRPr lang="en-US" sz="2800" b="1" dirty="0">
              <a:latin typeface="Times New Roman" panose="02020603050405020304" pitchFamily="18" charset="0"/>
              <a:cs typeface="Times New Roman" panose="02020603050405020304" pitchFamily="18" charset="0"/>
            </a:endParaRPr>
          </a:p>
          <a:p>
            <a:pPr marL="514350" indent="-514350">
              <a:buAutoNum type="alphaLcParenR" startAt="2"/>
            </a:pPr>
            <a:r>
              <a:rPr lang="en-US" sz="2800" b="1" dirty="0">
                <a:latin typeface="Times New Roman" panose="02020603050405020304" pitchFamily="18" charset="0"/>
                <a:cs typeface="Times New Roman" panose="02020603050405020304" pitchFamily="18" charset="0"/>
              </a:rPr>
              <a:t>The virtuous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i="1" dirty="0">
                <a:solidFill>
                  <a:srgbClr val="FF0000"/>
                </a:solidFill>
                <a:latin typeface="Times New Roman" panose="02020603050405020304" pitchFamily="18" charset="0"/>
                <a:cs typeface="Times New Roman" panose="02020603050405020304" pitchFamily="18" charset="0"/>
              </a:rPr>
              <a:t>be)</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happy.</a:t>
            </a:r>
          </a:p>
          <a:p>
            <a:r>
              <a:rPr lang="en-US" sz="2800" b="1" dirty="0">
                <a:solidFill>
                  <a:prstClr val="black"/>
                </a:solidFill>
                <a:latin typeface="Times New Roman" panose="02020603050405020304" pitchFamily="18" charset="0"/>
                <a:cs typeface="Times New Roman" panose="02020603050405020304" pitchFamily="18" charset="0"/>
              </a:rPr>
              <a:t>     Ans: The virtuous </a:t>
            </a:r>
            <a:r>
              <a:rPr lang="en-US" sz="2800" b="1" dirty="0">
                <a:solidFill>
                  <a:srgbClr val="FF0000"/>
                </a:solidFill>
                <a:latin typeface="Times New Roman" panose="02020603050405020304" pitchFamily="18" charset="0"/>
                <a:cs typeface="Times New Roman" panose="02020603050405020304" pitchFamily="18" charset="0"/>
              </a:rPr>
              <a:t>are  </a:t>
            </a:r>
            <a:r>
              <a:rPr lang="en-US" sz="2800" b="1" dirty="0">
                <a:solidFill>
                  <a:prstClr val="black"/>
                </a:solidFill>
                <a:latin typeface="Times New Roman" panose="02020603050405020304" pitchFamily="18" charset="0"/>
                <a:cs typeface="Times New Roman" panose="02020603050405020304" pitchFamily="18" charset="0"/>
              </a:rPr>
              <a:t>happy.</a:t>
            </a:r>
            <a:endParaRPr lang="en-US" sz="2800" b="1" dirty="0">
              <a:latin typeface="Times New Roman" panose="02020603050405020304" pitchFamily="18" charset="0"/>
              <a:cs typeface="Times New Roman" panose="02020603050405020304" pitchFamily="18" charset="0"/>
            </a:endParaRPr>
          </a:p>
          <a:p>
            <a:pPr marL="514350" indent="-514350">
              <a:buAutoNum type="alphaLcParenR" startAt="3"/>
            </a:pPr>
            <a:r>
              <a:rPr lang="en-US" sz="2800" b="1" dirty="0">
                <a:latin typeface="Times New Roman" panose="02020603050405020304" pitchFamily="18" charset="0"/>
                <a:cs typeface="Times New Roman" panose="02020603050405020304" pitchFamily="18" charset="0"/>
              </a:rPr>
              <a:t>The coward (</a:t>
            </a:r>
            <a:r>
              <a:rPr lang="en-US" sz="2800" b="1" i="1" dirty="0">
                <a:solidFill>
                  <a:srgbClr val="FF0000"/>
                </a:solidFill>
                <a:latin typeface="Times New Roman" panose="02020603050405020304" pitchFamily="18" charset="0"/>
                <a:cs typeface="Times New Roman" panose="02020603050405020304" pitchFamily="18" charset="0"/>
              </a:rPr>
              <a:t>do)</a:t>
            </a:r>
            <a:r>
              <a:rPr lang="en-US" sz="2800" b="1" dirty="0">
                <a:latin typeface="Times New Roman" panose="02020603050405020304" pitchFamily="18" charset="0"/>
                <a:cs typeface="Times New Roman" panose="02020603050405020304" pitchFamily="18" charset="0"/>
              </a:rPr>
              <a:t> not come to use for the welfare of the nation. </a:t>
            </a:r>
            <a:r>
              <a:rPr lang="en-GB" sz="2800" b="1" dirty="0">
                <a:latin typeface="Times New Roman" panose="02020603050405020304" pitchFamily="18" charset="0"/>
                <a:cs typeface="Times New Roman" panose="02020603050405020304" pitchFamily="18" charset="0"/>
              </a:rPr>
              <a:t> Ans:</a:t>
            </a:r>
            <a:r>
              <a:rPr lang="en-US" sz="2800" b="1" dirty="0">
                <a:solidFill>
                  <a:prstClr val="black"/>
                </a:solidFill>
                <a:latin typeface="Times New Roman" panose="02020603050405020304" pitchFamily="18" charset="0"/>
                <a:cs typeface="Times New Roman" panose="02020603050405020304" pitchFamily="18" charset="0"/>
              </a:rPr>
              <a:t>The coward (</a:t>
            </a:r>
            <a:r>
              <a:rPr lang="en-US" sz="2800" b="1" i="1" dirty="0">
                <a:solidFill>
                  <a:srgbClr val="FF0000"/>
                </a:solidFill>
                <a:latin typeface="Times New Roman" panose="02020603050405020304" pitchFamily="18" charset="0"/>
                <a:cs typeface="Times New Roman" panose="02020603050405020304" pitchFamily="18" charset="0"/>
              </a:rPr>
              <a:t>do)</a:t>
            </a:r>
            <a:r>
              <a:rPr lang="en-US" sz="2800" b="1" dirty="0">
                <a:solidFill>
                  <a:prstClr val="black"/>
                </a:solidFill>
                <a:latin typeface="Times New Roman" panose="02020603050405020304" pitchFamily="18" charset="0"/>
                <a:cs typeface="Times New Roman" panose="02020603050405020304" pitchFamily="18" charset="0"/>
              </a:rPr>
              <a:t> not come to use for the welfare of the nation.</a:t>
            </a:r>
            <a:r>
              <a:rPr lang="en-US" sz="2800" b="1" dirty="0">
                <a:latin typeface="Times New Roman" panose="02020603050405020304" pitchFamily="18" charset="0"/>
                <a:cs typeface="Times New Roman" panose="02020603050405020304" pitchFamily="18" charset="0"/>
              </a:rPr>
              <a:t>  </a:t>
            </a:r>
          </a:p>
        </p:txBody>
      </p:sp>
      <p:sp>
        <p:nvSpPr>
          <p:cNvPr id="3" name="Oval 2">
            <a:extLst>
              <a:ext uri="{FF2B5EF4-FFF2-40B4-BE49-F238E27FC236}">
                <a16:creationId xmlns:a16="http://schemas.microsoft.com/office/drawing/2014/main" id="{C66071D5-9BA7-4D71-A60C-900DC599079F}"/>
              </a:ext>
            </a:extLst>
          </p:cNvPr>
          <p:cNvSpPr/>
          <p:nvPr/>
        </p:nvSpPr>
        <p:spPr>
          <a:xfrm>
            <a:off x="961045" y="233594"/>
            <a:ext cx="3305907" cy="773723"/>
          </a:xfrm>
          <a:prstGeom prst="ellipse">
            <a:avLst/>
          </a:prstGeom>
          <a:solidFill>
            <a:srgbClr val="7030A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- 4</a:t>
            </a:r>
          </a:p>
        </p:txBody>
      </p:sp>
    </p:spTree>
    <p:extLst>
      <p:ext uri="{BB962C8B-B14F-4D97-AF65-F5344CB8AC3E}">
        <p14:creationId xmlns:p14="http://schemas.microsoft.com/office/powerpoint/2010/main" val="806706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CB0FA-C0DA-418F-A8B9-109650DFD650}"/>
              </a:ext>
            </a:extLst>
          </p:cNvPr>
          <p:cNvSpPr/>
          <p:nvPr/>
        </p:nvSpPr>
        <p:spPr>
          <a:xfrm>
            <a:off x="423635" y="1030765"/>
            <a:ext cx="11186839" cy="452431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2400" b="1" i="1" dirty="0">
                <a:solidFill>
                  <a:srgbClr val="000099"/>
                </a:solidFill>
                <a:latin typeface="Times New Roman" panose="02020603050405020304" pitchFamily="18" charset="0"/>
                <a:cs typeface="Times New Roman" panose="02020603050405020304" pitchFamily="18" charset="0"/>
              </a:rPr>
              <a:t>Bare infinitive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(let, behold, make, watch, hear, bid, need, dare, feel, cannot but, used to)</a:t>
            </a:r>
            <a:endParaRPr lang="en-US" sz="2400" dirty="0">
              <a:latin typeface="Times New Roman" panose="02020603050405020304" pitchFamily="18" charset="0"/>
              <a:cs typeface="Times New Roman" panose="02020603050405020304" pitchFamily="18" charset="0"/>
            </a:endParaRPr>
          </a:p>
          <a:p>
            <a:r>
              <a:rPr lang="en-US" sz="2400" b="1" i="1" dirty="0">
                <a:solidFill>
                  <a:srgbClr val="000099"/>
                </a:solidFill>
                <a:latin typeface="Times New Roman" panose="02020603050405020304" pitchFamily="18" charset="0"/>
                <a:cs typeface="Times New Roman" panose="02020603050405020304" pitchFamily="18" charset="0"/>
              </a:rPr>
              <a:t>Modal Auxiliaries</a:t>
            </a:r>
            <a:r>
              <a:rPr lang="en-US" sz="2400" dirty="0">
                <a:solidFill>
                  <a:srgbClr val="000099"/>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(can could, shall, should, will, would, may, might, must); be(am/is/are) +to, have to, has to, ought to, going to, had better, would rather </a:t>
            </a:r>
            <a:r>
              <a:rPr lang="bn-IN" sz="2400" b="1" dirty="0">
                <a:latin typeface="NikoshBAN" panose="02000000000000000000" pitchFamily="2" charset="0"/>
                <a:cs typeface="NikoshBAN" panose="02000000000000000000" pitchFamily="2" charset="0"/>
              </a:rPr>
              <a:t>ইত্যাদির পরের </a:t>
            </a:r>
            <a:r>
              <a:rPr lang="en-US" sz="2400" b="1" dirty="0">
                <a:latin typeface="Times New Roman" panose="02020603050405020304" pitchFamily="18" charset="0"/>
                <a:cs typeface="Times New Roman" panose="02020603050405020304" pitchFamily="18" charset="0"/>
              </a:rPr>
              <a:t>Verb </a:t>
            </a:r>
            <a:r>
              <a:rPr lang="bn-IN" sz="2400" b="1" dirty="0">
                <a:latin typeface="NikoshBAN" panose="02000000000000000000" pitchFamily="2" charset="0"/>
                <a:cs typeface="NikoshBAN" panose="02000000000000000000" pitchFamily="2" charset="0"/>
              </a:rPr>
              <a:t>টির</a:t>
            </a:r>
            <a:r>
              <a:rPr lang="bn-IN" sz="2400" b="1" dirty="0">
                <a:latin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Present Form </a:t>
            </a:r>
            <a:r>
              <a:rPr lang="bn-IN" sz="2400" b="1" dirty="0">
                <a:latin typeface="NikoshBAN" panose="02000000000000000000" pitchFamily="2" charset="0"/>
                <a:cs typeface="NikoshBAN" panose="02000000000000000000" pitchFamily="2" charset="0"/>
              </a:rPr>
              <a:t>হ</a:t>
            </a:r>
            <a:r>
              <a:rPr lang="en-US" sz="2400" b="1" dirty="0">
                <a:latin typeface="NikoshBAN" panose="02000000000000000000" pitchFamily="2" charset="0"/>
                <a:cs typeface="NikoshBAN" panose="02000000000000000000" pitchFamily="2" charset="0"/>
              </a:rPr>
              <a:t>য়।</a:t>
            </a:r>
            <a:endParaRPr lang="en-US" sz="2400" dirty="0">
              <a:latin typeface="NikoshBAN" panose="02000000000000000000" pitchFamily="2" charset="0"/>
              <a:cs typeface="NikoshBAN" panose="02000000000000000000" pitchFamily="2" charset="0"/>
            </a:endParaRPr>
          </a:p>
          <a:p>
            <a:pPr lvl="0"/>
            <a:r>
              <a:rPr lang="en-US" sz="2400" b="1" i="1" dirty="0">
                <a:latin typeface="Times New Roman" panose="02020603050405020304" pitchFamily="18" charset="0"/>
                <a:cs typeface="Times New Roman" panose="02020603050405020304" pitchFamily="18" charset="0"/>
              </a:rPr>
              <a:t>Example:</a:t>
            </a:r>
            <a:r>
              <a:rPr lang="en-US" sz="2400" b="1" dirty="0">
                <a:latin typeface="Times New Roman" panose="02020603050405020304" pitchFamily="18" charset="0"/>
                <a:cs typeface="Times New Roman" panose="02020603050405020304" pitchFamily="18" charset="0"/>
              </a:rPr>
              <a:t>  a)</a:t>
            </a:r>
            <a:r>
              <a:rPr lang="en-US" sz="2400" b="1" dirty="0">
                <a:solidFill>
                  <a:prstClr val="black"/>
                </a:solidFill>
                <a:latin typeface="Times New Roman" panose="02020603050405020304" pitchFamily="18" charset="0"/>
                <a:cs typeface="Times New Roman" panose="02020603050405020304" pitchFamily="18" charset="0"/>
              </a:rPr>
              <a:t>I behold him </a:t>
            </a:r>
            <a:r>
              <a:rPr lang="en-US" sz="2400" b="1" i="1" dirty="0">
                <a:solidFill>
                  <a:srgbClr val="FF0000"/>
                </a:solidFill>
                <a:latin typeface="Times New Roman" panose="02020603050405020304" pitchFamily="18" charset="0"/>
                <a:cs typeface="Times New Roman" panose="02020603050405020304" pitchFamily="18" charset="0"/>
              </a:rPr>
              <a:t>reap</a:t>
            </a:r>
            <a:r>
              <a:rPr lang="en-US" sz="2400" b="1" dirty="0">
                <a:solidFill>
                  <a:prstClr val="black"/>
                </a:solidFill>
                <a:latin typeface="Times New Roman" panose="02020603050405020304" pitchFamily="18" charset="0"/>
                <a:cs typeface="Times New Roman" panose="02020603050405020304" pitchFamily="18" charset="0"/>
              </a:rPr>
              <a:t> the crops. </a:t>
            </a:r>
          </a:p>
          <a:p>
            <a:pPr lvl="0"/>
            <a:r>
              <a:rPr lang="en-US" sz="2400" b="1" dirty="0">
                <a:solidFill>
                  <a:prstClr val="black"/>
                </a:solidFill>
                <a:latin typeface="Times New Roman" panose="02020603050405020304" pitchFamily="18" charset="0"/>
                <a:cs typeface="Times New Roman" panose="02020603050405020304" pitchFamily="18" charset="0"/>
              </a:rPr>
              <a:t>                  b) He made me </a:t>
            </a:r>
            <a:r>
              <a:rPr lang="en-US" sz="2400" b="1" i="1" dirty="0">
                <a:solidFill>
                  <a:srgbClr val="FF0000"/>
                </a:solidFill>
                <a:latin typeface="Times New Roman" panose="02020603050405020304" pitchFamily="18" charset="0"/>
                <a:cs typeface="Times New Roman" panose="02020603050405020304" pitchFamily="18" charset="0"/>
              </a:rPr>
              <a:t>do</a:t>
            </a:r>
            <a:r>
              <a:rPr lang="en-US" sz="2400" b="1" dirty="0">
                <a:solidFill>
                  <a:prstClr val="black"/>
                </a:solidFill>
                <a:latin typeface="Times New Roman" panose="02020603050405020304" pitchFamily="18" charset="0"/>
                <a:cs typeface="Times New Roman" panose="02020603050405020304" pitchFamily="18" charset="0"/>
              </a:rPr>
              <a:t> the work. </a:t>
            </a:r>
          </a:p>
          <a:p>
            <a:pPr lvl="0"/>
            <a:r>
              <a:rPr lang="en-US" sz="2400" b="1" dirty="0">
                <a:solidFill>
                  <a:prstClr val="black"/>
                </a:solidFill>
                <a:latin typeface="Times New Roman" panose="02020603050405020304" pitchFamily="18" charset="0"/>
                <a:cs typeface="Times New Roman" panose="02020603050405020304" pitchFamily="18" charset="0"/>
              </a:rPr>
              <a:t>                  c) I watched him </a:t>
            </a:r>
            <a:r>
              <a:rPr lang="en-US" sz="2400" b="1" i="1" dirty="0">
                <a:solidFill>
                  <a:srgbClr val="FF0000"/>
                </a:solidFill>
                <a:latin typeface="Times New Roman" panose="02020603050405020304" pitchFamily="18" charset="0"/>
                <a:cs typeface="Times New Roman" panose="02020603050405020304" pitchFamily="18" charset="0"/>
              </a:rPr>
              <a:t>leave</a:t>
            </a:r>
            <a:r>
              <a:rPr lang="en-US" sz="2400" b="1" dirty="0">
                <a:solidFill>
                  <a:prstClr val="black"/>
                </a:solidFill>
                <a:latin typeface="Times New Roman" panose="02020603050405020304" pitchFamily="18" charset="0"/>
                <a:cs typeface="Times New Roman" panose="02020603050405020304" pitchFamily="18" charset="0"/>
              </a:rPr>
              <a:t> the place. </a:t>
            </a:r>
          </a:p>
          <a:p>
            <a:pPr lvl="0"/>
            <a:r>
              <a:rPr lang="en-US" sz="2400" b="1" dirty="0">
                <a:solidFill>
                  <a:prstClr val="black"/>
                </a:solidFill>
                <a:latin typeface="Times New Roman" panose="02020603050405020304" pitchFamily="18" charset="0"/>
                <a:cs typeface="Times New Roman" panose="02020603050405020304" pitchFamily="18" charset="0"/>
              </a:rPr>
              <a:t>                  d) I used to </a:t>
            </a:r>
            <a:r>
              <a:rPr lang="en-US" sz="2400" b="1" dirty="0">
                <a:solidFill>
                  <a:srgbClr val="FF0000"/>
                </a:solidFill>
                <a:latin typeface="Times New Roman" panose="02020603050405020304" pitchFamily="18" charset="0"/>
                <a:cs typeface="Times New Roman" panose="02020603050405020304" pitchFamily="18" charset="0"/>
              </a:rPr>
              <a:t>go</a:t>
            </a:r>
            <a:r>
              <a:rPr lang="en-US" sz="2400" b="1" dirty="0">
                <a:solidFill>
                  <a:prstClr val="black"/>
                </a:solidFill>
                <a:latin typeface="Times New Roman" panose="02020603050405020304" pitchFamily="18" charset="0"/>
                <a:cs typeface="Times New Roman" panose="02020603050405020304" pitchFamily="18" charset="0"/>
              </a:rPr>
              <a:t> to club. </a:t>
            </a:r>
          </a:p>
          <a:p>
            <a:pPr lvl="0"/>
            <a:r>
              <a:rPr lang="en-US" sz="2400" b="1" dirty="0">
                <a:solidFill>
                  <a:prstClr val="black"/>
                </a:solidFill>
                <a:latin typeface="Times New Roman" panose="02020603050405020304" pitchFamily="18" charset="0"/>
                <a:cs typeface="Times New Roman" panose="02020603050405020304" pitchFamily="18" charset="0"/>
              </a:rPr>
              <a:t>                  e) It may </a:t>
            </a:r>
            <a:r>
              <a:rPr lang="en-US" sz="2400" b="1" dirty="0">
                <a:solidFill>
                  <a:srgbClr val="FF0000"/>
                </a:solidFill>
                <a:latin typeface="Times New Roman" panose="02020603050405020304" pitchFamily="18" charset="0"/>
                <a:cs typeface="Times New Roman" panose="02020603050405020304" pitchFamily="18" charset="0"/>
              </a:rPr>
              <a:t>rain</a:t>
            </a:r>
            <a:r>
              <a:rPr lang="en-US" sz="2400" b="1" dirty="0">
                <a:solidFill>
                  <a:prstClr val="black"/>
                </a:solidFill>
                <a:latin typeface="Times New Roman" panose="02020603050405020304" pitchFamily="18" charset="0"/>
                <a:cs typeface="Times New Roman" panose="02020603050405020304" pitchFamily="18" charset="0"/>
              </a:rPr>
              <a:t> today. </a:t>
            </a:r>
          </a:p>
          <a:p>
            <a:pPr lvl="0"/>
            <a:r>
              <a:rPr lang="en-US" sz="2400" b="1" dirty="0">
                <a:solidFill>
                  <a:prstClr val="black"/>
                </a:solidFill>
                <a:latin typeface="Times New Roman" panose="02020603050405020304" pitchFamily="18" charset="0"/>
                <a:cs typeface="Times New Roman" panose="02020603050405020304" pitchFamily="18" charset="0"/>
              </a:rPr>
              <a:t>                  f) They cannot but </a:t>
            </a:r>
            <a:r>
              <a:rPr lang="en-US" sz="2400" b="1" i="1" dirty="0">
                <a:solidFill>
                  <a:srgbClr val="FF0000"/>
                </a:solidFill>
                <a:latin typeface="Times New Roman" panose="02020603050405020304" pitchFamily="18" charset="0"/>
                <a:cs typeface="Times New Roman" panose="02020603050405020304" pitchFamily="18" charset="0"/>
              </a:rPr>
              <a:t>shed</a:t>
            </a:r>
            <a:r>
              <a:rPr lang="en-US" sz="2400" b="1" dirty="0">
                <a:solidFill>
                  <a:prstClr val="black"/>
                </a:solidFill>
                <a:latin typeface="Times New Roman" panose="02020603050405020304" pitchFamily="18" charset="0"/>
                <a:cs typeface="Times New Roman" panose="02020603050405020304" pitchFamily="18" charset="0"/>
              </a:rPr>
              <a:t> tears. </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g)They will reach soon; you </a:t>
            </a:r>
            <a:r>
              <a:rPr lang="en-US" sz="2400" b="1" i="1" dirty="0">
                <a:latin typeface="Times New Roman" panose="02020603050405020304" pitchFamily="18" charset="0"/>
                <a:cs typeface="Times New Roman" panose="02020603050405020304" pitchFamily="18" charset="0"/>
              </a:rPr>
              <a:t>would better </a:t>
            </a:r>
            <a:r>
              <a:rPr lang="en-US" sz="2400" b="1" i="1" dirty="0">
                <a:solidFill>
                  <a:srgbClr val="FF0000"/>
                </a:solidFill>
                <a:latin typeface="Times New Roman" panose="02020603050405020304" pitchFamily="18" charset="0"/>
                <a:cs typeface="Times New Roman" panose="02020603050405020304" pitchFamily="18" charset="0"/>
              </a:rPr>
              <a:t>go</a:t>
            </a:r>
            <a:r>
              <a:rPr lang="en-US" sz="2400" b="1" dirty="0">
                <a:latin typeface="Times New Roman" panose="02020603050405020304" pitchFamily="18" charset="0"/>
                <a:cs typeface="Times New Roman" panose="02020603050405020304" pitchFamily="18" charset="0"/>
              </a:rPr>
              <a:t> there.    </a:t>
            </a:r>
          </a:p>
        </p:txBody>
      </p:sp>
      <p:sp>
        <p:nvSpPr>
          <p:cNvPr id="3" name="Oval 2">
            <a:extLst>
              <a:ext uri="{FF2B5EF4-FFF2-40B4-BE49-F238E27FC236}">
                <a16:creationId xmlns:a16="http://schemas.microsoft.com/office/drawing/2014/main" id="{26F7B888-E3D5-4853-8B06-EF78CBDCAF4E}"/>
              </a:ext>
            </a:extLst>
          </p:cNvPr>
          <p:cNvSpPr/>
          <p:nvPr/>
        </p:nvSpPr>
        <p:spPr>
          <a:xfrm>
            <a:off x="543951" y="193641"/>
            <a:ext cx="3305907" cy="613800"/>
          </a:xfrm>
          <a:prstGeom prst="ellipse">
            <a:avLst/>
          </a:prstGeom>
          <a:solidFill>
            <a:srgbClr val="0070C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- 5</a:t>
            </a:r>
          </a:p>
        </p:txBody>
      </p:sp>
      <p:sp>
        <p:nvSpPr>
          <p:cNvPr id="4" name="Rectangle 3">
            <a:extLst>
              <a:ext uri="{FF2B5EF4-FFF2-40B4-BE49-F238E27FC236}">
                <a16:creationId xmlns:a16="http://schemas.microsoft.com/office/drawing/2014/main" id="{FA1818BA-6722-4DD7-9A0A-543026301D9D}"/>
              </a:ext>
            </a:extLst>
          </p:cNvPr>
          <p:cNvSpPr/>
          <p:nvPr/>
        </p:nvSpPr>
        <p:spPr>
          <a:xfrm>
            <a:off x="369493" y="5682152"/>
            <a:ext cx="11295122" cy="81682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228600" marR="0">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Note: </a:t>
            </a:r>
            <a:r>
              <a:rPr lang="en-US" sz="2000" b="1" dirty="0">
                <a:latin typeface="Times New Roman" panose="02020603050405020304" pitchFamily="18" charset="0"/>
                <a:ea typeface="Calibri" panose="020F0502020204030204" pitchFamily="34" charset="0"/>
                <a:cs typeface="Vrinda" panose="01010600010101010101" pitchFamily="2" charset="0"/>
              </a:rPr>
              <a:t>‘Go’ Verb </a:t>
            </a:r>
            <a:r>
              <a:rPr lang="bn-IN" sz="2000" b="1" dirty="0">
                <a:latin typeface="NikoshBAN" panose="02000000000000000000" pitchFamily="2" charset="0"/>
                <a:ea typeface="Calibri" panose="020F0502020204030204" pitchFamily="34" charset="0"/>
                <a:cs typeface="NikoshBAN" panose="02000000000000000000" pitchFamily="2" charset="0"/>
              </a:rPr>
              <a:t>টির</a:t>
            </a:r>
            <a:r>
              <a:rPr lang="bn-IN" sz="2000" b="1" dirty="0">
                <a:latin typeface="Calibri" panose="020F0502020204030204" pitchFamily="34" charset="0"/>
                <a:ea typeface="Calibri" panose="020F0502020204030204" pitchFamily="34" charset="0"/>
                <a:cs typeface="SutonnySushreeOMJ" panose="00000400000000000000" pitchFamily="2" charset="0"/>
              </a:rPr>
              <a:t> </a:t>
            </a:r>
            <a:r>
              <a:rPr lang="bn-IN" sz="2000" b="1" dirty="0">
                <a:latin typeface="NikoshBAN" panose="02000000000000000000" pitchFamily="2" charset="0"/>
                <a:ea typeface="Calibri" panose="020F0502020204030204" pitchFamily="34" charset="0"/>
                <a:cs typeface="NikoshBAN" panose="02000000000000000000" pitchFamily="2" charset="0"/>
              </a:rPr>
              <a:t>পরে যদি </a:t>
            </a:r>
            <a:r>
              <a:rPr lang="en-US" sz="2000" b="1" dirty="0">
                <a:latin typeface="Times New Roman" panose="02020603050405020304" pitchFamily="18" charset="0"/>
                <a:ea typeface="Calibri" panose="020F0502020204030204" pitchFamily="34" charset="0"/>
                <a:cs typeface="Vrinda" panose="01010600010101010101" pitchFamily="2" charset="0"/>
              </a:rPr>
              <a:t>Infinitive (to+verb)</a:t>
            </a:r>
            <a:r>
              <a:rPr lang="en-US" sz="2000" b="1" dirty="0">
                <a:latin typeface="Shonar Bangla" panose="020B0502040204020203" pitchFamily="34" charset="0"/>
                <a:ea typeface="Calibri" panose="020F0502020204030204" pitchFamily="34" charset="0"/>
                <a:cs typeface="Vrinda" panose="01010600010101010101" pitchFamily="2" charset="0"/>
              </a:rPr>
              <a:t> </a:t>
            </a:r>
            <a:r>
              <a:rPr lang="bn-IN" sz="2000" b="1" dirty="0">
                <a:latin typeface="NikoshBAN" panose="02000000000000000000" pitchFamily="2" charset="0"/>
                <a:ea typeface="Calibri" panose="020F0502020204030204" pitchFamily="34" charset="0"/>
                <a:cs typeface="NikoshBAN" panose="02000000000000000000" pitchFamily="2" charset="0"/>
              </a:rPr>
              <a:t>থাকে তাহলে </a:t>
            </a:r>
            <a:r>
              <a:rPr lang="en-US" sz="2000" b="1" dirty="0">
                <a:latin typeface="Times New Roman" panose="02020603050405020304" pitchFamily="18" charset="0"/>
                <a:ea typeface="Calibri" panose="020F0502020204030204" pitchFamily="34" charset="0"/>
                <a:cs typeface="Vrinda" panose="01010600010101010101" pitchFamily="2" charset="0"/>
              </a:rPr>
              <a:t>Sentence-</a:t>
            </a:r>
            <a:r>
              <a:rPr lang="en-US" sz="2000" b="1" dirty="0">
                <a:latin typeface="Shonar Bangla" panose="020B0502040204020203" pitchFamily="34" charset="0"/>
                <a:ea typeface="Calibri" panose="020F0502020204030204" pitchFamily="34" charset="0"/>
                <a:cs typeface="Vrinda" panose="01010600010101010101" pitchFamily="2" charset="0"/>
              </a:rPr>
              <a:t> </a:t>
            </a:r>
            <a:r>
              <a:rPr lang="bn-IN" sz="2000" b="1" dirty="0">
                <a:latin typeface="NikoshBAN" panose="02000000000000000000" pitchFamily="2" charset="0"/>
                <a:ea typeface="Calibri" panose="020F0502020204030204" pitchFamily="34" charset="0"/>
                <a:cs typeface="NikoshBAN" panose="02000000000000000000" pitchFamily="2" charset="0"/>
              </a:rPr>
              <a:t>টি</a:t>
            </a:r>
            <a:r>
              <a:rPr lang="bn-IN" sz="2000" b="1" dirty="0">
                <a:latin typeface="Calibri" panose="020F0502020204030204" pitchFamily="34" charset="0"/>
                <a:ea typeface="Calibri" panose="020F0502020204030204" pitchFamily="34" charset="0"/>
                <a:cs typeface="Shonar Bangla" panose="020B0502040204020203" pitchFamily="34" charset="0"/>
              </a:rPr>
              <a:t> </a:t>
            </a:r>
            <a:r>
              <a:rPr lang="en-US" sz="2000" b="1" dirty="0">
                <a:latin typeface="Times New Roman" panose="02020603050405020304" pitchFamily="18" charset="0"/>
                <a:ea typeface="Calibri" panose="020F0502020204030204" pitchFamily="34" charset="0"/>
                <a:cs typeface="Vrinda" panose="01010600010101010101" pitchFamily="2" charset="0"/>
              </a:rPr>
              <a:t>Present continuous tense</a:t>
            </a:r>
            <a:r>
              <a:rPr lang="en-US" sz="2000" b="1" dirty="0">
                <a:latin typeface="Shonar Bangla" panose="020B0502040204020203" pitchFamily="34" charset="0"/>
                <a:ea typeface="Calibri" panose="020F0502020204030204" pitchFamily="34" charset="0"/>
                <a:cs typeface="Vrinda" panose="01010600010101010101" pitchFamily="2" charset="0"/>
              </a:rPr>
              <a:t> </a:t>
            </a:r>
            <a:r>
              <a:rPr lang="bn-IN" sz="2000" b="1" dirty="0">
                <a:latin typeface="NikoshBAN" panose="02000000000000000000" pitchFamily="2" charset="0"/>
                <a:ea typeface="Calibri" panose="020F0502020204030204" pitchFamily="34" charset="0"/>
                <a:cs typeface="NikoshBAN" panose="02000000000000000000" pitchFamily="2" charset="0"/>
              </a:rPr>
              <a:t>হয়</a:t>
            </a:r>
            <a:r>
              <a:rPr lang="hi-IN" sz="2000" b="1" dirty="0">
                <a:latin typeface="NikoshBAN" panose="02000000000000000000" pitchFamily="2" charset="0"/>
                <a:ea typeface="Calibri" panose="020F0502020204030204" pitchFamily="34" charset="0"/>
                <a:cs typeface="NikoshBAN" panose="02000000000000000000" pitchFamily="2" charset="0"/>
              </a:rPr>
              <a:t>।</a:t>
            </a:r>
            <a:endParaRPr lang="en-US" sz="2000" dirty="0">
              <a:latin typeface="NikoshBAN" panose="02000000000000000000" pitchFamily="2" charset="0"/>
              <a:ea typeface="Calibri" panose="020F0502020204030204" pitchFamily="34" charset="0"/>
              <a:cs typeface="NikoshBAN" panose="02000000000000000000" pitchFamily="2" charset="0"/>
            </a:endParaRPr>
          </a:p>
          <a:p>
            <a:pPr marL="228600" marR="0">
              <a:lnSpc>
                <a:spcPct val="107000"/>
              </a:lnSpc>
              <a:spcBef>
                <a:spcPts val="0"/>
              </a:spcBef>
              <a:spcAft>
                <a:spcPts val="0"/>
              </a:spcAft>
              <a:tabLst>
                <a:tab pos="5492750" algn="l"/>
              </a:tabLst>
            </a:pPr>
            <a:r>
              <a:rPr lang="en-US" sz="2000" b="1" i="1" dirty="0">
                <a:latin typeface="Times New Roman" panose="02020603050405020304" pitchFamily="18" charset="0"/>
                <a:ea typeface="Calibri" panose="020F0502020204030204" pitchFamily="34" charset="0"/>
                <a:cs typeface="Vrinda" panose="01010600010101010101" pitchFamily="2" charset="0"/>
              </a:rPr>
              <a:t>Example:</a:t>
            </a:r>
            <a:r>
              <a:rPr lang="en-US" sz="2000" b="1" dirty="0">
                <a:latin typeface="Times New Roman" panose="02020603050405020304" pitchFamily="18" charset="0"/>
                <a:ea typeface="Calibri" panose="020F0502020204030204" pitchFamily="34" charset="0"/>
                <a:cs typeface="Vrinda" panose="01010600010101010101" pitchFamily="2" charset="0"/>
              </a:rPr>
              <a:t> a) We </a:t>
            </a:r>
            <a:r>
              <a:rPr lang="en-US" sz="2000" b="1" dirty="0">
                <a:solidFill>
                  <a:srgbClr val="002060"/>
                </a:solidFill>
                <a:latin typeface="Times New Roman" panose="02020603050405020304" pitchFamily="18" charset="0"/>
                <a:ea typeface="Calibri" panose="020F0502020204030204" pitchFamily="34" charset="0"/>
                <a:cs typeface="Vrinda" panose="01010600010101010101" pitchFamily="2" charset="0"/>
              </a:rPr>
              <a:t>are going </a:t>
            </a:r>
            <a:r>
              <a:rPr lang="en-US" sz="2000" b="1" dirty="0">
                <a:solidFill>
                  <a:srgbClr val="C00000"/>
                </a:solidFill>
                <a:latin typeface="Times New Roman" panose="02020603050405020304" pitchFamily="18" charset="0"/>
                <a:ea typeface="Calibri" panose="020F0502020204030204" pitchFamily="34" charset="0"/>
                <a:cs typeface="Vrinda" panose="01010600010101010101" pitchFamily="2" charset="0"/>
              </a:rPr>
              <a:t>to organize </a:t>
            </a:r>
            <a:r>
              <a:rPr lang="en-US" sz="2000" b="1" dirty="0">
                <a:latin typeface="Times New Roman" panose="02020603050405020304" pitchFamily="18" charset="0"/>
                <a:ea typeface="Calibri" panose="020F0502020204030204" pitchFamily="34" charset="0"/>
                <a:cs typeface="Vrinda" panose="01010600010101010101" pitchFamily="2" charset="0"/>
              </a:rPr>
              <a:t>a co-operative society.</a:t>
            </a:r>
            <a:endParaRPr lang="en-US" b="1" dirty="0">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3163244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11">
            <a:extLst>
              <a:ext uri="{FF2B5EF4-FFF2-40B4-BE49-F238E27FC236}">
                <a16:creationId xmlns:a16="http://schemas.microsoft.com/office/drawing/2014/main" id="{67822510-D76B-4E73-9474-BB3D1FA65288}"/>
              </a:ext>
            </a:extLst>
          </p:cNvPr>
          <p:cNvSpPr/>
          <p:nvPr/>
        </p:nvSpPr>
        <p:spPr>
          <a:xfrm>
            <a:off x="450173" y="253215"/>
            <a:ext cx="4262512" cy="745406"/>
          </a:xfrm>
          <a:prstGeom prst="wedgeEllipseCallout">
            <a:avLst>
              <a:gd name="adj1" fmla="val 50157"/>
              <a:gd name="adj2" fmla="val 73974"/>
            </a:avLst>
          </a:prstGeom>
          <a:solidFill>
            <a:srgbClr val="7030A0"/>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Activities</a:t>
            </a:r>
          </a:p>
        </p:txBody>
      </p:sp>
      <p:sp>
        <p:nvSpPr>
          <p:cNvPr id="4" name="Rectangle 3">
            <a:extLst>
              <a:ext uri="{FF2B5EF4-FFF2-40B4-BE49-F238E27FC236}">
                <a16:creationId xmlns:a16="http://schemas.microsoft.com/office/drawing/2014/main" id="{147AFD87-7D75-4597-B6BA-0199DA2F33EA}"/>
              </a:ext>
            </a:extLst>
          </p:cNvPr>
          <p:cNvSpPr/>
          <p:nvPr/>
        </p:nvSpPr>
        <p:spPr>
          <a:xfrm>
            <a:off x="955864" y="1497112"/>
            <a:ext cx="9836827" cy="584775"/>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Use the correct form of verb of the parenthesis word.</a:t>
            </a:r>
          </a:p>
        </p:txBody>
      </p:sp>
      <p:sp>
        <p:nvSpPr>
          <p:cNvPr id="5" name="Rectangle 4">
            <a:extLst>
              <a:ext uri="{FF2B5EF4-FFF2-40B4-BE49-F238E27FC236}">
                <a16:creationId xmlns:a16="http://schemas.microsoft.com/office/drawing/2014/main" id="{42007F61-1DB9-4465-A657-CC5F13741CDB}"/>
              </a:ext>
            </a:extLst>
          </p:cNvPr>
          <p:cNvSpPr/>
          <p:nvPr/>
        </p:nvSpPr>
        <p:spPr>
          <a:xfrm>
            <a:off x="1629509" y="2386376"/>
            <a:ext cx="9163182" cy="384720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Nobody can (avoid) death.</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Misfortune (do) not come alone.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Mother made the baby (walk) on the yard.</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Sherin (do) her duty regularly.</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 used to (visit) my home.</a:t>
            </a:r>
          </a:p>
          <a:p>
            <a:pPr lvl="0"/>
            <a:r>
              <a:rPr lang="en-US" sz="2400" b="1" dirty="0">
                <a:latin typeface="Times New Roman" panose="02020603050405020304" pitchFamily="18" charset="0"/>
                <a:cs typeface="Times New Roman" panose="02020603050405020304" pitchFamily="18" charset="0"/>
              </a:rPr>
              <a:t>6. </a:t>
            </a:r>
            <a:r>
              <a:rPr lang="en-US" sz="2400" b="1" dirty="0">
                <a:solidFill>
                  <a:prstClr val="black"/>
                </a:solidFill>
                <a:latin typeface="Times New Roman" panose="02020603050405020304" pitchFamily="18" charset="0"/>
                <a:cs typeface="Times New Roman" panose="02020603050405020304" pitchFamily="18" charset="0"/>
              </a:rPr>
              <a:t>The idle </a:t>
            </a:r>
            <a:r>
              <a:rPr lang="en-US" sz="2400" b="1" dirty="0">
                <a:solidFill>
                  <a:schemeClr val="tx1"/>
                </a:solidFill>
                <a:latin typeface="Times New Roman" panose="02020603050405020304" pitchFamily="18" charset="0"/>
                <a:cs typeface="Times New Roman" panose="02020603050405020304" pitchFamily="18" charset="0"/>
              </a:rPr>
              <a:t>(</a:t>
            </a:r>
            <a:r>
              <a:rPr lang="en-US" sz="2400" b="1" i="1" dirty="0">
                <a:solidFill>
                  <a:schemeClr val="tx1"/>
                </a:solidFill>
                <a:latin typeface="Times New Roman" panose="02020603050405020304" pitchFamily="18" charset="0"/>
                <a:cs typeface="Times New Roman" panose="02020603050405020304" pitchFamily="18" charset="0"/>
              </a:rPr>
              <a:t>be)</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always burden of society.</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7.   Happiness (be) a name of an abstract thing.</a:t>
            </a:r>
          </a:p>
          <a:p>
            <a:r>
              <a:rPr lang="en-US" sz="2400" b="1" dirty="0">
                <a:latin typeface="Times New Roman" panose="02020603050405020304" pitchFamily="18" charset="0"/>
                <a:cs typeface="Times New Roman" panose="02020603050405020304" pitchFamily="18" charset="0"/>
              </a:rPr>
              <a:t>8.   My father (go) to build a house.</a:t>
            </a:r>
          </a:p>
          <a:p>
            <a:r>
              <a:rPr lang="en-US" sz="2400" b="1" dirty="0">
                <a:latin typeface="Times New Roman" panose="02020603050405020304" pitchFamily="18" charset="0"/>
                <a:cs typeface="Times New Roman" panose="02020603050405020304" pitchFamily="18" charset="0"/>
              </a:rPr>
              <a:t>9.   Yesterday, she (put) on a new dress.</a:t>
            </a:r>
          </a:p>
          <a:p>
            <a:r>
              <a:rPr lang="en-US" sz="2400" b="1" dirty="0">
                <a:latin typeface="Times New Roman" panose="02020603050405020304" pitchFamily="18" charset="0"/>
                <a:cs typeface="Times New Roman" panose="02020603050405020304" pitchFamily="18" charset="0"/>
              </a:rPr>
              <a:t>10. I must (go) there.</a:t>
            </a:r>
          </a:p>
        </p:txBody>
      </p:sp>
    </p:spTree>
    <p:extLst>
      <p:ext uri="{BB962C8B-B14F-4D97-AF65-F5344CB8AC3E}">
        <p14:creationId xmlns:p14="http://schemas.microsoft.com/office/powerpoint/2010/main" val="1784264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4">
            <a:extLst>
              <a:ext uri="{FF2B5EF4-FFF2-40B4-BE49-F238E27FC236}">
                <a16:creationId xmlns:a16="http://schemas.microsoft.com/office/drawing/2014/main" id="{2823F3F3-B331-40B6-A272-DBF392A7A4F0}"/>
              </a:ext>
            </a:extLst>
          </p:cNvPr>
          <p:cNvSpPr/>
          <p:nvPr/>
        </p:nvSpPr>
        <p:spPr>
          <a:xfrm>
            <a:off x="5647300" y="485352"/>
            <a:ext cx="5951141" cy="862280"/>
          </a:xfrm>
          <a:prstGeom prst="wedgeEllipseCallout">
            <a:avLst>
              <a:gd name="adj1" fmla="val -41438"/>
              <a:gd name="adj2" fmla="val 85278"/>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Match your Answer:</a:t>
            </a:r>
          </a:p>
        </p:txBody>
      </p:sp>
      <p:sp>
        <p:nvSpPr>
          <p:cNvPr id="3" name="Rectangle 2">
            <a:extLst>
              <a:ext uri="{FF2B5EF4-FFF2-40B4-BE49-F238E27FC236}">
                <a16:creationId xmlns:a16="http://schemas.microsoft.com/office/drawing/2014/main" id="{C8F3D6E0-C826-43C0-AF67-D8CF082B59EB}"/>
              </a:ext>
            </a:extLst>
          </p:cNvPr>
          <p:cNvSpPr/>
          <p:nvPr/>
        </p:nvSpPr>
        <p:spPr>
          <a:xfrm>
            <a:off x="2607951" y="1826362"/>
            <a:ext cx="6740586" cy="378565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Nobody can </a:t>
            </a:r>
            <a:r>
              <a:rPr lang="en-US" sz="2400" b="1" dirty="0">
                <a:solidFill>
                  <a:srgbClr val="FF0000"/>
                </a:solidFill>
                <a:latin typeface="Times New Roman" panose="02020603050405020304" pitchFamily="18" charset="0"/>
                <a:cs typeface="Times New Roman" panose="02020603050405020304" pitchFamily="18" charset="0"/>
              </a:rPr>
              <a:t>avoid</a:t>
            </a:r>
            <a:r>
              <a:rPr lang="en-US" sz="2400" b="1" dirty="0">
                <a:latin typeface="Times New Roman" panose="02020603050405020304" pitchFamily="18" charset="0"/>
                <a:cs typeface="Times New Roman" panose="02020603050405020304" pitchFamily="18" charset="0"/>
              </a:rPr>
              <a:t> death.</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Misfortune </a:t>
            </a:r>
            <a:r>
              <a:rPr lang="en-US" sz="2400" b="1" dirty="0">
                <a:solidFill>
                  <a:srgbClr val="FF0000"/>
                </a:solidFill>
                <a:latin typeface="Times New Roman" panose="02020603050405020304" pitchFamily="18" charset="0"/>
                <a:cs typeface="Times New Roman" panose="02020603050405020304" pitchFamily="18" charset="0"/>
              </a:rPr>
              <a:t>does</a:t>
            </a:r>
            <a:r>
              <a:rPr lang="en-US" sz="2400" b="1" dirty="0">
                <a:latin typeface="Times New Roman" panose="02020603050405020304" pitchFamily="18" charset="0"/>
                <a:cs typeface="Times New Roman" panose="02020603050405020304" pitchFamily="18" charset="0"/>
              </a:rPr>
              <a:t> not come alone.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Mother made the baby </a:t>
            </a:r>
            <a:r>
              <a:rPr lang="en-US" sz="2400" b="1" dirty="0">
                <a:solidFill>
                  <a:srgbClr val="FF0000"/>
                </a:solidFill>
                <a:latin typeface="Times New Roman" panose="02020603050405020304" pitchFamily="18" charset="0"/>
                <a:cs typeface="Times New Roman" panose="02020603050405020304" pitchFamily="18" charset="0"/>
              </a:rPr>
              <a:t>walk</a:t>
            </a:r>
            <a:r>
              <a:rPr lang="en-US" sz="2400" b="1" dirty="0">
                <a:latin typeface="Times New Roman" panose="02020603050405020304" pitchFamily="18" charset="0"/>
                <a:cs typeface="Times New Roman" panose="02020603050405020304" pitchFamily="18" charset="0"/>
              </a:rPr>
              <a:t> on the yard.</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Sherin </a:t>
            </a:r>
            <a:r>
              <a:rPr lang="en-US" sz="2400" b="1" dirty="0">
                <a:solidFill>
                  <a:srgbClr val="FF0000"/>
                </a:solidFill>
                <a:latin typeface="Times New Roman" panose="02020603050405020304" pitchFamily="18" charset="0"/>
                <a:cs typeface="Times New Roman" panose="02020603050405020304" pitchFamily="18" charset="0"/>
              </a:rPr>
              <a:t>does</a:t>
            </a:r>
            <a:r>
              <a:rPr lang="en-US" sz="2400" b="1" dirty="0">
                <a:latin typeface="Times New Roman" panose="02020603050405020304" pitchFamily="18" charset="0"/>
                <a:cs typeface="Times New Roman" panose="02020603050405020304" pitchFamily="18" charset="0"/>
              </a:rPr>
              <a:t> her duty regularly.</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 used to </a:t>
            </a:r>
            <a:r>
              <a:rPr lang="en-US" sz="2400" b="1" dirty="0">
                <a:solidFill>
                  <a:srgbClr val="FF0000"/>
                </a:solidFill>
                <a:latin typeface="Times New Roman" panose="02020603050405020304" pitchFamily="18" charset="0"/>
                <a:cs typeface="Times New Roman" panose="02020603050405020304" pitchFamily="18" charset="0"/>
              </a:rPr>
              <a:t>visit</a:t>
            </a:r>
            <a:r>
              <a:rPr lang="en-US" sz="2400" b="1" dirty="0">
                <a:latin typeface="Times New Roman" panose="02020603050405020304" pitchFamily="18" charset="0"/>
                <a:cs typeface="Times New Roman" panose="02020603050405020304" pitchFamily="18" charset="0"/>
              </a:rPr>
              <a:t> my home.</a:t>
            </a:r>
          </a:p>
          <a:p>
            <a:pPr lvl="0"/>
            <a:r>
              <a:rPr lang="en-US" sz="2400" b="1" dirty="0">
                <a:latin typeface="Times New Roman" panose="02020603050405020304" pitchFamily="18" charset="0"/>
                <a:cs typeface="Times New Roman" panose="02020603050405020304" pitchFamily="18" charset="0"/>
              </a:rPr>
              <a:t>6.  </a:t>
            </a:r>
            <a:r>
              <a:rPr lang="en-US" sz="2400" b="1" dirty="0">
                <a:solidFill>
                  <a:prstClr val="black"/>
                </a:solidFill>
                <a:latin typeface="Times New Roman" panose="02020603050405020304" pitchFamily="18" charset="0"/>
                <a:cs typeface="Times New Roman" panose="02020603050405020304" pitchFamily="18" charset="0"/>
              </a:rPr>
              <a:t>The idle </a:t>
            </a:r>
            <a:r>
              <a:rPr lang="en-US" sz="2400" b="1" dirty="0">
                <a:solidFill>
                  <a:srgbClr val="FF0000"/>
                </a:solidFill>
                <a:latin typeface="Times New Roman" panose="02020603050405020304" pitchFamily="18" charset="0"/>
                <a:cs typeface="Times New Roman" panose="02020603050405020304" pitchFamily="18" charset="0"/>
              </a:rPr>
              <a:t>are</a:t>
            </a:r>
            <a:r>
              <a:rPr lang="en-US" sz="2400" b="1" dirty="0">
                <a:solidFill>
                  <a:prstClr val="black"/>
                </a:solidFill>
                <a:latin typeface="Times New Roman" panose="02020603050405020304" pitchFamily="18" charset="0"/>
                <a:cs typeface="Times New Roman" panose="02020603050405020304" pitchFamily="18" charset="0"/>
              </a:rPr>
              <a:t> always burden of society.</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7.  Happiness </a:t>
            </a:r>
            <a:r>
              <a:rPr lang="en-US" sz="2400" b="1" dirty="0">
                <a:solidFill>
                  <a:srgbClr val="FF0000"/>
                </a:solidFill>
                <a:latin typeface="Times New Roman" panose="02020603050405020304" pitchFamily="18" charset="0"/>
                <a:cs typeface="Times New Roman" panose="02020603050405020304" pitchFamily="18" charset="0"/>
              </a:rPr>
              <a:t>is</a:t>
            </a:r>
            <a:r>
              <a:rPr lang="en-US" sz="2400" b="1" dirty="0">
                <a:latin typeface="Times New Roman" panose="02020603050405020304" pitchFamily="18" charset="0"/>
                <a:cs typeface="Times New Roman" panose="02020603050405020304" pitchFamily="18" charset="0"/>
              </a:rPr>
              <a:t> a name of an abstract thing.</a:t>
            </a:r>
          </a:p>
          <a:p>
            <a:pPr marL="457200" indent="-457200">
              <a:buAutoNum type="arabicPeriod" startAt="8"/>
            </a:pPr>
            <a:r>
              <a:rPr lang="en-US" sz="2400" b="1" dirty="0">
                <a:latin typeface="Times New Roman" panose="02020603050405020304" pitchFamily="18" charset="0"/>
                <a:cs typeface="Times New Roman" panose="02020603050405020304" pitchFamily="18" charset="0"/>
              </a:rPr>
              <a:t>My father </a:t>
            </a:r>
            <a:r>
              <a:rPr lang="en-US" sz="2400" b="1" dirty="0">
                <a:solidFill>
                  <a:srgbClr val="FF0000"/>
                </a:solidFill>
                <a:latin typeface="Times New Roman" panose="02020603050405020304" pitchFamily="18" charset="0"/>
                <a:cs typeface="Times New Roman" panose="02020603050405020304" pitchFamily="18" charset="0"/>
              </a:rPr>
              <a:t>are going </a:t>
            </a:r>
            <a:r>
              <a:rPr lang="en-US" sz="2400" b="1" dirty="0">
                <a:latin typeface="Times New Roman" panose="02020603050405020304" pitchFamily="18" charset="0"/>
                <a:cs typeface="Times New Roman" panose="02020603050405020304" pitchFamily="18" charset="0"/>
              </a:rPr>
              <a:t>to build a house.</a:t>
            </a:r>
          </a:p>
          <a:p>
            <a:pPr marL="457200" indent="-457200">
              <a:buAutoNum type="arabicPeriod" startAt="8"/>
            </a:pPr>
            <a:r>
              <a:rPr lang="en-US" sz="2400" b="1" dirty="0">
                <a:latin typeface="Times New Roman" panose="02020603050405020304" pitchFamily="18" charset="0"/>
                <a:cs typeface="Times New Roman" panose="02020603050405020304" pitchFamily="18" charset="0"/>
              </a:rPr>
              <a:t>Yesterday, she </a:t>
            </a:r>
            <a:r>
              <a:rPr lang="en-US" sz="2400" b="1" dirty="0">
                <a:solidFill>
                  <a:srgbClr val="FF0000"/>
                </a:solidFill>
                <a:latin typeface="Times New Roman" panose="02020603050405020304" pitchFamily="18" charset="0"/>
                <a:cs typeface="Times New Roman" panose="02020603050405020304" pitchFamily="18" charset="0"/>
              </a:rPr>
              <a:t>put</a:t>
            </a:r>
            <a:r>
              <a:rPr lang="en-US" sz="2400" b="1" dirty="0">
                <a:latin typeface="Times New Roman" panose="02020603050405020304" pitchFamily="18" charset="0"/>
                <a:cs typeface="Times New Roman" panose="02020603050405020304" pitchFamily="18" charset="0"/>
              </a:rPr>
              <a:t> on a new dress.</a:t>
            </a:r>
          </a:p>
          <a:p>
            <a:pPr marL="457200" indent="-457200">
              <a:buAutoNum type="arabicPeriod" startAt="8"/>
            </a:pPr>
            <a:r>
              <a:rPr lang="en-US" sz="2400" b="1" dirty="0">
                <a:latin typeface="Times New Roman" panose="02020603050405020304" pitchFamily="18" charset="0"/>
                <a:cs typeface="Times New Roman" panose="02020603050405020304" pitchFamily="18" charset="0"/>
              </a:rPr>
              <a:t>I must </a:t>
            </a:r>
            <a:r>
              <a:rPr lang="en-US" sz="2400" b="1" dirty="0">
                <a:solidFill>
                  <a:srgbClr val="FF0000"/>
                </a:solidFill>
                <a:latin typeface="Times New Roman" panose="02020603050405020304" pitchFamily="18" charset="0"/>
                <a:cs typeface="Times New Roman" panose="02020603050405020304" pitchFamily="18" charset="0"/>
              </a:rPr>
              <a:t>go</a:t>
            </a:r>
            <a:r>
              <a:rPr lang="en-US" sz="2400" b="1" dirty="0">
                <a:latin typeface="Times New Roman" panose="02020603050405020304" pitchFamily="18" charset="0"/>
                <a:cs typeface="Times New Roman" panose="02020603050405020304" pitchFamily="18" charset="0"/>
              </a:rPr>
              <a:t> there.</a:t>
            </a:r>
          </a:p>
        </p:txBody>
      </p:sp>
    </p:spTree>
    <p:extLst>
      <p:ext uri="{BB962C8B-B14F-4D97-AF65-F5344CB8AC3E}">
        <p14:creationId xmlns:p14="http://schemas.microsoft.com/office/powerpoint/2010/main" val="775202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3A2B58B-D6B5-470C-A436-54FBA9CE2FFC}"/>
              </a:ext>
            </a:extLst>
          </p:cNvPr>
          <p:cNvSpPr/>
          <p:nvPr/>
        </p:nvSpPr>
        <p:spPr>
          <a:xfrm>
            <a:off x="804635" y="250718"/>
            <a:ext cx="3305907" cy="603523"/>
          </a:xfrm>
          <a:prstGeom prst="ellipse">
            <a:avLst/>
          </a:prstGeom>
          <a:solidFill>
            <a:srgbClr val="00206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-6 </a:t>
            </a:r>
          </a:p>
        </p:txBody>
      </p:sp>
      <p:sp>
        <p:nvSpPr>
          <p:cNvPr id="3" name="Rectangle 2">
            <a:extLst>
              <a:ext uri="{FF2B5EF4-FFF2-40B4-BE49-F238E27FC236}">
                <a16:creationId xmlns:a16="http://schemas.microsoft.com/office/drawing/2014/main" id="{D2712F56-5904-46D7-A337-13EF5AFC4B11}"/>
              </a:ext>
            </a:extLst>
          </p:cNvPr>
          <p:cNvSpPr/>
          <p:nvPr/>
        </p:nvSpPr>
        <p:spPr>
          <a:xfrm>
            <a:off x="222739" y="1024441"/>
            <a:ext cx="11678529" cy="562461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R="0" lvl="0">
              <a:lnSpc>
                <a:spcPct val="107000"/>
              </a:lnSpc>
              <a:spcBef>
                <a:spcPts val="0"/>
              </a:spcBef>
              <a:spcAft>
                <a:spcPts val="0"/>
              </a:spcAft>
              <a:tabLst>
                <a:tab pos="5492750" algn="l"/>
              </a:tabLst>
            </a:pPr>
            <a:r>
              <a:rPr lang="en-US" sz="2800" b="1" dirty="0" err="1">
                <a:latin typeface="Times New Roman" panose="02020603050405020304" pitchFamily="18" charset="0"/>
                <a:ea typeface="Calibri" panose="020F0502020204030204" pitchFamily="34" charset="0"/>
                <a:cs typeface="Vrinda" panose="01010600010101010101" pitchFamily="2" charset="0"/>
              </a:rPr>
              <a:t>i</a:t>
            </a:r>
            <a:r>
              <a:rPr lang="en-US" sz="2800" b="1" dirty="0">
                <a:latin typeface="Times New Roman" panose="02020603050405020304" pitchFamily="18" charset="0"/>
                <a:ea typeface="Calibri" panose="020F0502020204030204" pitchFamily="34" charset="0"/>
                <a:cs typeface="Vrinda" panose="01010600010101010101" pitchFamily="2" charset="0"/>
              </a:rPr>
              <a:t>. Preposition ‘to’  </a:t>
            </a:r>
            <a:r>
              <a:rPr lang="bn-IN" sz="2800" b="1" dirty="0">
                <a:latin typeface="NikoshBAN" panose="02000000000000000000" pitchFamily="2" charset="0"/>
                <a:ea typeface="Calibri" panose="020F0502020204030204" pitchFamily="34" charset="0"/>
                <a:cs typeface="NikoshBAN" panose="02000000000000000000" pitchFamily="2" charset="0"/>
              </a:rPr>
              <a:t>এর পরে</a:t>
            </a:r>
            <a:r>
              <a:rPr lang="en-GB" sz="2800" b="1" dirty="0">
                <a:latin typeface="NikoshBAN" panose="02000000000000000000" pitchFamily="2" charset="0"/>
                <a:ea typeface="Calibri" panose="020F0502020204030204" pitchFamily="34" charset="0"/>
                <a:cs typeface="NikoshBAN" panose="02000000000000000000" pitchFamily="2" charset="0"/>
              </a:rPr>
              <a:t> এবং </a:t>
            </a:r>
            <a:r>
              <a:rPr lang="en-GB" sz="2800" b="1" dirty="0">
                <a:latin typeface="Times New Roman" panose="02020603050405020304" pitchFamily="18" charset="0"/>
                <a:ea typeface="Calibri" panose="020F0502020204030204" pitchFamily="34" charset="0"/>
                <a:cs typeface="Times New Roman" panose="02020603050405020304" pitchFamily="18" charset="0"/>
              </a:rPr>
              <a:t>in order to </a:t>
            </a:r>
            <a:r>
              <a:rPr lang="bn-IN" sz="2800" b="1" dirty="0">
                <a:latin typeface="NikoshBAN" panose="02000000000000000000" pitchFamily="2" charset="0"/>
                <a:ea typeface="Calibri" panose="020F0502020204030204" pitchFamily="34" charset="0"/>
                <a:cs typeface="NikoshBAN" panose="02000000000000000000" pitchFamily="2" charset="0"/>
              </a:rPr>
              <a:t>এর পরে</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Verb </a:t>
            </a:r>
            <a:r>
              <a:rPr lang="bn-IN" sz="2800" b="1" dirty="0">
                <a:latin typeface="NikoshBAN" panose="02000000000000000000" pitchFamily="2" charset="0"/>
                <a:ea typeface="Calibri" panose="020F0502020204030204" pitchFamily="34" charset="0"/>
                <a:cs typeface="NikoshBAN" panose="02000000000000000000" pitchFamily="2" charset="0"/>
              </a:rPr>
              <a:t>এর</a:t>
            </a:r>
            <a:r>
              <a:rPr lang="en-US" sz="2800" b="1" dirty="0">
                <a:latin typeface="Times New Roman" panose="02020603050405020304" pitchFamily="18" charset="0"/>
                <a:ea typeface="Calibri" panose="020F0502020204030204" pitchFamily="34" charset="0"/>
                <a:cs typeface="Vrinda" panose="01010600010101010101" pitchFamily="2" charset="0"/>
              </a:rPr>
              <a:t> Present Form (Base form=V</a:t>
            </a:r>
            <a:r>
              <a:rPr lang="en-US" b="1" dirty="0">
                <a:latin typeface="Times New Roman" panose="02020603050405020304" pitchFamily="18" charset="0"/>
                <a:ea typeface="Calibri" panose="020F0502020204030204" pitchFamily="34" charset="0"/>
                <a:cs typeface="Vrinda" panose="01010600010101010101" pitchFamily="2" charset="0"/>
              </a:rPr>
              <a:t>1</a:t>
            </a: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bn-IN" sz="2800" b="1" dirty="0">
                <a:latin typeface="NikoshBAN" panose="02000000000000000000" pitchFamily="2" charset="0"/>
                <a:ea typeface="Calibri" panose="020F0502020204030204" pitchFamily="34" charset="0"/>
                <a:cs typeface="NikoshBAN" panose="02000000000000000000" pitchFamily="2" charset="0"/>
              </a:rPr>
              <a:t>হয়</a:t>
            </a:r>
            <a:r>
              <a:rPr lang="hi-IN" sz="2800" b="1" dirty="0">
                <a:latin typeface="NikoshBAN" panose="02000000000000000000" pitchFamily="2" charset="0"/>
                <a:ea typeface="Calibri" panose="020F0502020204030204" pitchFamily="34" charset="0"/>
                <a:cs typeface="NikoshBAN" panose="02000000000000000000" pitchFamily="2" charset="0"/>
              </a:rPr>
              <a:t>।</a:t>
            </a:r>
            <a:r>
              <a:rPr lang="en-US" sz="2400" dirty="0">
                <a:latin typeface="NikoshBAN" panose="02000000000000000000" pitchFamily="2" charset="0"/>
                <a:ea typeface="Calibri" panose="020F0502020204030204" pitchFamily="34" charset="0"/>
                <a:cs typeface="NikoshBAN" panose="02000000000000000000" pitchFamily="2"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Example</a:t>
            </a:r>
            <a:r>
              <a:rPr lang="en-GB"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a) We go to school </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 learn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our lesson. </a:t>
            </a:r>
          </a:p>
          <a:p>
            <a:pPr marL="228600" marR="0">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                                      b) They went to the field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to play</a:t>
            </a:r>
            <a:r>
              <a:rPr lang="en-US" sz="2800" b="1" dirty="0">
                <a:latin typeface="Times New Roman" panose="02020603050405020304" pitchFamily="18" charset="0"/>
                <a:ea typeface="Calibri" panose="020F0502020204030204" pitchFamily="34" charset="0"/>
                <a:cs typeface="Vrinda" panose="01010600010101010101" pitchFamily="2" charset="0"/>
              </a:rPr>
              <a:t> football.</a:t>
            </a:r>
          </a:p>
          <a:p>
            <a:pPr marL="228600" marR="0">
              <a:lnSpc>
                <a:spcPct val="107000"/>
              </a:lnSpc>
              <a:spcBef>
                <a:spcPts val="0"/>
              </a:spcBef>
              <a:spcAft>
                <a:spcPts val="0"/>
              </a:spcAft>
              <a:tabLst>
                <a:tab pos="5492750" algn="l"/>
              </a:tabLst>
            </a:pPr>
            <a:r>
              <a:rPr lang="en-GB" sz="2800" b="1" dirty="0">
                <a:latin typeface="Times New Roman" panose="02020603050405020304" pitchFamily="18" charset="0"/>
                <a:ea typeface="Calibri" panose="020F0502020204030204" pitchFamily="34" charset="0"/>
                <a:cs typeface="Vrinda" panose="01010600010101010101" pitchFamily="2" charset="0"/>
              </a:rPr>
              <a:t>                                      c) Students go to library  </a:t>
            </a:r>
            <a:r>
              <a:rPr lang="en-GB"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in order to study</a:t>
            </a:r>
            <a:r>
              <a:rPr lang="en-GB" sz="2800" b="1" dirty="0">
                <a:latin typeface="Times New Roman" panose="02020603050405020304" pitchFamily="18" charset="0"/>
                <a:ea typeface="Calibri" panose="020F0502020204030204" pitchFamily="34" charset="0"/>
                <a:cs typeface="Vrinda" panose="01010600010101010101" pitchFamily="2" charset="0"/>
              </a:rPr>
              <a:t>. </a:t>
            </a:r>
            <a:endParaRPr lang="en-US" sz="2400" b="1" dirty="0">
              <a:latin typeface="Calibri" panose="020F0502020204030204" pitchFamily="34" charset="0"/>
              <a:ea typeface="Calibri" panose="020F0502020204030204" pitchFamily="34" charset="0"/>
              <a:cs typeface="Vrinda" panose="01010600010101010101" pitchFamily="2" charset="0"/>
            </a:endParaRPr>
          </a:p>
          <a:p>
            <a:pPr marL="228600" marR="0">
              <a:lnSpc>
                <a:spcPct val="107000"/>
              </a:lnSpc>
              <a:spcBef>
                <a:spcPts val="0"/>
              </a:spcBef>
              <a:spcAft>
                <a:spcPts val="0"/>
              </a:spcAft>
              <a:tabLst>
                <a:tab pos="5492750" algn="l"/>
              </a:tabLst>
            </a:pPr>
            <a:r>
              <a:rPr lang="en-GB" sz="2800" b="1" dirty="0">
                <a:latin typeface="NikoshBAN" panose="02000000000000000000" pitchFamily="2" charset="0"/>
                <a:ea typeface="Calibri" panose="020F0502020204030204" pitchFamily="34" charset="0"/>
                <a:cs typeface="NikoshBAN" panose="02000000000000000000" pitchFamily="2" charset="0"/>
              </a:rPr>
              <a:t>ii.</a:t>
            </a:r>
            <a:r>
              <a:rPr lang="bn-IN" sz="2800" b="1" dirty="0">
                <a:latin typeface="NikoshBAN" panose="02000000000000000000" pitchFamily="2" charset="0"/>
                <a:ea typeface="Calibri" panose="020F0502020204030204" pitchFamily="34" charset="0"/>
                <a:cs typeface="NikoshBAN" panose="02000000000000000000" pitchFamily="2" charset="0"/>
              </a:rPr>
              <a:t>কিন্তু</a:t>
            </a:r>
            <a:r>
              <a:rPr lang="bn-IN" sz="2800" b="1" dirty="0">
                <a:latin typeface="Calibri" panose="020F0502020204030204" pitchFamily="34" charset="0"/>
                <a:ea typeface="Calibri" panose="020F0502020204030204" pitchFamily="34" charset="0"/>
                <a:cs typeface="SutonnySushreeOMJ" panose="00000400000000000000" pitchFamily="2" charset="0"/>
              </a:rPr>
              <a:t> </a:t>
            </a:r>
            <a:r>
              <a:rPr lang="en-GB" sz="2800" b="1" dirty="0">
                <a:latin typeface="Times New Roman" panose="02020603050405020304" pitchFamily="18" charset="0"/>
                <a:ea typeface="Calibri" panose="020F0502020204030204" pitchFamily="34" charset="0"/>
                <a:cs typeface="Times New Roman" panose="02020603050405020304" pitchFamily="18" charset="0"/>
              </a:rPr>
              <a:t>Preposition</a:t>
            </a:r>
            <a:r>
              <a:rPr lang="en-GB" sz="2800" b="1" dirty="0">
                <a:latin typeface="Calibri" panose="020F0502020204030204" pitchFamily="34" charset="0"/>
                <a:ea typeface="Calibri" panose="020F0502020204030204" pitchFamily="34" charset="0"/>
                <a:cs typeface="SutonnySushreeOMJ" panose="00000400000000000000" pitchFamily="2"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For, about, on, of, in , from </a:t>
            </a:r>
            <a:r>
              <a:rPr lang="bn-IN" sz="2800" b="1" dirty="0">
                <a:latin typeface="NikoshBAN" panose="02000000000000000000" pitchFamily="2" charset="0"/>
                <a:ea typeface="Calibri" panose="020F0502020204030204" pitchFamily="34" charset="0"/>
                <a:cs typeface="NikoshBAN" panose="02000000000000000000" pitchFamily="2" charset="0"/>
              </a:rPr>
              <a:t>এর পরে বব্যহৃত </a:t>
            </a:r>
            <a:r>
              <a:rPr lang="en-US" sz="2800" b="1" dirty="0">
                <a:latin typeface="Times New Roman" panose="02020603050405020304" pitchFamily="18" charset="0"/>
                <a:ea typeface="Calibri" panose="020F0502020204030204" pitchFamily="34" charset="0"/>
                <a:cs typeface="Vrinda" panose="01010600010101010101" pitchFamily="2" charset="0"/>
              </a:rPr>
              <a:t>verb </a:t>
            </a:r>
            <a:r>
              <a:rPr lang="bn-IN" sz="2800" b="1" dirty="0">
                <a:latin typeface="NikoshBAN" panose="02000000000000000000" pitchFamily="2" charset="0"/>
                <a:ea typeface="Calibri" panose="020F0502020204030204" pitchFamily="34" charset="0"/>
                <a:cs typeface="NikoshBAN" panose="02000000000000000000" pitchFamily="2" charset="0"/>
              </a:rPr>
              <a:t>সব সময় </a:t>
            </a:r>
            <a:r>
              <a:rPr lang="en-US" sz="2800" b="1" dirty="0">
                <a:latin typeface="Times New Roman" panose="02020603050405020304" pitchFamily="18" charset="0"/>
                <a:ea typeface="Calibri" panose="020F0502020204030204" pitchFamily="34" charset="0"/>
                <a:cs typeface="Vrinda" panose="01010600010101010101" pitchFamily="2" charset="0"/>
              </a:rPr>
              <a:t>Present Participle (Verb+ing) form </a:t>
            </a:r>
            <a:r>
              <a:rPr lang="bn-IN" sz="2800" b="1" dirty="0">
                <a:latin typeface="NikoshBAN" panose="02000000000000000000" pitchFamily="2" charset="0"/>
                <a:ea typeface="Calibri" panose="020F0502020204030204" pitchFamily="34" charset="0"/>
                <a:cs typeface="NikoshBAN" panose="02000000000000000000" pitchFamily="2" charset="0"/>
              </a:rPr>
              <a:t>হয়</a:t>
            </a:r>
            <a:r>
              <a:rPr lang="hi-IN" sz="2800" b="1" dirty="0">
                <a:latin typeface="NikoshBAN" panose="02000000000000000000" pitchFamily="2" charset="0"/>
                <a:ea typeface="Calibri" panose="020F0502020204030204" pitchFamily="34" charset="0"/>
                <a:cs typeface="NikoshBAN" panose="02000000000000000000" pitchFamily="2" charset="0"/>
              </a:rPr>
              <a:t>।</a:t>
            </a:r>
            <a:r>
              <a:rPr lang="hi-IN" sz="2800" b="1" dirty="0">
                <a:latin typeface="Calibri" panose="020F0502020204030204" pitchFamily="34" charset="0"/>
                <a:ea typeface="Calibri" panose="020F0502020204030204" pitchFamily="34" charset="0"/>
                <a:cs typeface="SutonnySushreeOMJ" panose="00000400000000000000" pitchFamily="2" charset="0"/>
              </a:rPr>
              <a:t> </a:t>
            </a:r>
            <a:endParaRPr lang="en-US" sz="2400" dirty="0">
              <a:latin typeface="Calibri" panose="020F0502020204030204" pitchFamily="34" charset="0"/>
              <a:ea typeface="Calibri" panose="020F0502020204030204" pitchFamily="34" charset="0"/>
              <a:cs typeface="Vrinda" panose="01010600010101010101" pitchFamily="2" charset="0"/>
            </a:endParaRPr>
          </a:p>
          <a:p>
            <a:pPr marL="228600" marR="0">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dirty="0">
                <a:latin typeface="Times New Roman" panose="02020603050405020304" pitchFamily="18" charset="0"/>
                <a:ea typeface="Calibri" panose="020F0502020204030204" pitchFamily="34" charset="0"/>
                <a:cs typeface="Vrinda" panose="01010600010101010101" pitchFamily="2" charset="0"/>
              </a:rPr>
              <a:t> </a:t>
            </a:r>
          </a:p>
          <a:p>
            <a:pPr marL="685800" marR="0" indent="-457200">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I am waiting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for stopping </a:t>
            </a:r>
            <a:r>
              <a:rPr lang="en-US" sz="2800" b="1" dirty="0">
                <a:latin typeface="Times New Roman" panose="02020603050405020304" pitchFamily="18" charset="0"/>
                <a:ea typeface="Calibri" panose="020F0502020204030204" pitchFamily="34" charset="0"/>
                <a:cs typeface="Vrinda" panose="01010600010101010101" pitchFamily="2" charset="0"/>
              </a:rPr>
              <a:t>the rain.    </a:t>
            </a:r>
          </a:p>
          <a:p>
            <a:pPr marL="685800" marR="0" indent="-457200">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The flowers are now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on blooming</a:t>
            </a:r>
            <a:r>
              <a:rPr lang="en-US" sz="2800" b="1" dirty="0">
                <a:latin typeface="Times New Roman" panose="02020603050405020304" pitchFamily="18" charset="0"/>
                <a:ea typeface="Calibri" panose="020F0502020204030204" pitchFamily="34" charset="0"/>
                <a:cs typeface="Vrinda" panose="01010600010101010101" pitchFamily="2" charset="0"/>
              </a:rPr>
              <a:t>.  </a:t>
            </a:r>
          </a:p>
          <a:p>
            <a:pPr marL="228600" marR="0">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c) The young use Facebook only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for wasting </a:t>
            </a:r>
            <a:r>
              <a:rPr lang="en-US" sz="2800" b="1" dirty="0">
                <a:latin typeface="Times New Roman" panose="02020603050405020304" pitchFamily="18" charset="0"/>
                <a:ea typeface="Calibri" panose="020F0502020204030204" pitchFamily="34" charset="0"/>
                <a:cs typeface="Vrinda" panose="01010600010101010101" pitchFamily="2" charset="0"/>
              </a:rPr>
              <a:t>time.</a:t>
            </a:r>
          </a:p>
          <a:p>
            <a:pPr marL="228600" marR="0">
              <a:lnSpc>
                <a:spcPct val="107000"/>
              </a:lnSpc>
              <a:spcBef>
                <a:spcPts val="0"/>
              </a:spcBef>
              <a:spcAft>
                <a:spcPts val="0"/>
              </a:spcAft>
              <a:tabLst>
                <a:tab pos="5492750" algn="l"/>
              </a:tabLst>
            </a:pPr>
            <a:r>
              <a:rPr lang="en-GB" sz="2800" b="1" dirty="0">
                <a:effectLst/>
                <a:latin typeface="Times New Roman" panose="02020603050405020304" pitchFamily="18" charset="0"/>
                <a:ea typeface="Calibri" panose="020F0502020204030204" pitchFamily="34" charset="0"/>
                <a:cs typeface="Vrinda" panose="01010600010101010101" pitchFamily="2" charset="0"/>
              </a:rPr>
              <a:t>d) He is expert </a:t>
            </a:r>
            <a:r>
              <a:rPr lang="en-GB" sz="2800" b="1" dirty="0">
                <a:solidFill>
                  <a:srgbClr val="FF0000"/>
                </a:solidFill>
                <a:effectLst/>
                <a:latin typeface="Times New Roman" panose="02020603050405020304" pitchFamily="18" charset="0"/>
                <a:ea typeface="Calibri" panose="020F0502020204030204" pitchFamily="34" charset="0"/>
                <a:cs typeface="Vrinda" panose="01010600010101010101" pitchFamily="2" charset="0"/>
              </a:rPr>
              <a:t>in speaking</a:t>
            </a:r>
            <a:r>
              <a:rPr lang="en-GB" sz="2800" b="1" dirty="0">
                <a:effectLst/>
                <a:latin typeface="Times New Roman" panose="02020603050405020304" pitchFamily="18" charset="0"/>
                <a:ea typeface="Calibri" panose="020F0502020204030204" pitchFamily="34" charset="0"/>
                <a:cs typeface="Vrinda" panose="01010600010101010101" pitchFamily="2" charset="0"/>
              </a:rPr>
              <a:t> English.</a:t>
            </a:r>
          </a:p>
          <a:p>
            <a:pPr marL="228600" marR="0">
              <a:lnSpc>
                <a:spcPct val="107000"/>
              </a:lnSpc>
              <a:spcBef>
                <a:spcPts val="0"/>
              </a:spcBef>
              <a:spcAft>
                <a:spcPts val="0"/>
              </a:spcAft>
              <a:tabLst>
                <a:tab pos="5492750" algn="l"/>
              </a:tabLst>
            </a:pPr>
            <a:r>
              <a:rPr lang="en-GB" sz="2800" b="1" dirty="0">
                <a:latin typeface="Times New Roman" panose="02020603050405020304" pitchFamily="18" charset="0"/>
                <a:ea typeface="Calibri" panose="020F0502020204030204" pitchFamily="34" charset="0"/>
                <a:cs typeface="Vrinda" panose="01010600010101010101" pitchFamily="2" charset="0"/>
              </a:rPr>
              <a:t>e) You should </a:t>
            </a:r>
            <a:r>
              <a:rPr lang="en-GB"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refrain from doing </a:t>
            </a:r>
            <a:r>
              <a:rPr lang="en-GB" sz="2800" b="1" dirty="0">
                <a:latin typeface="Times New Roman" panose="02020603050405020304" pitchFamily="18" charset="0"/>
                <a:ea typeface="Calibri" panose="020F0502020204030204" pitchFamily="34" charset="0"/>
                <a:cs typeface="Vrinda" panose="01010600010101010101" pitchFamily="2" charset="0"/>
              </a:rPr>
              <a:t>this.</a:t>
            </a:r>
            <a:endParaRPr lang="en-US" sz="2400" b="1" dirty="0">
              <a:effectLst/>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2414382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76836-2E68-4359-8AE5-DF39611F0A79}"/>
              </a:ext>
            </a:extLst>
          </p:cNvPr>
          <p:cNvSpPr/>
          <p:nvPr/>
        </p:nvSpPr>
        <p:spPr>
          <a:xfrm>
            <a:off x="1479883" y="1309987"/>
            <a:ext cx="10178715" cy="3780522"/>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Just, just now, already, recently, lately, never, ever, yet </a:t>
            </a:r>
            <a:r>
              <a:rPr lang="en-GB" sz="2800" b="1" dirty="0">
                <a:latin typeface="NikoshBAN" panose="02000000000000000000" pitchFamily="2" charset="0"/>
                <a:ea typeface="Calibri" panose="020F0502020204030204" pitchFamily="34" charset="0"/>
                <a:cs typeface="NikoshBAN" panose="02000000000000000000" pitchFamily="2" charset="0"/>
              </a:rPr>
              <a:t>এ ধরণের </a:t>
            </a:r>
            <a:r>
              <a:rPr lang="bn-IN" sz="2800" b="1" dirty="0">
                <a:latin typeface="NikoshBAN" panose="02000000000000000000" pitchFamily="2" charset="0"/>
                <a:ea typeface="Calibri" panose="020F0502020204030204" pitchFamily="34" charset="0"/>
                <a:cs typeface="NikoshBAN" panose="02000000000000000000" pitchFamily="2" charset="0"/>
              </a:rPr>
              <a:t> </a:t>
            </a:r>
            <a:r>
              <a:rPr lang="en-GB" sz="2800" b="1" dirty="0">
                <a:latin typeface="Times New Roman" panose="02020603050405020304" pitchFamily="18" charset="0"/>
                <a:ea typeface="Calibri" panose="020F0502020204030204" pitchFamily="34" charset="0"/>
                <a:cs typeface="Times New Roman" panose="02020603050405020304" pitchFamily="18" charset="0"/>
              </a:rPr>
              <a:t>word </a:t>
            </a:r>
            <a:r>
              <a:rPr lang="en-GB" sz="2800" b="1" dirty="0">
                <a:latin typeface="NikoshBAN" panose="02000000000000000000" pitchFamily="2" charset="0"/>
                <a:ea typeface="Calibri" panose="020F0502020204030204" pitchFamily="34" charset="0"/>
                <a:cs typeface="NikoshBAN" panose="02000000000000000000" pitchFamily="2" charset="0"/>
              </a:rPr>
              <a:t>যুক্ত </a:t>
            </a:r>
            <a:r>
              <a:rPr lang="en-US" sz="2800" b="1" dirty="0">
                <a:solidFill>
                  <a:prstClr val="black"/>
                </a:solidFill>
                <a:latin typeface="Times New Roman" panose="02020603050405020304" pitchFamily="18" charset="0"/>
                <a:ea typeface="Calibri" panose="020F0502020204030204" pitchFamily="34" charset="0"/>
                <a:cs typeface="Vrinda" panose="01010600010101010101" pitchFamily="2" charset="0"/>
              </a:rPr>
              <a:t>Sentence </a:t>
            </a:r>
            <a:r>
              <a:rPr lang="bn-IN" sz="2800" b="1" dirty="0">
                <a:latin typeface="NikoshBAN" panose="02000000000000000000" pitchFamily="2" charset="0"/>
                <a:ea typeface="Calibri" panose="020F0502020204030204" pitchFamily="34" charset="0"/>
                <a:cs typeface="NikoshBAN" panose="02000000000000000000" pitchFamily="2" charset="0"/>
              </a:rPr>
              <a:t>সাধারণত</a:t>
            </a:r>
            <a:r>
              <a:rPr lang="bn-IN" sz="2800" b="1" dirty="0">
                <a:latin typeface="Calibri" panose="020F0502020204030204" pitchFamily="34" charset="0"/>
                <a:ea typeface="Calibri" panose="020F0502020204030204" pitchFamily="34" charset="0"/>
                <a:cs typeface="SutonnySushreeOMJ" panose="00000400000000000000" pitchFamily="2"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Present Perfect Tense</a:t>
            </a:r>
            <a:r>
              <a:rPr lang="en-US" sz="2800" b="1" dirty="0">
                <a:latin typeface="SutonnySushreeOMJ" panose="00000400000000000000" pitchFamily="2" charset="0"/>
                <a:ea typeface="Calibri" panose="020F0502020204030204" pitchFamily="34" charset="0"/>
                <a:cs typeface="Vrinda" panose="01010600010101010101" pitchFamily="2" charset="0"/>
              </a:rPr>
              <a:t> </a:t>
            </a:r>
            <a:r>
              <a:rPr lang="en-GB" sz="2800" b="1" dirty="0">
                <a:latin typeface="NikoshBAN" panose="02000000000000000000" pitchFamily="2" charset="0"/>
                <a:ea typeface="Calibri" panose="020F0502020204030204" pitchFamily="34" charset="0"/>
                <a:cs typeface="NikoshBAN" panose="02000000000000000000" pitchFamily="2" charset="0"/>
              </a:rPr>
              <a:t>হয়</a:t>
            </a:r>
            <a:r>
              <a:rPr lang="hi-IN" sz="2800" b="1" dirty="0">
                <a:latin typeface="NikoshBAN" panose="02000000000000000000" pitchFamily="2" charset="0"/>
                <a:ea typeface="Calibri" panose="020F0502020204030204" pitchFamily="34" charset="0"/>
                <a:cs typeface="NikoshBAN" panose="02000000000000000000" pitchFamily="2" charset="0"/>
              </a:rPr>
              <a:t>। </a:t>
            </a:r>
            <a:r>
              <a:rPr lang="en-GB" sz="2800" b="1" dirty="0">
                <a:latin typeface="NikoshBAN" panose="02000000000000000000" pitchFamily="2" charset="0"/>
                <a:ea typeface="Calibri" panose="020F0502020204030204" pitchFamily="34" charset="0"/>
                <a:cs typeface="NikoshBAN" panose="02000000000000000000" pitchFamily="2" charset="0"/>
              </a:rPr>
              <a:t>এ ক্ষেত্রে</a:t>
            </a:r>
            <a:r>
              <a:rPr lang="bn-IN" sz="2800" b="1" dirty="0">
                <a:latin typeface="NikoshBAN" panose="02000000000000000000" pitchFamily="2" charset="0"/>
                <a:ea typeface="Calibri" panose="020F0502020204030204" pitchFamily="34" charset="0"/>
                <a:cs typeface="NikoshBAN" panose="02000000000000000000" pitchFamily="2"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Sentence </a:t>
            </a:r>
            <a:r>
              <a:rPr lang="bn-IN" sz="2800" b="1" dirty="0">
                <a:latin typeface="NikoshBAN" panose="02000000000000000000" pitchFamily="2" charset="0"/>
                <a:ea typeface="Calibri" panose="020F0502020204030204" pitchFamily="34" charset="0"/>
                <a:cs typeface="NikoshBAN" panose="02000000000000000000" pitchFamily="2" charset="0"/>
              </a:rPr>
              <a:t>এর </a:t>
            </a:r>
            <a:r>
              <a:rPr lang="en-GB" sz="2800" b="1" dirty="0">
                <a:latin typeface="NikoshBAN" panose="02000000000000000000" pitchFamily="2" charset="0"/>
                <a:ea typeface="Calibri" panose="020F0502020204030204" pitchFamily="34" charset="0"/>
                <a:cs typeface="NikoshBAN" panose="02000000000000000000" pitchFamily="2"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Subject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have/has</a:t>
            </a:r>
            <a:r>
              <a:rPr lang="en-US" sz="2800" b="1" dirty="0">
                <a:solidFill>
                  <a:srgbClr val="FF0000"/>
                </a:solidFill>
                <a:latin typeface="NikoshBAN" panose="02000000000000000000" pitchFamily="2" charset="0"/>
                <a:ea typeface="Calibri" panose="020F0502020204030204" pitchFamily="34" charset="0"/>
                <a:cs typeface="NikoshBAN" panose="02000000000000000000" pitchFamily="2" charset="0"/>
              </a:rPr>
              <a:t> </a:t>
            </a:r>
            <a:r>
              <a:rPr lang="en-GB" sz="2800" b="1" dirty="0">
                <a:solidFill>
                  <a:srgbClr val="FF0000"/>
                </a:solidFill>
                <a:latin typeface="NikoshBAN" panose="02000000000000000000" pitchFamily="2" charset="0"/>
                <a:ea typeface="Calibri" panose="020F0502020204030204" pitchFamily="34" charset="0"/>
                <a:cs typeface="NikoshBAN" panose="02000000000000000000" pitchFamily="2" charset="0"/>
              </a:rPr>
              <a: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Verb</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2000" b="1" dirty="0">
                <a:latin typeface="Times New Roman" panose="02020603050405020304" pitchFamily="18" charset="0"/>
                <a:ea typeface="Calibri" panose="020F0502020204030204" pitchFamily="34" charset="0"/>
                <a:cs typeface="Times New Roman" panose="02020603050405020304" pitchFamily="18" charset="0"/>
              </a:rPr>
              <a:t>( past participle form)</a:t>
            </a:r>
            <a:r>
              <a:rPr lang="en-US" sz="2800" b="1" dirty="0">
                <a:latin typeface="NikoshBAN" panose="02000000000000000000" pitchFamily="2" charset="0"/>
                <a:ea typeface="Calibri" panose="020F0502020204030204" pitchFamily="34" charset="0"/>
                <a:cs typeface="NikoshBAN" panose="02000000000000000000" pitchFamily="2" charset="0"/>
              </a:rPr>
              <a:t> </a:t>
            </a:r>
            <a:r>
              <a:rPr lang="bn-IN" sz="2800" b="1" dirty="0">
                <a:latin typeface="NikoshBAN" panose="02000000000000000000" pitchFamily="2" charset="0"/>
                <a:ea typeface="Calibri" panose="020F0502020204030204" pitchFamily="34" charset="0"/>
                <a:cs typeface="NikoshBAN" panose="02000000000000000000" pitchFamily="2" charset="0"/>
              </a:rPr>
              <a:t>হয়</a:t>
            </a:r>
            <a:r>
              <a:rPr lang="hi-IN" sz="2800" b="1" dirty="0">
                <a:latin typeface="NikoshBAN" panose="02000000000000000000" pitchFamily="2" charset="0"/>
                <a:ea typeface="Calibri" panose="020F0502020204030204" pitchFamily="34" charset="0"/>
                <a:cs typeface="NikoshBAN" panose="02000000000000000000" pitchFamily="2" charset="0"/>
              </a:rPr>
              <a:t>।</a:t>
            </a:r>
            <a:endParaRPr lang="en-US" sz="2400" dirty="0">
              <a:latin typeface="NikoshBAN" panose="02000000000000000000" pitchFamily="2" charset="0"/>
              <a:ea typeface="Calibri" panose="020F0502020204030204" pitchFamily="34" charset="0"/>
              <a:cs typeface="NikoshBAN" panose="02000000000000000000" pitchFamily="2" charset="0"/>
            </a:endParaRPr>
          </a:p>
          <a:p>
            <a:pPr marL="228600" marR="0" algn="just">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dirty="0">
                <a:latin typeface="Times New Roman" panose="02020603050405020304" pitchFamily="18" charset="0"/>
                <a:ea typeface="Calibri" panose="020F0502020204030204" pitchFamily="34" charset="0"/>
                <a:cs typeface="Vrinda" panose="01010600010101010101" pitchFamily="2" charset="0"/>
              </a:rPr>
              <a:t> </a:t>
            </a:r>
          </a:p>
          <a:p>
            <a:pPr marL="685800" marR="0" indent="-457200" algn="just">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I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have</a:t>
            </a: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en-US" sz="2800" b="1" dirty="0">
                <a:solidFill>
                  <a:srgbClr val="00B0F0"/>
                </a:solidFill>
                <a:latin typeface="Times New Roman" panose="02020603050405020304" pitchFamily="18" charset="0"/>
                <a:ea typeface="Calibri" panose="020F0502020204030204" pitchFamily="34" charset="0"/>
                <a:cs typeface="Vrinda" panose="01010600010101010101" pitchFamily="2" charset="0"/>
              </a:rPr>
              <a:t>just</a:t>
            </a: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received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your letter. </a:t>
            </a:r>
          </a:p>
          <a:p>
            <a:pPr marL="685800" marR="0" indent="-457200" algn="just">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Have</a:t>
            </a:r>
            <a:r>
              <a:rPr lang="en-US" sz="2800" b="1" dirty="0">
                <a:latin typeface="Times New Roman" panose="02020603050405020304" pitchFamily="18" charset="0"/>
                <a:ea typeface="Calibri" panose="020F0502020204030204" pitchFamily="34" charset="0"/>
                <a:cs typeface="Vrinda" panose="01010600010101010101" pitchFamily="2" charset="0"/>
              </a:rPr>
              <a:t> you </a:t>
            </a:r>
            <a:r>
              <a:rPr lang="en-US" sz="2800" b="1" dirty="0">
                <a:solidFill>
                  <a:srgbClr val="00B0F0"/>
                </a:solidFill>
                <a:latin typeface="Times New Roman" panose="02020603050405020304" pitchFamily="18" charset="0"/>
                <a:ea typeface="Calibri" panose="020F0502020204030204" pitchFamily="34" charset="0"/>
                <a:cs typeface="Vrinda" panose="01010600010101010101" pitchFamily="2" charset="0"/>
              </a:rPr>
              <a:t>ever</a:t>
            </a: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been</a:t>
            </a:r>
            <a:r>
              <a:rPr lang="en-US" sz="2800" b="1" dirty="0">
                <a:latin typeface="Times New Roman" panose="02020603050405020304" pitchFamily="18" charset="0"/>
                <a:ea typeface="Calibri" panose="020F0502020204030204" pitchFamily="34" charset="0"/>
                <a:cs typeface="Vrinda" panose="01010600010101010101" pitchFamily="2" charset="0"/>
              </a:rPr>
              <a:t> to Dhaka? </a:t>
            </a:r>
          </a:p>
          <a:p>
            <a:pPr marL="685800" marR="0" indent="-457200" algn="just">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 He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has</a:t>
            </a: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en-US" sz="2800" b="1" dirty="0">
                <a:solidFill>
                  <a:srgbClr val="00B0F0"/>
                </a:solidFill>
                <a:latin typeface="Times New Roman" panose="02020603050405020304" pitchFamily="18" charset="0"/>
                <a:ea typeface="Calibri" panose="020F0502020204030204" pitchFamily="34" charset="0"/>
                <a:cs typeface="Vrinda" panose="01010600010101010101" pitchFamily="2" charset="0"/>
              </a:rPr>
              <a:t>already</a:t>
            </a: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reached</a:t>
            </a:r>
            <a:r>
              <a:rPr lang="en-US" sz="2800" b="1" dirty="0">
                <a:latin typeface="Times New Roman" panose="02020603050405020304" pitchFamily="18" charset="0"/>
                <a:ea typeface="Calibri" panose="020F0502020204030204" pitchFamily="34" charset="0"/>
                <a:cs typeface="Vrinda" panose="01010600010101010101" pitchFamily="2" charset="0"/>
              </a:rPr>
              <a:t> Dhaka. </a:t>
            </a:r>
          </a:p>
          <a:p>
            <a:pPr marL="685800" marR="0" indent="-457200" algn="just">
              <a:lnSpc>
                <a:spcPct val="107000"/>
              </a:lnSpc>
              <a:spcBef>
                <a:spcPts val="0"/>
              </a:spcBef>
              <a:spcAft>
                <a:spcPts val="0"/>
              </a:spcAft>
              <a:buAutoNum type="alphaLcParenR"/>
              <a:tabLst>
                <a:tab pos="5492750" algn="l"/>
              </a:tabLst>
            </a:pPr>
            <a:r>
              <a:rPr lang="en-GB" sz="2800" b="1" dirty="0">
                <a:effectLst/>
                <a:latin typeface="Times New Roman" panose="02020603050405020304" pitchFamily="18" charset="0"/>
                <a:ea typeface="Calibri" panose="020F0502020204030204" pitchFamily="34" charset="0"/>
                <a:cs typeface="Vrinda" panose="01010600010101010101" pitchFamily="2" charset="0"/>
              </a:rPr>
              <a:t> I </a:t>
            </a:r>
            <a:r>
              <a:rPr lang="en-GB" sz="2800" b="1" i="1" dirty="0">
                <a:solidFill>
                  <a:srgbClr val="FF0000"/>
                </a:solidFill>
                <a:effectLst/>
                <a:latin typeface="Times New Roman" panose="02020603050405020304" pitchFamily="18" charset="0"/>
                <a:ea typeface="Calibri" panose="020F0502020204030204" pitchFamily="34" charset="0"/>
                <a:cs typeface="Vrinda" panose="01010600010101010101" pitchFamily="2" charset="0"/>
              </a:rPr>
              <a:t>have</a:t>
            </a:r>
            <a:r>
              <a:rPr lang="en-GB" sz="2800" b="1" dirty="0">
                <a:effectLst/>
                <a:latin typeface="Times New Roman" panose="02020603050405020304" pitchFamily="18" charset="0"/>
                <a:ea typeface="Calibri" panose="020F0502020204030204" pitchFamily="34" charset="0"/>
                <a:cs typeface="Vrinda" panose="01010600010101010101" pitchFamily="2" charset="0"/>
              </a:rPr>
              <a:t> </a:t>
            </a:r>
            <a:r>
              <a:rPr lang="en-GB" sz="2800" b="1" dirty="0">
                <a:solidFill>
                  <a:srgbClr val="00B0F0"/>
                </a:solidFill>
                <a:effectLst/>
                <a:latin typeface="Times New Roman" panose="02020603050405020304" pitchFamily="18" charset="0"/>
                <a:ea typeface="Calibri" panose="020F0502020204030204" pitchFamily="34" charset="0"/>
                <a:cs typeface="Vrinda" panose="01010600010101010101" pitchFamily="2" charset="0"/>
              </a:rPr>
              <a:t>never</a:t>
            </a:r>
            <a:r>
              <a:rPr lang="en-GB" sz="2800" b="1" dirty="0">
                <a:effectLst/>
                <a:latin typeface="Times New Roman" panose="02020603050405020304" pitchFamily="18" charset="0"/>
                <a:ea typeface="Calibri" panose="020F0502020204030204" pitchFamily="34" charset="0"/>
                <a:cs typeface="Vrinda" panose="01010600010101010101" pitchFamily="2" charset="0"/>
              </a:rPr>
              <a:t> </a:t>
            </a:r>
            <a:r>
              <a:rPr lang="en-GB" sz="2800" b="1" i="1" dirty="0">
                <a:solidFill>
                  <a:srgbClr val="FF0000"/>
                </a:solidFill>
                <a:effectLst/>
                <a:latin typeface="Times New Roman" panose="02020603050405020304" pitchFamily="18" charset="0"/>
                <a:ea typeface="Calibri" panose="020F0502020204030204" pitchFamily="34" charset="0"/>
                <a:cs typeface="Vrinda" panose="01010600010101010101" pitchFamily="2" charset="0"/>
              </a:rPr>
              <a:t>me</a:t>
            </a:r>
            <a:r>
              <a:rPr lang="en-GB" sz="2800" b="1" dirty="0">
                <a:effectLst/>
                <a:latin typeface="Times New Roman" panose="02020603050405020304" pitchFamily="18" charset="0"/>
                <a:ea typeface="Calibri" panose="020F0502020204030204" pitchFamily="34" charset="0"/>
                <a:cs typeface="Vrinda" panose="01010600010101010101" pitchFamily="2" charset="0"/>
              </a:rPr>
              <a:t>t him.</a:t>
            </a:r>
            <a:endParaRPr lang="en-US" sz="2400" b="1" dirty="0">
              <a:effectLst/>
              <a:latin typeface="Calibri" panose="020F0502020204030204" pitchFamily="34" charset="0"/>
              <a:ea typeface="Calibri" panose="020F0502020204030204" pitchFamily="34" charset="0"/>
              <a:cs typeface="Vrinda" panose="01010600010101010101" pitchFamily="2" charset="0"/>
            </a:endParaRPr>
          </a:p>
        </p:txBody>
      </p:sp>
      <p:sp>
        <p:nvSpPr>
          <p:cNvPr id="3" name="Oval 2">
            <a:extLst>
              <a:ext uri="{FF2B5EF4-FFF2-40B4-BE49-F238E27FC236}">
                <a16:creationId xmlns:a16="http://schemas.microsoft.com/office/drawing/2014/main" id="{F7ED3161-8863-41E6-969B-401BDC529822}"/>
              </a:ext>
            </a:extLst>
          </p:cNvPr>
          <p:cNvSpPr/>
          <p:nvPr/>
        </p:nvSpPr>
        <p:spPr>
          <a:xfrm>
            <a:off x="1153552" y="168804"/>
            <a:ext cx="3123868" cy="773723"/>
          </a:xfrm>
          <a:prstGeom prst="ellipse">
            <a:avLst/>
          </a:prstGeom>
          <a:solidFill>
            <a:srgbClr val="0070C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-7 </a:t>
            </a:r>
          </a:p>
        </p:txBody>
      </p:sp>
    </p:spTree>
    <p:extLst>
      <p:ext uri="{BB962C8B-B14F-4D97-AF65-F5344CB8AC3E}">
        <p14:creationId xmlns:p14="http://schemas.microsoft.com/office/powerpoint/2010/main" val="2645624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3A2B58B-D6B5-470C-A436-54FBA9CE2FFC}"/>
              </a:ext>
            </a:extLst>
          </p:cNvPr>
          <p:cNvSpPr/>
          <p:nvPr/>
        </p:nvSpPr>
        <p:spPr>
          <a:xfrm>
            <a:off x="1153551" y="168804"/>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-8</a:t>
            </a:r>
          </a:p>
        </p:txBody>
      </p:sp>
      <p:sp>
        <p:nvSpPr>
          <p:cNvPr id="3" name="Rectangle 2">
            <a:extLst>
              <a:ext uri="{FF2B5EF4-FFF2-40B4-BE49-F238E27FC236}">
                <a16:creationId xmlns:a16="http://schemas.microsoft.com/office/drawing/2014/main" id="{D2712F56-5904-46D7-A337-13EF5AFC4B11}"/>
              </a:ext>
            </a:extLst>
          </p:cNvPr>
          <p:cNvSpPr/>
          <p:nvPr/>
        </p:nvSpPr>
        <p:spPr>
          <a:xfrm>
            <a:off x="800256" y="1758367"/>
            <a:ext cx="10148482" cy="364881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342900" marR="0" lvl="0" indent="-342900">
              <a:lnSpc>
                <a:spcPct val="107000"/>
              </a:lnSpc>
              <a:spcBef>
                <a:spcPts val="0"/>
              </a:spcBef>
              <a:spcAft>
                <a:spcPts val="0"/>
              </a:spcAft>
              <a:buFont typeface="Times New Roman" panose="02020603050405020304" pitchFamily="18" charset="0"/>
              <a:buAutoNum type="arabicPeriod"/>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Prepositional phrase </a:t>
            </a:r>
            <a:r>
              <a:rPr lang="en-US" sz="2400" b="1" dirty="0">
                <a:latin typeface="Times New Roman" panose="02020603050405020304" pitchFamily="18" charset="0"/>
                <a:ea typeface="Calibri" panose="020F0502020204030204" pitchFamily="34" charset="0"/>
                <a:cs typeface="Vrinda" panose="01010600010101010101" pitchFamily="2" charset="0"/>
              </a:rPr>
              <a:t>  with a view to, look forward to, confess to, addicted to, used to, prefer to, object to </a:t>
            </a:r>
            <a:r>
              <a:rPr lang="bn-IN" sz="2400" b="1" dirty="0">
                <a:latin typeface="NikoshBAN" panose="02000000000000000000" pitchFamily="2" charset="0"/>
                <a:ea typeface="Calibri" panose="020F0502020204030204" pitchFamily="34" charset="0"/>
                <a:cs typeface="NikoshBAN" panose="02000000000000000000" pitchFamily="2" charset="0"/>
              </a:rPr>
              <a:t>এর পরে বব্যহৃত </a:t>
            </a:r>
            <a:r>
              <a:rPr lang="en-US" sz="2400" b="1" dirty="0">
                <a:latin typeface="Times New Roman" panose="02020603050405020304" pitchFamily="18" charset="0"/>
                <a:ea typeface="Calibri" panose="020F0502020204030204" pitchFamily="34" charset="0"/>
                <a:cs typeface="Vrinda" panose="01010600010101010101" pitchFamily="2" charset="0"/>
              </a:rPr>
              <a:t>verb </a:t>
            </a:r>
            <a:r>
              <a:rPr lang="bn-IN" sz="2400" b="1" dirty="0">
                <a:latin typeface="NikoshBAN" panose="02000000000000000000" pitchFamily="2" charset="0"/>
                <a:ea typeface="Calibri" panose="020F0502020204030204" pitchFamily="34" charset="0"/>
                <a:cs typeface="NikoshBAN" panose="02000000000000000000" pitchFamily="2" charset="0"/>
              </a:rPr>
              <a:t>সব সময়</a:t>
            </a:r>
            <a:r>
              <a:rPr lang="en-US" sz="2400" b="1" dirty="0">
                <a:latin typeface="NikoshBAN" panose="02000000000000000000" pitchFamily="2" charset="0"/>
                <a:ea typeface="Calibri" panose="020F0502020204030204" pitchFamily="34" charset="0"/>
                <a:cs typeface="NikoshBAN" panose="02000000000000000000"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Present Participle ( Verb+ing) form </a:t>
            </a:r>
            <a:r>
              <a:rPr lang="bn-IN" sz="2400" b="1" dirty="0">
                <a:latin typeface="NikoshBAN" panose="02000000000000000000" pitchFamily="2" charset="0"/>
                <a:ea typeface="Calibri" panose="020F0502020204030204" pitchFamily="34" charset="0"/>
                <a:cs typeface="NikoshBAN" panose="02000000000000000000" pitchFamily="2" charset="0"/>
              </a:rPr>
              <a:t>হয়</a:t>
            </a:r>
            <a:r>
              <a:rPr lang="hi-IN" sz="2400" b="1" dirty="0">
                <a:latin typeface="NikoshBAN" panose="02000000000000000000" pitchFamily="2" charset="0"/>
                <a:ea typeface="Calibri" panose="020F0502020204030204" pitchFamily="34" charset="0"/>
                <a:cs typeface="NikoshBAN" panose="02000000000000000000" pitchFamily="2" charset="0"/>
              </a:rPr>
              <a:t>।</a:t>
            </a:r>
            <a:endParaRPr lang="en-US" sz="2400" dirty="0">
              <a:latin typeface="Calibri" panose="020F0502020204030204" pitchFamily="34" charset="0"/>
              <a:ea typeface="Calibri" panose="020F0502020204030204" pitchFamily="34" charset="0"/>
              <a:cs typeface="Vrinda" panose="01010600010101010101" pitchFamily="2" charset="0"/>
            </a:endParaRPr>
          </a:p>
          <a:p>
            <a:pPr marL="228600" marR="0">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dirty="0">
                <a:latin typeface="Times New Roman" panose="02020603050405020304" pitchFamily="18" charset="0"/>
                <a:ea typeface="Calibri" panose="020F0502020204030204" pitchFamily="34" charset="0"/>
                <a:cs typeface="Vrinda" panose="01010600010101010101" pitchFamily="2" charset="0"/>
              </a:rPr>
              <a:t> </a:t>
            </a:r>
          </a:p>
          <a:p>
            <a:pPr marL="685800" marR="0" indent="-457200">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I went  to Dhaka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with a  view to  visiting </a:t>
            </a:r>
            <a:r>
              <a:rPr lang="en-US" sz="2800" b="1" dirty="0">
                <a:latin typeface="Times New Roman" panose="02020603050405020304" pitchFamily="18" charset="0"/>
                <a:ea typeface="Calibri" panose="020F0502020204030204" pitchFamily="34" charset="0"/>
                <a:cs typeface="Vrinda" panose="01010600010101010101" pitchFamily="2" charset="0"/>
              </a:rPr>
              <a:t>the zoo.    </a:t>
            </a:r>
          </a:p>
          <a:p>
            <a:pPr marL="685800" marR="0" indent="-457200">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  The virtuous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look forward to receiving</a:t>
            </a:r>
            <a:r>
              <a:rPr lang="en-US" sz="2800" b="1" dirty="0">
                <a:latin typeface="Times New Roman" panose="02020603050405020304" pitchFamily="18" charset="0"/>
                <a:ea typeface="Calibri" panose="020F0502020204030204" pitchFamily="34" charset="0"/>
                <a:cs typeface="Vrinda" panose="01010600010101010101" pitchFamily="2" charset="0"/>
              </a:rPr>
              <a:t> reward in the next    </a:t>
            </a:r>
          </a:p>
          <a:p>
            <a:pPr marL="228600" marR="0">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        world.  </a:t>
            </a:r>
          </a:p>
          <a:p>
            <a:pPr marL="685800" marR="0" indent="-457200">
              <a:lnSpc>
                <a:spcPct val="107000"/>
              </a:lnSpc>
              <a:spcBef>
                <a:spcPts val="0"/>
              </a:spcBef>
              <a:spcAft>
                <a:spcPts val="0"/>
              </a:spcAft>
              <a:buAutoNum type="alphaLcParenR"/>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The young are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addicted to smoking </a:t>
            </a:r>
            <a:r>
              <a:rPr lang="en-US" sz="2800" b="1" dirty="0">
                <a:latin typeface="Times New Roman" panose="02020603050405020304" pitchFamily="18" charset="0"/>
                <a:ea typeface="Calibri" panose="020F0502020204030204" pitchFamily="34" charset="0"/>
                <a:cs typeface="Vrinda" panose="01010600010101010101" pitchFamily="2" charset="0"/>
              </a:rPr>
              <a:t>.</a:t>
            </a:r>
            <a:endParaRPr lang="en-US" sz="2400" b="1" dirty="0">
              <a:effectLst/>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311819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295538D-25F3-4D7E-A513-1CD13077F939}"/>
              </a:ext>
            </a:extLst>
          </p:cNvPr>
          <p:cNvSpPr/>
          <p:nvPr/>
        </p:nvSpPr>
        <p:spPr>
          <a:xfrm>
            <a:off x="1297930" y="156773"/>
            <a:ext cx="3232680" cy="972635"/>
          </a:xfrm>
          <a:prstGeom prst="ellipse">
            <a:avLst/>
          </a:prstGeom>
          <a:solidFill>
            <a:srgbClr val="0070C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-9 </a:t>
            </a:r>
          </a:p>
        </p:txBody>
      </p:sp>
      <p:sp>
        <p:nvSpPr>
          <p:cNvPr id="3" name="Rectangle 2">
            <a:extLst>
              <a:ext uri="{FF2B5EF4-FFF2-40B4-BE49-F238E27FC236}">
                <a16:creationId xmlns:a16="http://schemas.microsoft.com/office/drawing/2014/main" id="{20DC5545-4806-4912-8C37-784D076D97EA}"/>
              </a:ext>
            </a:extLst>
          </p:cNvPr>
          <p:cNvSpPr/>
          <p:nvPr/>
        </p:nvSpPr>
        <p:spPr>
          <a:xfrm>
            <a:off x="1130968" y="1358688"/>
            <a:ext cx="10539663" cy="4702569"/>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Sentence</a:t>
            </a:r>
            <a:r>
              <a:rPr lang="en-US" sz="2800" b="1" dirty="0">
                <a:latin typeface="NikoshBAN" panose="02000000000000000000" pitchFamily="2" charset="0"/>
                <a:ea typeface="Calibri" panose="020F0502020204030204" pitchFamily="34" charset="0"/>
                <a:cs typeface="NikoshBAN" panose="02000000000000000000" pitchFamily="2" charset="0"/>
              </a:rPr>
              <a:t> </a:t>
            </a:r>
            <a:r>
              <a:rPr lang="bn-IN" sz="2800" b="1" dirty="0">
                <a:latin typeface="NikoshBAN" panose="02000000000000000000" pitchFamily="2" charset="0"/>
                <a:ea typeface="Calibri" panose="020F0502020204030204" pitchFamily="34" charset="0"/>
                <a:cs typeface="NikoshBAN" panose="02000000000000000000" pitchFamily="2" charset="0"/>
              </a:rPr>
              <a:t>এ অতীত নির্দেশক শব্দ</a:t>
            </a:r>
            <a:r>
              <a:rPr lang="en-US" sz="2800" b="1" dirty="0">
                <a:latin typeface="NikoshBAN" panose="02000000000000000000" pitchFamily="2" charset="0"/>
                <a:ea typeface="Calibri" panose="020F0502020204030204" pitchFamily="34" charset="0"/>
                <a:cs typeface="NikoshBAN" panose="02000000000000000000" pitchFamily="2" charset="0"/>
              </a:rPr>
              <a:t>, </a:t>
            </a:r>
            <a:r>
              <a:rPr lang="bn-IN" sz="2800" b="1" dirty="0">
                <a:latin typeface="NikoshBAN" panose="02000000000000000000" pitchFamily="2" charset="0"/>
                <a:ea typeface="Calibri" panose="020F0502020204030204" pitchFamily="34" charset="0"/>
                <a:cs typeface="NikoshBAN" panose="02000000000000000000" pitchFamily="2" charset="0"/>
              </a:rPr>
              <a:t>যেমন</a:t>
            </a:r>
            <a:r>
              <a:rPr lang="en-US" sz="2800" b="1" dirty="0">
                <a:latin typeface="NikoshBAN" panose="02000000000000000000" pitchFamily="2" charset="0"/>
                <a:ea typeface="Calibri" panose="020F0502020204030204" pitchFamily="34" charset="0"/>
                <a:cs typeface="NikoshBAN" panose="02000000000000000000" pitchFamily="2"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yesterday, previous day, since, last year, last night, last week, ago, long ago, once upon a time, long since </a:t>
            </a:r>
            <a:r>
              <a:rPr lang="bn-IN" sz="2800" b="1" dirty="0">
                <a:latin typeface="NikoshBAN" panose="02000000000000000000" pitchFamily="2" charset="0"/>
                <a:ea typeface="Calibri" panose="020F0502020204030204" pitchFamily="34" charset="0"/>
                <a:cs typeface="NikoshBAN" panose="02000000000000000000" pitchFamily="2" charset="0"/>
              </a:rPr>
              <a:t>থাকলে </a:t>
            </a:r>
            <a:r>
              <a:rPr lang="en-GB" sz="2800" b="1" dirty="0">
                <a:latin typeface="Times New Roman" panose="02020603050405020304" pitchFamily="18" charset="0"/>
                <a:ea typeface="Calibri" panose="020F0502020204030204" pitchFamily="34" charset="0"/>
                <a:cs typeface="Times New Roman" panose="02020603050405020304" pitchFamily="18" charset="0"/>
              </a:rPr>
              <a:t>Sentence</a:t>
            </a:r>
            <a:r>
              <a:rPr lang="en-GB" sz="2800" b="1" dirty="0">
                <a:latin typeface="NikoshBAN" panose="02000000000000000000" pitchFamily="2" charset="0"/>
                <a:ea typeface="Calibri" panose="020F0502020204030204" pitchFamily="34" charset="0"/>
                <a:cs typeface="NikoshBAN" panose="02000000000000000000" pitchFamily="2" charset="0"/>
              </a:rPr>
              <a:t> </a:t>
            </a:r>
            <a:r>
              <a:rPr lang="bn-IN" sz="2800" b="1" dirty="0">
                <a:latin typeface="NikoshBAN" panose="02000000000000000000" pitchFamily="2" charset="0"/>
                <a:ea typeface="Calibri" panose="020F0502020204030204" pitchFamily="34" charset="0"/>
                <a:cs typeface="NikoshBAN" panose="02000000000000000000" pitchFamily="2" charset="0"/>
              </a:rPr>
              <a:t>টি</a:t>
            </a:r>
            <a:r>
              <a:rPr lang="en-US" sz="2800" b="1" dirty="0">
                <a:latin typeface="NikoshBAN" panose="02000000000000000000" pitchFamily="2" charset="0"/>
                <a:ea typeface="Calibri" panose="020F0502020204030204" pitchFamily="34" charset="0"/>
                <a:cs typeface="NikoshBAN" panose="02000000000000000000" pitchFamily="2"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Past Indefinite Tense</a:t>
            </a:r>
            <a:r>
              <a:rPr lang="en-US" sz="2800" b="1" dirty="0">
                <a:latin typeface="NikoshBAN" panose="02000000000000000000" pitchFamily="2" charset="0"/>
                <a:ea typeface="Calibri" panose="020F0502020204030204" pitchFamily="34" charset="0"/>
                <a:cs typeface="NikoshBAN" panose="02000000000000000000" pitchFamily="2" charset="0"/>
              </a:rPr>
              <a:t> </a:t>
            </a:r>
            <a:r>
              <a:rPr lang="bn-IN" sz="2800" b="1" dirty="0">
                <a:latin typeface="NikoshBAN" panose="02000000000000000000" pitchFamily="2" charset="0"/>
                <a:ea typeface="Calibri" panose="020F0502020204030204" pitchFamily="34" charset="0"/>
                <a:cs typeface="NikoshBAN" panose="02000000000000000000" pitchFamily="2" charset="0"/>
              </a:rPr>
              <a:t>হয়</a:t>
            </a:r>
            <a:r>
              <a:rPr lang="hi-IN" sz="2800" b="1" dirty="0">
                <a:latin typeface="NikoshBAN" panose="02000000000000000000" pitchFamily="2" charset="0"/>
                <a:ea typeface="Calibri" panose="020F0502020204030204" pitchFamily="34" charset="0"/>
                <a:cs typeface="NikoshBAN" panose="02000000000000000000" pitchFamily="2" charset="0"/>
              </a:rPr>
              <a:t>। </a:t>
            </a:r>
            <a:r>
              <a:rPr lang="en-GB" sz="2800" b="1" dirty="0">
                <a:latin typeface="NikoshBAN" panose="02000000000000000000" pitchFamily="2" charset="0"/>
                <a:ea typeface="Calibri" panose="020F0502020204030204" pitchFamily="34" charset="0"/>
                <a:cs typeface="NikoshBAN" panose="02000000000000000000" pitchFamily="2" charset="0"/>
              </a:rPr>
              <a:t>এ ধরণের </a:t>
            </a:r>
            <a:r>
              <a:rPr lang="en-US" sz="2800" b="1" dirty="0">
                <a:latin typeface="Times New Roman" panose="02020603050405020304" pitchFamily="18" charset="0"/>
                <a:ea typeface="Calibri" panose="020F0502020204030204" pitchFamily="34" charset="0"/>
                <a:cs typeface="Times New Roman" panose="02020603050405020304" pitchFamily="18" charset="0"/>
              </a:rPr>
              <a:t>Sentence </a:t>
            </a:r>
            <a:r>
              <a:rPr lang="bn-IN" sz="2800" b="1" dirty="0">
                <a:latin typeface="NikoshBAN" panose="02000000000000000000" pitchFamily="2" charset="0"/>
                <a:ea typeface="Calibri" panose="020F0502020204030204" pitchFamily="34" charset="0"/>
                <a:cs typeface="NikoshBAN" panose="02000000000000000000" pitchFamily="2" charset="0"/>
              </a:rPr>
              <a:t>এর </a:t>
            </a:r>
            <a:r>
              <a:rPr lang="en-US" sz="2800" b="1" dirty="0">
                <a:latin typeface="Times New Roman" panose="02020603050405020304" pitchFamily="18" charset="0"/>
                <a:ea typeface="Calibri" panose="020F0502020204030204" pitchFamily="34" charset="0"/>
                <a:cs typeface="Times New Roman" panose="02020603050405020304" pitchFamily="18" charset="0"/>
              </a:rPr>
              <a:t>Subject</a:t>
            </a:r>
            <a:r>
              <a:rPr lang="en-US" sz="2800" b="1" dirty="0">
                <a:latin typeface="NikoshBAN" panose="02000000000000000000" pitchFamily="2" charset="0"/>
                <a:ea typeface="Calibri" panose="020F0502020204030204" pitchFamily="34" charset="0"/>
                <a:cs typeface="NikoshBAN" panose="02000000000000000000" pitchFamily="2" charset="0"/>
              </a:rPr>
              <a:t> </a:t>
            </a:r>
            <a:r>
              <a:rPr lang="bn-IN" sz="2800" b="1" dirty="0">
                <a:latin typeface="NikoshBAN" panose="02000000000000000000" pitchFamily="2" charset="0"/>
                <a:ea typeface="Calibri" panose="020F0502020204030204" pitchFamily="34" charset="0"/>
                <a:cs typeface="NikoshBAN" panose="02000000000000000000" pitchFamily="2" charset="0"/>
              </a:rPr>
              <a:t>এর পরে ব্যবহৃত </a:t>
            </a:r>
            <a:r>
              <a:rPr lang="en-US" sz="2800" b="1" dirty="0">
                <a:latin typeface="Times New Roman" panose="02020603050405020304" pitchFamily="18" charset="0"/>
                <a:ea typeface="Calibri" panose="020F0502020204030204" pitchFamily="34" charset="0"/>
                <a:cs typeface="Times New Roman" panose="02020603050405020304" pitchFamily="18" charset="0"/>
              </a:rPr>
              <a:t>Verb</a:t>
            </a:r>
            <a:r>
              <a:rPr lang="en-US" sz="2800" b="1" dirty="0">
                <a:latin typeface="NikoshBAN" panose="02000000000000000000" pitchFamily="2" charset="0"/>
                <a:ea typeface="Calibri" panose="020F0502020204030204" pitchFamily="34" charset="0"/>
                <a:cs typeface="NikoshBAN" panose="02000000000000000000" pitchFamily="2" charset="0"/>
              </a:rPr>
              <a:t> </a:t>
            </a:r>
            <a:r>
              <a:rPr lang="bn-IN" sz="2800" b="1" dirty="0">
                <a:latin typeface="NikoshBAN" panose="02000000000000000000" pitchFamily="2" charset="0"/>
                <a:ea typeface="Calibri" panose="020F0502020204030204" pitchFamily="34" charset="0"/>
                <a:cs typeface="NikoshBAN" panose="02000000000000000000" pitchFamily="2" charset="0"/>
              </a:rPr>
              <a:t>টি </a:t>
            </a:r>
            <a:r>
              <a:rPr lang="en-US" sz="2800" b="1" dirty="0">
                <a:latin typeface="Times New Roman" panose="02020603050405020304" pitchFamily="18" charset="0"/>
                <a:ea typeface="Calibri" panose="020F0502020204030204" pitchFamily="34" charset="0"/>
                <a:cs typeface="Times New Roman" panose="02020603050405020304" pitchFamily="18" charset="0"/>
              </a:rPr>
              <a:t>Past form = Verb</a:t>
            </a:r>
            <a:r>
              <a:rPr lang="en-US" sz="2000" b="1" dirty="0">
                <a:latin typeface="Times New Roman" panose="02020603050405020304" pitchFamily="18" charset="0"/>
                <a:ea typeface="Calibri" panose="020F0502020204030204" pitchFamily="34" charset="0"/>
                <a:cs typeface="Times New Roman" panose="02020603050405020304" pitchFamily="18" charset="0"/>
              </a:rPr>
              <a:t>2</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bn-IN" sz="2800" b="1" dirty="0">
                <a:latin typeface="NikoshBAN" panose="02000000000000000000" pitchFamily="2" charset="0"/>
                <a:ea typeface="Calibri" panose="020F0502020204030204" pitchFamily="34" charset="0"/>
                <a:cs typeface="NikoshBAN" panose="02000000000000000000" pitchFamily="2" charset="0"/>
              </a:rPr>
              <a:t>হয়</a:t>
            </a:r>
            <a:r>
              <a:rPr lang="hi-IN" sz="2800" b="1" dirty="0">
                <a:latin typeface="NikoshBAN" panose="02000000000000000000" pitchFamily="2" charset="0"/>
                <a:ea typeface="Calibri" panose="020F0502020204030204" pitchFamily="34" charset="0"/>
                <a:cs typeface="NikoshBAN" panose="02000000000000000000" pitchFamily="2" charset="0"/>
              </a:rPr>
              <a:t>।</a:t>
            </a:r>
            <a:endParaRPr lang="en-US" sz="2400" dirty="0">
              <a:latin typeface="NikoshBAN" panose="02000000000000000000" pitchFamily="2" charset="0"/>
              <a:ea typeface="Calibri" panose="020F0502020204030204" pitchFamily="34" charset="0"/>
              <a:cs typeface="NikoshBAN" panose="02000000000000000000" pitchFamily="2" charset="0"/>
            </a:endParaRPr>
          </a:p>
          <a:p>
            <a:pPr marL="228600" marR="0" algn="just">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b="1" dirty="0">
                <a:latin typeface="Shonar Bangla" panose="020B0502040204020203" pitchFamily="34" charset="0"/>
                <a:ea typeface="Calibri" panose="020F0502020204030204" pitchFamily="34" charset="0"/>
                <a:cs typeface="Vrinda" panose="01010600010101010101" pitchFamily="2" charset="0"/>
              </a:rPr>
              <a:t> </a:t>
            </a:r>
          </a:p>
          <a:p>
            <a:pPr marL="228600" marR="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a) I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received</a:t>
            </a:r>
            <a:r>
              <a:rPr lang="en-US" sz="2800" b="1" dirty="0">
                <a:latin typeface="Times New Roman" panose="02020603050405020304" pitchFamily="18" charset="0"/>
                <a:ea typeface="Calibri" panose="020F0502020204030204" pitchFamily="34" charset="0"/>
                <a:cs typeface="Vrinda" panose="01010600010101010101" pitchFamily="2" charset="0"/>
              </a:rPr>
              <a:t> your letter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yesterday</a:t>
            </a:r>
            <a:r>
              <a:rPr lang="en-US" sz="2800" b="1" dirty="0">
                <a:latin typeface="Times New Roman" panose="02020603050405020304" pitchFamily="18" charset="0"/>
                <a:ea typeface="Calibri" panose="020F0502020204030204" pitchFamily="34" charset="0"/>
                <a:cs typeface="Vrinda" panose="01010600010101010101" pitchFamily="2" charset="0"/>
              </a:rPr>
              <a:t>.  </a:t>
            </a:r>
          </a:p>
          <a:p>
            <a:pPr marL="228600" marR="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b)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Last night</a:t>
            </a:r>
            <a:r>
              <a:rPr lang="en-US" sz="2800" b="1" i="1" dirty="0">
                <a:latin typeface="Times New Roman" panose="02020603050405020304" pitchFamily="18" charset="0"/>
                <a:ea typeface="Calibri" panose="020F0502020204030204" pitchFamily="34" charset="0"/>
                <a:cs typeface="Vrinda" panose="01010600010101010101" pitchFamily="2" charset="0"/>
              </a:rPr>
              <a:t>,</a:t>
            </a:r>
            <a:r>
              <a:rPr lang="en-US" sz="2800" b="1" dirty="0">
                <a:latin typeface="Times New Roman" panose="02020603050405020304" pitchFamily="18" charset="0"/>
                <a:ea typeface="Calibri" panose="020F0502020204030204" pitchFamily="34" charset="0"/>
                <a:cs typeface="Vrinda" panose="01010600010101010101" pitchFamily="2" charset="0"/>
              </a:rPr>
              <a:t> I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had</a:t>
            </a:r>
            <a:r>
              <a:rPr lang="en-US" sz="2800" b="1" dirty="0">
                <a:latin typeface="Times New Roman" panose="02020603050405020304" pitchFamily="18" charset="0"/>
                <a:ea typeface="Calibri" panose="020F0502020204030204" pitchFamily="34" charset="0"/>
                <a:cs typeface="Vrinda" panose="01010600010101010101" pitchFamily="2" charset="0"/>
              </a:rPr>
              <a:t> a wonderful dream. </a:t>
            </a:r>
          </a:p>
          <a:p>
            <a:pPr marL="228600" marR="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c) The bell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rang</a:t>
            </a:r>
            <a:r>
              <a:rPr lang="en-US" sz="2800" b="1" dirty="0">
                <a:latin typeface="Times New Roman" panose="02020603050405020304" pitchFamily="18" charset="0"/>
                <a:ea typeface="Calibri" panose="020F0502020204030204" pitchFamily="34" charset="0"/>
                <a:cs typeface="Vrinda" panose="01010600010101010101" pitchFamily="2" charset="0"/>
              </a:rPr>
              <a:t> five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minutes ago</a:t>
            </a:r>
            <a:r>
              <a:rPr lang="en-US" sz="2800" b="1" dirty="0">
                <a:latin typeface="Times New Roman" panose="02020603050405020304" pitchFamily="18" charset="0"/>
                <a:ea typeface="Calibri" panose="020F0502020204030204" pitchFamily="34" charset="0"/>
                <a:cs typeface="Vrinda" panose="01010600010101010101" pitchFamily="2" charset="0"/>
              </a:rPr>
              <a:t>.  </a:t>
            </a:r>
          </a:p>
          <a:p>
            <a:pPr marL="742950" marR="0" indent="-514350" algn="just">
              <a:lnSpc>
                <a:spcPct val="107000"/>
              </a:lnSpc>
              <a:spcBef>
                <a:spcPts val="0"/>
              </a:spcBef>
              <a:spcAft>
                <a:spcPts val="0"/>
              </a:spcAft>
              <a:buAutoNum type="alphaLcParenR" startAt="4"/>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I </a:t>
            </a:r>
            <a:r>
              <a:rPr lang="en-US" sz="28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met</a:t>
            </a:r>
            <a:r>
              <a:rPr lang="en-US" sz="2800" b="1" i="1" dirty="0">
                <a:latin typeface="Times New Roman" panose="02020603050405020304" pitchFamily="18" charset="0"/>
                <a:ea typeface="Calibri" panose="020F0502020204030204" pitchFamily="34" charset="0"/>
                <a:cs typeface="Vrinda" panose="01010600010101010101" pitchFamily="2"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you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long since</a:t>
            </a:r>
            <a:r>
              <a:rPr lang="en-US" sz="2800" b="1" i="1" dirty="0">
                <a:latin typeface="Times New Roman" panose="02020603050405020304" pitchFamily="18" charset="0"/>
                <a:ea typeface="Calibri" panose="020F0502020204030204" pitchFamily="34" charset="0"/>
                <a:cs typeface="Vrinda" panose="01010600010101010101" pitchFamily="2" charset="0"/>
              </a:rPr>
              <a:t>.</a:t>
            </a:r>
          </a:p>
          <a:p>
            <a:pPr marL="685800" marR="0" indent="-457200" algn="just">
              <a:lnSpc>
                <a:spcPct val="107000"/>
              </a:lnSpc>
              <a:spcBef>
                <a:spcPts val="0"/>
              </a:spcBef>
              <a:spcAft>
                <a:spcPts val="0"/>
              </a:spcAft>
              <a:buAutoNum type="alphaLcParenR" startAt="4"/>
              <a:tabLst>
                <a:tab pos="5492750" algn="l"/>
              </a:tabLst>
            </a:pPr>
            <a:r>
              <a:rPr lang="en-US" sz="2800" b="1" dirty="0">
                <a:solidFill>
                  <a:prstClr val="black"/>
                </a:solidFill>
                <a:latin typeface="Times New Roman" panose="02020603050405020304" pitchFamily="18" charset="0"/>
                <a:ea typeface="Calibri" panose="020F0502020204030204" pitchFamily="34" charset="0"/>
                <a:cs typeface="Vrinda" panose="01010600010101010101" pitchFamily="2" charset="0"/>
              </a:rPr>
              <a:t>He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invited</a:t>
            </a:r>
            <a:r>
              <a:rPr lang="en-US" sz="28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me </a:t>
            </a:r>
            <a:r>
              <a:rPr lang="en-US" sz="28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last week</a:t>
            </a:r>
            <a:r>
              <a:rPr lang="en-US" sz="2800" b="1" dirty="0">
                <a:solidFill>
                  <a:prstClr val="black"/>
                </a:solidFill>
                <a:latin typeface="Times New Roman" panose="02020603050405020304" pitchFamily="18" charset="0"/>
                <a:ea typeface="Calibri" panose="020F0502020204030204" pitchFamily="34" charset="0"/>
                <a:cs typeface="Vrinda" panose="01010600010101010101" pitchFamily="2" charset="0"/>
              </a:rPr>
              <a:t>.</a:t>
            </a:r>
            <a:endParaRPr lang="en-US" sz="2400" b="1" dirty="0">
              <a:effectLst/>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996602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8">
            <a:extLst>
              <a:ext uri="{FF2B5EF4-FFF2-40B4-BE49-F238E27FC236}">
                <a16:creationId xmlns:a16="http://schemas.microsoft.com/office/drawing/2014/main" id="{38198923-EB38-4483-ACC3-A2AAB7007A84}"/>
              </a:ext>
            </a:extLst>
          </p:cNvPr>
          <p:cNvSpPr>
            <a:spLocks noChangeArrowheads="1" noChangeShapeType="1" noTextEdit="1"/>
          </p:cNvSpPr>
          <p:nvPr/>
        </p:nvSpPr>
        <p:spPr bwMode="auto">
          <a:xfrm>
            <a:off x="4807528" y="123755"/>
            <a:ext cx="5278582" cy="139580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8996"/>
                <a:gd name="adj2" fmla="val 0"/>
              </a:avLst>
            </a:prstTxWarp>
          </a:bodyPr>
          <a:lstStyle/>
          <a:p>
            <a:pPr algn="ctr"/>
            <a:r>
              <a:rPr lang="en-US" b="1" kern="10" dirty="0">
                <a:ln w="18000">
                  <a:solidFill>
                    <a:schemeClr val="accent2">
                      <a:satMod val="140000"/>
                    </a:schemeClr>
                  </a:solidFill>
                  <a:prstDash val="solid"/>
                  <a:miter lim="800000"/>
                </a:ln>
                <a:solidFill>
                  <a:srgbClr val="141DDA"/>
                </a:solidFill>
                <a:effectLst>
                  <a:outerShdw blurRad="25500" dist="23000" dir="7020000" algn="tl">
                    <a:srgbClr val="000000">
                      <a:alpha val="50000"/>
                    </a:srgbClr>
                  </a:outerShdw>
                </a:effectLst>
                <a:latin typeface="Times New Roman"/>
                <a:cs typeface="Times New Roman"/>
              </a:rPr>
              <a:t>Identity</a:t>
            </a:r>
          </a:p>
        </p:txBody>
      </p:sp>
      <p:sp>
        <p:nvSpPr>
          <p:cNvPr id="6" name="Rectangle 5"/>
          <p:cNvSpPr/>
          <p:nvPr/>
        </p:nvSpPr>
        <p:spPr>
          <a:xfrm>
            <a:off x="4598807" y="1689299"/>
            <a:ext cx="6567957" cy="2800767"/>
          </a:xfrm>
          <a:prstGeom prst="rect">
            <a:avLst/>
          </a:prstGeom>
          <a:noFill/>
          <a:ln>
            <a:solidFill>
              <a:srgbClr val="0070C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3600" b="1" dirty="0">
                <a:solidFill>
                  <a:srgbClr val="002060"/>
                </a:solidFill>
                <a:latin typeface="Times New Roman" pitchFamily="18" charset="0"/>
                <a:cs typeface="Times New Roman" pitchFamily="18" charset="0"/>
              </a:rPr>
              <a:t>Manik Chandra Majumder</a:t>
            </a:r>
          </a:p>
          <a:p>
            <a:pPr lvl="0"/>
            <a:r>
              <a:rPr lang="en-US" sz="3200" b="1" dirty="0">
                <a:solidFill>
                  <a:srgbClr val="0070C0"/>
                </a:solidFill>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Senior Teacher  (English)</a:t>
            </a:r>
          </a:p>
          <a:p>
            <a:pPr lvl="0"/>
            <a:r>
              <a:rPr lang="en-US" sz="2400" dirty="0">
                <a:solidFill>
                  <a:srgbClr val="C0000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Gazirhat</a:t>
            </a:r>
            <a:r>
              <a:rPr lang="en-US" sz="3200" dirty="0">
                <a:solidFill>
                  <a:srgbClr val="002060"/>
                </a:solidFill>
                <a:latin typeface="Times New Roman" pitchFamily="18" charset="0"/>
                <a:cs typeface="Times New Roman" pitchFamily="18" charset="0"/>
              </a:rPr>
              <a:t> High School</a:t>
            </a:r>
          </a:p>
          <a:p>
            <a:pPr lvl="0"/>
            <a:r>
              <a:rPr lang="en-US" sz="2400" dirty="0">
                <a:solidFill>
                  <a:srgbClr val="00206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Senbag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Noakhali</a:t>
            </a:r>
            <a:endParaRPr lang="en-US" sz="2800" dirty="0">
              <a:solidFill>
                <a:srgbClr val="C00000"/>
              </a:solidFill>
              <a:latin typeface="Times New Roman" pitchFamily="18" charset="0"/>
              <a:cs typeface="Times New Roman" pitchFamily="18" charset="0"/>
            </a:endParaRPr>
          </a:p>
          <a:p>
            <a:pPr lvl="0"/>
            <a:r>
              <a:rPr lang="en-US" sz="2400" dirty="0">
                <a:solidFill>
                  <a:srgbClr val="002060"/>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rPr>
              <a:t>Mobile No: 01717155169</a:t>
            </a:r>
          </a:p>
          <a:p>
            <a:pPr lvl="0"/>
            <a:r>
              <a:rPr lang="en-US" sz="2400" dirty="0">
                <a:solidFill>
                  <a:srgbClr val="7030A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Email: manikmajumder01@gmail.com</a:t>
            </a:r>
            <a:endParaRPr lang="en-US"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528" y="1149927"/>
            <a:ext cx="3738924" cy="4682837"/>
          </a:xfrm>
          <a:prstGeom prst="rect">
            <a:avLst/>
          </a:prstGeom>
          <a:ln>
            <a:noFill/>
          </a:ln>
          <a:effectLst>
            <a:softEdge rad="112500"/>
          </a:effectLst>
        </p:spPr>
      </p:pic>
      <p:sp>
        <p:nvSpPr>
          <p:cNvPr id="8" name="Text Box 4">
            <a:extLst>
              <a:ext uri="{FF2B5EF4-FFF2-40B4-BE49-F238E27FC236}">
                <a16:creationId xmlns:a16="http://schemas.microsoft.com/office/drawing/2014/main" id="{9A4A1198-878B-4CD1-9E2A-3201E6F88C45}"/>
              </a:ext>
            </a:extLst>
          </p:cNvPr>
          <p:cNvSpPr txBox="1">
            <a:spLocks noChangeArrowheads="1"/>
          </p:cNvSpPr>
          <p:nvPr/>
        </p:nvSpPr>
        <p:spPr bwMode="auto">
          <a:xfrm>
            <a:off x="4387525" y="4659806"/>
            <a:ext cx="7430402" cy="1815882"/>
          </a:xfrm>
          <a:prstGeom prst="rect">
            <a:avLst/>
          </a:prstGeom>
          <a:solidFill>
            <a:schemeClr val="accent2">
              <a:lumMod val="50000"/>
            </a:schemeClr>
          </a:solidFill>
          <a:ln w="57150">
            <a:solidFill>
              <a:srgbClr val="C00000"/>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sz="4800" b="1" dirty="0">
                <a:latin typeface="Times New Roman" panose="02020603050405020304" pitchFamily="18" charset="0"/>
                <a:cs typeface="Times New Roman" panose="02020603050405020304" pitchFamily="18" charset="0"/>
              </a:rPr>
              <a:t>Subject :</a:t>
            </a:r>
            <a:r>
              <a:rPr lang="bn-BD" altLang="en-US" sz="4800" b="1" dirty="0">
                <a:solidFill>
                  <a:srgbClr val="FFFF00"/>
                </a:solidFill>
                <a:latin typeface="Times New Roman" panose="02020603050405020304" pitchFamily="18" charset="0"/>
                <a:cs typeface="Times New Roman" panose="02020603050405020304" pitchFamily="18" charset="0"/>
              </a:rPr>
              <a:t>English</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000" b="1" dirty="0">
                <a:solidFill>
                  <a:srgbClr val="FFFF00"/>
                </a:solidFill>
                <a:latin typeface="Times New Roman" panose="02020603050405020304" pitchFamily="18" charset="0"/>
                <a:cs typeface="Times New Roman" panose="02020603050405020304" pitchFamily="18" charset="0"/>
              </a:rPr>
              <a:t>Grammar</a:t>
            </a:r>
            <a:endParaRPr lang="bn-BD" altLang="en-US" sz="28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ctr">
              <a:defRPr/>
            </a:pPr>
            <a:r>
              <a:rPr lang="bn-BD" altLang="en-US" sz="3200" b="1" dirty="0">
                <a:solidFill>
                  <a:srgbClr val="00B0F0"/>
                </a:solidFill>
                <a:latin typeface="Times New Roman" panose="02020603050405020304" pitchFamily="18" charset="0"/>
                <a:cs typeface="Times New Roman" panose="02020603050405020304" pitchFamily="18" charset="0"/>
              </a:rPr>
              <a:t>Class- </a:t>
            </a:r>
            <a:r>
              <a:rPr lang="en-GB" altLang="en-US" sz="3200" b="1" dirty="0">
                <a:solidFill>
                  <a:srgbClr val="00B0F0"/>
                </a:solidFill>
                <a:latin typeface="Times New Roman" panose="02020603050405020304" pitchFamily="18" charset="0"/>
                <a:cs typeface="Times New Roman" panose="02020603050405020304" pitchFamily="18" charset="0"/>
              </a:rPr>
              <a:t>VI –X</a:t>
            </a:r>
            <a:r>
              <a:rPr lang="bn-BD" altLang="en-US" sz="3200" b="1" dirty="0">
                <a:solidFill>
                  <a:srgbClr val="00B0F0"/>
                </a:solidFill>
                <a:latin typeface="Times New Roman" panose="02020603050405020304" pitchFamily="18" charset="0"/>
                <a:cs typeface="Times New Roman" panose="02020603050405020304" pitchFamily="18" charset="0"/>
              </a:rPr>
              <a:t>II</a:t>
            </a:r>
            <a:endParaRPr lang="en-GB" altLang="en-US" sz="3200" b="1" dirty="0">
              <a:solidFill>
                <a:srgbClr val="00B0F0"/>
              </a:solidFill>
              <a:latin typeface="Times New Roman" panose="02020603050405020304" pitchFamily="18" charset="0"/>
              <a:cs typeface="Times New Roman" panose="02020603050405020304" pitchFamily="18" charset="0"/>
            </a:endParaRPr>
          </a:p>
          <a:p>
            <a:pPr algn="ctr">
              <a:defRPr/>
            </a:pPr>
            <a:r>
              <a:rPr lang="en-GB" altLang="en-US" sz="3200" b="1" dirty="0">
                <a:solidFill>
                  <a:srgbClr val="00B0F0"/>
                </a:solidFill>
                <a:latin typeface="Times New Roman" panose="02020603050405020304" pitchFamily="18" charset="0"/>
                <a:cs typeface="Times New Roman" panose="02020603050405020304" pitchFamily="18" charset="0"/>
              </a:rPr>
              <a:t>Date:00/00/2021</a:t>
            </a:r>
            <a:endParaRPr lang="en-US" altLang="en-US" sz="20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079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11">
            <a:extLst>
              <a:ext uri="{FF2B5EF4-FFF2-40B4-BE49-F238E27FC236}">
                <a16:creationId xmlns:a16="http://schemas.microsoft.com/office/drawing/2014/main" id="{3366F898-A335-4A69-B38F-56EBB3AD4323}"/>
              </a:ext>
            </a:extLst>
          </p:cNvPr>
          <p:cNvSpPr/>
          <p:nvPr/>
        </p:nvSpPr>
        <p:spPr>
          <a:xfrm>
            <a:off x="548649" y="253216"/>
            <a:ext cx="4262512" cy="928468"/>
          </a:xfrm>
          <a:prstGeom prst="wedgeEllipseCallout">
            <a:avLst>
              <a:gd name="adj1" fmla="val 50157"/>
              <a:gd name="adj2" fmla="val 73974"/>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Activities</a:t>
            </a:r>
          </a:p>
        </p:txBody>
      </p:sp>
      <p:sp>
        <p:nvSpPr>
          <p:cNvPr id="4" name="Rectangle 3">
            <a:extLst>
              <a:ext uri="{FF2B5EF4-FFF2-40B4-BE49-F238E27FC236}">
                <a16:creationId xmlns:a16="http://schemas.microsoft.com/office/drawing/2014/main" id="{83CCDC96-53AE-4DDF-B1CD-595CDB26DF7E}"/>
              </a:ext>
            </a:extLst>
          </p:cNvPr>
          <p:cNvSpPr/>
          <p:nvPr/>
        </p:nvSpPr>
        <p:spPr>
          <a:xfrm>
            <a:off x="422032" y="1750043"/>
            <a:ext cx="11465168" cy="584775"/>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Use the correct form of verb of the parenthesis word.</a:t>
            </a:r>
          </a:p>
        </p:txBody>
      </p:sp>
      <p:sp>
        <p:nvSpPr>
          <p:cNvPr id="5" name="Rectangle 4">
            <a:extLst>
              <a:ext uri="{FF2B5EF4-FFF2-40B4-BE49-F238E27FC236}">
                <a16:creationId xmlns:a16="http://schemas.microsoft.com/office/drawing/2014/main" id="{7A72D84C-D8E1-4E84-9F66-B8FD5EE1A42E}"/>
              </a:ext>
            </a:extLst>
          </p:cNvPr>
          <p:cNvSpPr/>
          <p:nvPr/>
        </p:nvSpPr>
        <p:spPr>
          <a:xfrm>
            <a:off x="1605446" y="3027007"/>
            <a:ext cx="730347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Rabby (come) home yesterday.</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He already (finish) his work.</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Rony came here to (meet) me.</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 car is now on (run).</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 tree is about to (fall)</a:t>
            </a:r>
          </a:p>
          <a:p>
            <a:pPr marL="457200" indent="-457200">
              <a:buFont typeface="+mj-lt"/>
              <a:buAutoNum type="arabicPeriod"/>
            </a:pPr>
            <a:r>
              <a:rPr lang="en-GB" sz="2400" b="1" dirty="0">
                <a:latin typeface="Times New Roman" panose="02020603050405020304" pitchFamily="18" charset="0"/>
                <a:cs typeface="Times New Roman" panose="02020603050405020304" pitchFamily="18" charset="0"/>
              </a:rPr>
              <a:t>He came here with a view to (spend) leisure.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0946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4">
            <a:extLst>
              <a:ext uri="{FF2B5EF4-FFF2-40B4-BE49-F238E27FC236}">
                <a16:creationId xmlns:a16="http://schemas.microsoft.com/office/drawing/2014/main" id="{5EB8EEAA-9712-4966-84A5-FDE68018BB45}"/>
              </a:ext>
            </a:extLst>
          </p:cNvPr>
          <p:cNvSpPr/>
          <p:nvPr/>
        </p:nvSpPr>
        <p:spPr>
          <a:xfrm>
            <a:off x="4304716" y="220933"/>
            <a:ext cx="6527406" cy="862280"/>
          </a:xfrm>
          <a:prstGeom prst="wedgeEllipseCallout">
            <a:avLst>
              <a:gd name="adj1" fmla="val -41438"/>
              <a:gd name="adj2" fmla="val 85278"/>
            </a:avLst>
          </a:prstGeom>
          <a:solidFill>
            <a:srgbClr val="0070C0"/>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Match your Answer:</a:t>
            </a:r>
          </a:p>
        </p:txBody>
      </p:sp>
      <p:sp>
        <p:nvSpPr>
          <p:cNvPr id="3" name="Rectangle 2">
            <a:extLst>
              <a:ext uri="{FF2B5EF4-FFF2-40B4-BE49-F238E27FC236}">
                <a16:creationId xmlns:a16="http://schemas.microsoft.com/office/drawing/2014/main" id="{A2BE9832-FC97-45E4-9B9B-1A779FAA17C5}"/>
              </a:ext>
            </a:extLst>
          </p:cNvPr>
          <p:cNvSpPr/>
          <p:nvPr/>
        </p:nvSpPr>
        <p:spPr>
          <a:xfrm>
            <a:off x="2003581" y="1997928"/>
            <a:ext cx="9661946" cy="3785652"/>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3600" b="1" dirty="0">
                <a:latin typeface="Times New Roman" panose="02020603050405020304" pitchFamily="18" charset="0"/>
                <a:cs typeface="Times New Roman" panose="02020603050405020304" pitchFamily="18" charset="0"/>
              </a:rPr>
              <a:t>Rabby </a:t>
            </a:r>
            <a:r>
              <a:rPr lang="en-US" sz="3600" b="1" dirty="0">
                <a:solidFill>
                  <a:srgbClr val="FF0000"/>
                </a:solidFill>
                <a:latin typeface="Times New Roman" panose="02020603050405020304" pitchFamily="18" charset="0"/>
                <a:cs typeface="Times New Roman" panose="02020603050405020304" pitchFamily="18" charset="0"/>
              </a:rPr>
              <a:t>came</a:t>
            </a:r>
            <a:r>
              <a:rPr lang="en-US" sz="3600" b="1" dirty="0">
                <a:latin typeface="Times New Roman" panose="02020603050405020304" pitchFamily="18" charset="0"/>
                <a:cs typeface="Times New Roman" panose="02020603050405020304" pitchFamily="18" charset="0"/>
              </a:rPr>
              <a:t> home yesterday.</a:t>
            </a:r>
          </a:p>
          <a:p>
            <a:pPr marL="457200" indent="-457200">
              <a:buFont typeface="+mj-lt"/>
              <a:buAutoNum type="arabicPeriod"/>
            </a:pPr>
            <a:r>
              <a:rPr lang="en-US" sz="3600" b="1" dirty="0">
                <a:latin typeface="Times New Roman" panose="02020603050405020304" pitchFamily="18" charset="0"/>
                <a:cs typeface="Times New Roman" panose="02020603050405020304" pitchFamily="18" charset="0"/>
              </a:rPr>
              <a:t>He already  </a:t>
            </a:r>
            <a:r>
              <a:rPr lang="en-US" sz="3600" b="1" dirty="0">
                <a:solidFill>
                  <a:srgbClr val="FF0000"/>
                </a:solidFill>
                <a:latin typeface="Times New Roman" panose="02020603050405020304" pitchFamily="18" charset="0"/>
                <a:cs typeface="Times New Roman" panose="02020603050405020304" pitchFamily="18" charset="0"/>
              </a:rPr>
              <a:t>has finished </a:t>
            </a:r>
            <a:r>
              <a:rPr lang="en-US" sz="3600" b="1" dirty="0">
                <a:latin typeface="Times New Roman" panose="02020603050405020304" pitchFamily="18" charset="0"/>
                <a:cs typeface="Times New Roman" panose="02020603050405020304" pitchFamily="18" charset="0"/>
              </a:rPr>
              <a:t>his work.</a:t>
            </a:r>
          </a:p>
          <a:p>
            <a:pPr marL="457200" indent="-457200">
              <a:buFont typeface="+mj-lt"/>
              <a:buAutoNum type="arabicPeriod"/>
            </a:pPr>
            <a:r>
              <a:rPr lang="en-US" sz="3600" b="1" dirty="0">
                <a:latin typeface="Times New Roman" panose="02020603050405020304" pitchFamily="18" charset="0"/>
                <a:cs typeface="Times New Roman" panose="02020603050405020304" pitchFamily="18" charset="0"/>
              </a:rPr>
              <a:t>Rony came here to </a:t>
            </a:r>
            <a:r>
              <a:rPr lang="en-US" sz="3600" b="1" dirty="0">
                <a:solidFill>
                  <a:srgbClr val="FF0000"/>
                </a:solidFill>
                <a:latin typeface="Times New Roman" panose="02020603050405020304" pitchFamily="18" charset="0"/>
                <a:cs typeface="Times New Roman" panose="02020603050405020304" pitchFamily="18" charset="0"/>
              </a:rPr>
              <a:t>meet</a:t>
            </a:r>
            <a:r>
              <a:rPr lang="en-US" sz="3600" b="1" dirty="0">
                <a:latin typeface="Times New Roman" panose="02020603050405020304" pitchFamily="18" charset="0"/>
                <a:cs typeface="Times New Roman" panose="02020603050405020304" pitchFamily="18" charset="0"/>
              </a:rPr>
              <a:t> me.</a:t>
            </a:r>
          </a:p>
          <a:p>
            <a:pPr marL="457200" indent="-457200">
              <a:buFont typeface="+mj-lt"/>
              <a:buAutoNum type="arabicPeriod"/>
            </a:pPr>
            <a:r>
              <a:rPr lang="en-US" sz="3600" b="1" dirty="0">
                <a:latin typeface="Times New Roman" panose="02020603050405020304" pitchFamily="18" charset="0"/>
                <a:cs typeface="Times New Roman" panose="02020603050405020304" pitchFamily="18" charset="0"/>
              </a:rPr>
              <a:t>The car is now on </a:t>
            </a:r>
            <a:r>
              <a:rPr lang="en-US" sz="3600" b="1" dirty="0">
                <a:solidFill>
                  <a:srgbClr val="FF0000"/>
                </a:solidFill>
                <a:latin typeface="Times New Roman" panose="02020603050405020304" pitchFamily="18" charset="0"/>
                <a:cs typeface="Times New Roman" panose="02020603050405020304" pitchFamily="18" charset="0"/>
              </a:rPr>
              <a:t>running</a:t>
            </a:r>
            <a:r>
              <a:rPr lang="en-US" sz="3600" b="1" dirty="0">
                <a:solidFill>
                  <a:schemeClr val="tx1"/>
                </a:solidFill>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3600" b="1" dirty="0">
                <a:latin typeface="Times New Roman" panose="02020603050405020304" pitchFamily="18" charset="0"/>
                <a:cs typeface="Times New Roman" panose="02020603050405020304" pitchFamily="18" charset="0"/>
              </a:rPr>
              <a:t>The tree is about to </a:t>
            </a:r>
            <a:r>
              <a:rPr lang="en-US" sz="3600" b="1" dirty="0">
                <a:solidFill>
                  <a:srgbClr val="FF0000"/>
                </a:solidFill>
                <a:latin typeface="Times New Roman" panose="02020603050405020304" pitchFamily="18" charset="0"/>
                <a:cs typeface="Times New Roman" panose="02020603050405020304" pitchFamily="18" charset="0"/>
              </a:rPr>
              <a:t>fall</a:t>
            </a:r>
            <a:r>
              <a:rPr lang="en-US" sz="3600" b="1" dirty="0">
                <a:solidFill>
                  <a:schemeClr val="tx1"/>
                </a:solidFill>
                <a:latin typeface="Times New Roman" panose="02020603050405020304" pitchFamily="18" charset="0"/>
                <a:cs typeface="Times New Roman" panose="02020603050405020304" pitchFamily="18" charset="0"/>
              </a:rPr>
              <a:t>.</a:t>
            </a:r>
          </a:p>
          <a:p>
            <a:pPr marL="457200" lvl="0" indent="-457200">
              <a:buFont typeface="+mj-lt"/>
              <a:buAutoNum type="arabicPeriod"/>
            </a:pPr>
            <a:r>
              <a:rPr lang="en-GB" sz="3600" b="1" dirty="0">
                <a:solidFill>
                  <a:prstClr val="black"/>
                </a:solidFill>
                <a:latin typeface="Times New Roman" panose="02020603050405020304" pitchFamily="18" charset="0"/>
                <a:cs typeface="Times New Roman" panose="02020603050405020304" pitchFamily="18" charset="0"/>
              </a:rPr>
              <a:t>He came here with a view to </a:t>
            </a:r>
            <a:r>
              <a:rPr lang="en-GB" sz="3600" b="1" dirty="0">
                <a:solidFill>
                  <a:srgbClr val="FF0000"/>
                </a:solidFill>
                <a:latin typeface="Times New Roman" panose="02020603050405020304" pitchFamily="18" charset="0"/>
                <a:cs typeface="Times New Roman" panose="02020603050405020304" pitchFamily="18" charset="0"/>
              </a:rPr>
              <a:t>spending</a:t>
            </a:r>
            <a:r>
              <a:rPr lang="en-GB" sz="3600" b="1" dirty="0">
                <a:solidFill>
                  <a:prstClr val="black"/>
                </a:solidFill>
                <a:latin typeface="Times New Roman" panose="02020603050405020304" pitchFamily="18" charset="0"/>
                <a:cs typeface="Times New Roman" panose="02020603050405020304" pitchFamily="18" charset="0"/>
              </a:rPr>
              <a:t> leisure.</a:t>
            </a:r>
            <a:endParaRPr lang="en-US" sz="3600" b="1"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023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10AE0E-26AA-4A46-A5D8-1ED83AB08350}"/>
              </a:ext>
            </a:extLst>
          </p:cNvPr>
          <p:cNvSpPr/>
          <p:nvPr/>
        </p:nvSpPr>
        <p:spPr>
          <a:xfrm>
            <a:off x="985109" y="265815"/>
            <a:ext cx="3305907" cy="773723"/>
          </a:xfrm>
          <a:prstGeom prst="ellipse">
            <a:avLst/>
          </a:prstGeom>
          <a:solidFill>
            <a:srgbClr val="0070C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-10 </a:t>
            </a:r>
          </a:p>
        </p:txBody>
      </p:sp>
      <p:sp>
        <p:nvSpPr>
          <p:cNvPr id="3" name="Rectangle 2">
            <a:extLst>
              <a:ext uri="{FF2B5EF4-FFF2-40B4-BE49-F238E27FC236}">
                <a16:creationId xmlns:a16="http://schemas.microsoft.com/office/drawing/2014/main" id="{E34D4ACB-8A53-4732-9815-BF8B1901930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A1221E15-FACD-4307-BFC3-B5C267D166A9}"/>
              </a:ext>
            </a:extLst>
          </p:cNvPr>
          <p:cNvSpPr>
            <a:spLocks noChangeArrowheads="1"/>
          </p:cNvSpPr>
          <p:nvPr/>
        </p:nvSpPr>
        <p:spPr bwMode="auto">
          <a:xfrm>
            <a:off x="491781" y="1621877"/>
            <a:ext cx="11208438" cy="4401205"/>
          </a:xfrm>
          <a:prstGeom prst="rect">
            <a:avLst/>
          </a:prstGeo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92750" algn="l"/>
              </a:tabLst>
              <a:defRPr>
                <a:solidFill>
                  <a:schemeClr val="tx1"/>
                </a:solidFill>
                <a:latin typeface="Arial" panose="020B0604020202020204" pitchFamily="34" charset="0"/>
              </a:defRPr>
            </a:lvl1pPr>
            <a:lvl2pPr eaLnBrk="0" fontAlgn="base" hangingPunct="0">
              <a:spcBef>
                <a:spcPct val="0"/>
              </a:spcBef>
              <a:spcAft>
                <a:spcPct val="0"/>
              </a:spcAft>
              <a:tabLst>
                <a:tab pos="5492750" algn="l"/>
              </a:tabLst>
              <a:defRPr>
                <a:solidFill>
                  <a:schemeClr val="tx1"/>
                </a:solidFill>
                <a:latin typeface="Arial" panose="020B0604020202020204" pitchFamily="34" charset="0"/>
              </a:defRPr>
            </a:lvl2pPr>
            <a:lvl3pPr eaLnBrk="0" fontAlgn="base" hangingPunct="0">
              <a:spcBef>
                <a:spcPct val="0"/>
              </a:spcBef>
              <a:spcAft>
                <a:spcPct val="0"/>
              </a:spcAft>
              <a:tabLst>
                <a:tab pos="5492750" algn="l"/>
              </a:tabLst>
              <a:defRPr>
                <a:solidFill>
                  <a:schemeClr val="tx1"/>
                </a:solidFill>
                <a:latin typeface="Arial" panose="020B0604020202020204" pitchFamily="34" charset="0"/>
              </a:defRPr>
            </a:lvl3pPr>
            <a:lvl4pPr eaLnBrk="0" fontAlgn="base" hangingPunct="0">
              <a:spcBef>
                <a:spcPct val="0"/>
              </a:spcBef>
              <a:spcAft>
                <a:spcPct val="0"/>
              </a:spcAft>
              <a:tabLst>
                <a:tab pos="5492750" algn="l"/>
              </a:tabLst>
              <a:defRPr>
                <a:solidFill>
                  <a:schemeClr val="tx1"/>
                </a:solidFill>
                <a:latin typeface="Arial" panose="020B0604020202020204" pitchFamily="34" charset="0"/>
              </a:defRPr>
            </a:lvl4pPr>
            <a:lvl5pPr eaLnBrk="0" fontAlgn="base" hangingPunct="0">
              <a:spcBef>
                <a:spcPct val="0"/>
              </a:spcBef>
              <a:spcAft>
                <a:spcPct val="0"/>
              </a:spcAft>
              <a:tabLst>
                <a:tab pos="5492750" algn="l"/>
              </a:tabLst>
              <a:defRPr>
                <a:solidFill>
                  <a:schemeClr val="tx1"/>
                </a:solidFill>
                <a:latin typeface="Arial" panose="020B0604020202020204" pitchFamily="34" charset="0"/>
              </a:defRPr>
            </a:lvl5pPr>
            <a:lvl6pPr eaLnBrk="0" fontAlgn="base" hangingPunct="0">
              <a:spcBef>
                <a:spcPct val="0"/>
              </a:spcBef>
              <a:spcAft>
                <a:spcPct val="0"/>
              </a:spcAft>
              <a:tabLst>
                <a:tab pos="5492750" algn="l"/>
              </a:tabLst>
              <a:defRPr>
                <a:solidFill>
                  <a:schemeClr val="tx1"/>
                </a:solidFill>
                <a:latin typeface="Arial" panose="020B0604020202020204" pitchFamily="34" charset="0"/>
              </a:defRPr>
            </a:lvl6pPr>
            <a:lvl7pPr eaLnBrk="0" fontAlgn="base" hangingPunct="0">
              <a:spcBef>
                <a:spcPct val="0"/>
              </a:spcBef>
              <a:spcAft>
                <a:spcPct val="0"/>
              </a:spcAft>
              <a:tabLst>
                <a:tab pos="5492750" algn="l"/>
              </a:tabLst>
              <a:defRPr>
                <a:solidFill>
                  <a:schemeClr val="tx1"/>
                </a:solidFill>
                <a:latin typeface="Arial" panose="020B0604020202020204" pitchFamily="34" charset="0"/>
              </a:defRPr>
            </a:lvl7pPr>
            <a:lvl8pPr eaLnBrk="0" fontAlgn="base" hangingPunct="0">
              <a:spcBef>
                <a:spcPct val="0"/>
              </a:spcBef>
              <a:spcAft>
                <a:spcPct val="0"/>
              </a:spcAft>
              <a:tabLst>
                <a:tab pos="5492750" algn="l"/>
              </a:tabLst>
              <a:defRPr>
                <a:solidFill>
                  <a:schemeClr val="tx1"/>
                </a:solidFill>
                <a:latin typeface="Arial" panose="020B0604020202020204" pitchFamily="34" charset="0"/>
              </a:defRPr>
            </a:lvl8pPr>
            <a:lvl9pPr eaLnBrk="0" fontAlgn="base" hangingPunct="0">
              <a:spcBef>
                <a:spcPct val="0"/>
              </a:spcBef>
              <a:spcAft>
                <a:spcPct val="0"/>
              </a:spcAft>
              <a:tabLst>
                <a:tab pos="5492750" algn="l"/>
              </a:tabLst>
              <a:defRPr>
                <a:solidFill>
                  <a:schemeClr val="tx1"/>
                </a:solidFill>
                <a:latin typeface="Arial" panose="020B0604020202020204" pitchFamily="34" charset="0"/>
              </a:defRPr>
            </a:lvl9pPr>
          </a:lstStyle>
          <a:p>
            <a:pPr lvl="0" algn="just"/>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If +I +(unreal</a:t>
            </a:r>
            <a:r>
              <a:rPr kumimoji="0" lang="en-US"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past</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 wish</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এর</a:t>
            </a:r>
            <a:r>
              <a:rPr lang="bn-IN" altLang="en-US" sz="2800" b="1" dirty="0">
                <a:solidFill>
                  <a:prstClr val="black"/>
                </a:solidFill>
                <a:latin typeface="NikoshBAN" panose="02000000000000000000" pitchFamily="2" charset="0"/>
                <a:ea typeface="Calibri" panose="020F0502020204030204" pitchFamily="34" charset="0"/>
                <a:cs typeface="NikoshBAN" panose="02000000000000000000" pitchFamily="2" charset="0"/>
              </a:rPr>
              <a:t>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পরে</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‘be’ verb </a:t>
            </a:r>
            <a:r>
              <a:rPr kumimoji="0" lang="bn-IN" altLang="en-US" sz="2400" b="1" i="0" u="none" strike="noStrike" cap="none" normalizeH="0" baseline="0" dirty="0">
                <a:ln>
                  <a:noFill/>
                </a:ln>
                <a:solidFill>
                  <a:schemeClr val="tx1"/>
                </a:solidFill>
                <a:effectLst/>
                <a:latin typeface="NikoshBAN" panose="02000000000000000000" pitchFamily="2" charset="0"/>
                <a:ea typeface="Calibri" panose="020F0502020204030204" pitchFamily="34" charset="0"/>
                <a:cs typeface="NikoshBAN" panose="02000000000000000000" pitchFamily="2" charset="0"/>
              </a:rPr>
              <a:t>থাকলে</a:t>
            </a:r>
            <a:r>
              <a:rPr kumimoji="0" lang="bn-IN" altLang="en-US" sz="2800" b="1" i="0" u="none" strike="noStrike" cap="none" normalizeH="0" baseline="0" dirty="0">
                <a:ln>
                  <a:noFill/>
                </a:ln>
                <a:solidFill>
                  <a:schemeClr val="tx1"/>
                </a:solidFill>
                <a:effectLst/>
                <a:latin typeface="NikoshBAN" panose="02000000000000000000" pitchFamily="2" charset="0"/>
                <a:ea typeface="Calibri" panose="020F0502020204030204" pitchFamily="34" charset="0"/>
                <a:cs typeface="NikoshBAN" panose="02000000000000000000" pitchFamily="2" charset="0"/>
              </a:rPr>
              <a:t> </a:t>
            </a:r>
            <a:r>
              <a:rPr kumimoji="0" lang="bn-IN" altLang="en-US" sz="2400" b="1" i="0" u="none" strike="noStrike" cap="none" normalizeH="0" baseline="0" dirty="0">
                <a:ln>
                  <a:noFill/>
                </a:ln>
                <a:solidFill>
                  <a:schemeClr val="tx1"/>
                </a:solidFill>
                <a:effectLst/>
                <a:latin typeface="NikoshBAN" panose="02000000000000000000" pitchFamily="2" charset="0"/>
                <a:ea typeface="Calibri" panose="020F0502020204030204" pitchFamily="34" charset="0"/>
                <a:cs typeface="NikoshBAN" panose="02000000000000000000" pitchFamily="2" charset="0"/>
              </a:rPr>
              <a:t>তা</a:t>
            </a:r>
            <a:r>
              <a:rPr kumimoji="0" lang="en-US" altLang="en-US" sz="2800" b="1" i="0" u="none" strike="noStrike" cap="none" normalizeH="0" baseline="0" dirty="0">
                <a:ln>
                  <a:noFill/>
                </a:ln>
                <a:solidFill>
                  <a:schemeClr val="tx1"/>
                </a:solidFill>
                <a:effectLst/>
                <a:latin typeface="NikoshBAN" panose="02000000000000000000" pitchFamily="2" charset="0"/>
                <a:ea typeface="Calibri" panose="020F0502020204030204" pitchFamily="34" charset="0"/>
                <a:cs typeface="NikoshBAN" panose="02000000000000000000" pitchFamily="2" charset="0"/>
              </a:rPr>
              <a:t> </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‘were’ </a:t>
            </a:r>
            <a:r>
              <a:rPr kumimoji="0" lang="bn-IN" altLang="en-US" sz="2400" b="1" i="0" u="none" strike="noStrike" cap="none" normalizeH="0" baseline="0" dirty="0">
                <a:ln>
                  <a:noFill/>
                </a:ln>
                <a:solidFill>
                  <a:schemeClr val="tx1"/>
                </a:solidFill>
                <a:effectLst/>
                <a:latin typeface="NikoshBAN" panose="02000000000000000000" pitchFamily="2" charset="0"/>
                <a:ea typeface="Calibri" panose="020F0502020204030204" pitchFamily="34" charset="0"/>
                <a:cs typeface="NikoshBAN" panose="02000000000000000000" pitchFamily="2" charset="0"/>
              </a:rPr>
              <a:t>করতে</a:t>
            </a:r>
            <a:r>
              <a:rPr kumimoji="0" lang="bn-IN" altLang="en-US" sz="2800" b="1" i="0" u="none" strike="noStrike" cap="none" normalizeH="0" baseline="0" dirty="0">
                <a:ln>
                  <a:noFill/>
                </a:ln>
                <a:solidFill>
                  <a:schemeClr val="tx1"/>
                </a:solidFill>
                <a:effectLst/>
                <a:latin typeface="NikoshBAN" panose="02000000000000000000" pitchFamily="2" charset="0"/>
                <a:ea typeface="Calibri" panose="020F0502020204030204" pitchFamily="34" charset="0"/>
                <a:cs typeface="NikoshBAN" panose="02000000000000000000" pitchFamily="2" charset="0"/>
              </a:rPr>
              <a:t> </a:t>
            </a:r>
            <a:r>
              <a:rPr kumimoji="0" lang="bn-IN" altLang="en-US" sz="2400" b="1" i="0" u="none" strike="noStrike" cap="none" normalizeH="0" baseline="0" dirty="0">
                <a:ln>
                  <a:noFill/>
                </a:ln>
                <a:solidFill>
                  <a:schemeClr val="tx1"/>
                </a:solidFill>
                <a:effectLst/>
                <a:latin typeface="NikoshBAN" panose="02000000000000000000" pitchFamily="2" charset="0"/>
                <a:ea typeface="Calibri" panose="020F0502020204030204" pitchFamily="34" charset="0"/>
                <a:cs typeface="NikoshBAN" panose="02000000000000000000" pitchFamily="2" charset="0"/>
              </a:rPr>
              <a:t>হবে</a:t>
            </a:r>
            <a:r>
              <a:rPr kumimoji="0" lang="bn-IN" altLang="en-US" sz="2800" b="1" i="0" u="none" strike="noStrike" cap="none" normalizeH="0" baseline="0" dirty="0">
                <a:ln>
                  <a:noFill/>
                </a:ln>
                <a:solidFill>
                  <a:schemeClr val="tx1"/>
                </a:solidFill>
                <a:effectLst/>
                <a:latin typeface="Shonar Bangla" panose="020B0502040204020203" pitchFamily="34" charset="0"/>
                <a:ea typeface="Calibri" panose="020F0502020204030204" pitchFamily="34" charset="0"/>
                <a:cs typeface="Shonar Bangla" panose="020B0502040204020203" pitchFamily="34" charset="0"/>
              </a:rPr>
              <a:t> </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Subject </a:t>
            </a:r>
            <a:r>
              <a:rPr kumimoji="0" lang="bn-IN" altLang="en-US" sz="2400" b="1" i="0" u="none" strike="noStrike" cap="none" normalizeH="0" baseline="0" dirty="0">
                <a:ln>
                  <a:noFill/>
                </a:ln>
                <a:solidFill>
                  <a:schemeClr val="tx1"/>
                </a:solidFill>
                <a:effectLst/>
                <a:latin typeface="NikoshBAN" panose="02000000000000000000" pitchFamily="2" charset="0"/>
                <a:ea typeface="Calibri" panose="020F0502020204030204" pitchFamily="34" charset="0"/>
                <a:cs typeface="NikoshBAN" panose="02000000000000000000" pitchFamily="2" charset="0"/>
              </a:rPr>
              <a:t>কোন</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factor </a:t>
            </a:r>
            <a:r>
              <a:rPr kumimoji="0" lang="bn-IN" altLang="en-US" sz="2400" b="1" i="0" u="none" strike="noStrike" cap="none" normalizeH="0" baseline="0" dirty="0">
                <a:ln>
                  <a:noFill/>
                </a:ln>
                <a:solidFill>
                  <a:schemeClr val="tx1"/>
                </a:solidFill>
                <a:effectLst/>
                <a:latin typeface="NikoshBAN" panose="02000000000000000000" pitchFamily="2" charset="0"/>
                <a:ea typeface="Calibri" panose="020F0502020204030204" pitchFamily="34" charset="0"/>
                <a:cs typeface="NikoshBAN" panose="02000000000000000000" pitchFamily="2" charset="0"/>
              </a:rPr>
              <a:t>নয়</a:t>
            </a:r>
            <a:r>
              <a:rPr lang="en-US" altLang="en-US" sz="2400" b="1" dirty="0">
                <a:latin typeface="NikoshBAN" panose="02000000000000000000" pitchFamily="2" charset="0"/>
                <a:ea typeface="Calibri" panose="020F0502020204030204" pitchFamily="34" charset="0"/>
                <a:cs typeface="NikoshBAN" panose="02000000000000000000" pitchFamily="2" charset="0"/>
              </a:rPr>
              <a:t>। আবার অন্য কোনো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verb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থাকলে</a:t>
            </a:r>
            <a:r>
              <a:rPr lang="bn-IN" altLang="en-US" sz="2800" b="1" dirty="0">
                <a:solidFill>
                  <a:prstClr val="black"/>
                </a:solidFill>
                <a:latin typeface="NikoshBAN" panose="02000000000000000000" pitchFamily="2" charset="0"/>
                <a:ea typeface="Calibri" panose="020F0502020204030204" pitchFamily="34" charset="0"/>
                <a:cs typeface="NikoshBAN" panose="02000000000000000000" pitchFamily="2" charset="0"/>
              </a:rPr>
              <a:t> </a:t>
            </a:r>
            <a:r>
              <a:rPr lang="en-GB" altLang="en-US" sz="2800" b="1" dirty="0">
                <a:solidFill>
                  <a:prstClr val="black"/>
                </a:solidFill>
                <a:latin typeface="NikoshBAN" panose="02000000000000000000" pitchFamily="2" charset="0"/>
                <a:ea typeface="Calibri" panose="020F0502020204030204" pitchFamily="34" charset="0"/>
                <a:cs typeface="NikoshBAN" panose="02000000000000000000" pitchFamily="2" charset="0"/>
              </a:rPr>
              <a:t>তা </a:t>
            </a:r>
            <a:r>
              <a:rPr lang="en-GB"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past form=V</a:t>
            </a:r>
            <a:r>
              <a:rPr lang="en-GB" alt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GB" altLang="en-US" sz="2800" b="1" dirty="0">
                <a:solidFill>
                  <a:prstClr val="black"/>
                </a:solidFill>
                <a:latin typeface="NikoshBAN" panose="02000000000000000000" pitchFamily="2" charset="0"/>
                <a:ea typeface="Calibri" panose="020F0502020204030204" pitchFamily="34" charset="0"/>
                <a:cs typeface="NikoshBAN" panose="02000000000000000000" pitchFamily="2" charset="0"/>
              </a:rPr>
              <a:t>হয়।</a:t>
            </a:r>
            <a:endPar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tab pos="5492750" algn="l"/>
              </a:tabLst>
            </a:pPr>
            <a:r>
              <a:rPr kumimoji="0" lang="en-US" altLang="en-US" sz="28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I wish I (</a:t>
            </a:r>
            <a:r>
              <a:rPr lang="en-US" alt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be</a:t>
            </a:r>
            <a:r>
              <a:rPr lang="en-US" altLang="en-US" sz="2800" b="1" i="1"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king.</a:t>
            </a:r>
            <a:endPar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tab pos="549275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Ans: </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I </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wish I </a:t>
            </a:r>
            <a:r>
              <a:rPr kumimoji="0" lang="en-US" altLang="en-US" sz="28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were</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king.  </a:t>
            </a:r>
          </a:p>
          <a:p>
            <a:pPr lvl="0" algn="just"/>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If I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be</a:t>
            </a:r>
            <a:r>
              <a:rPr lang="en-US" altLang="en-US" sz="28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bird! </a:t>
            </a:r>
          </a:p>
          <a:p>
            <a:pPr lvl="0" algn="just"/>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Ans:   If I </a:t>
            </a:r>
            <a:r>
              <a:rPr lang="en-US" alt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were</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bird!</a:t>
            </a:r>
            <a:endPar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 I wish I (</a:t>
            </a:r>
            <a:r>
              <a:rPr lang="en-US" alt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be</a:t>
            </a:r>
            <a:r>
              <a:rPr lang="en-US" altLang="en-US" sz="28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child again.</a:t>
            </a:r>
          </a:p>
          <a:p>
            <a:pPr lvl="0" algn="just" eaLnBrk="1" fontAlgn="auto" hangingPunct="1">
              <a:spcBef>
                <a:spcPts val="0"/>
              </a:spcBef>
              <a:spcAft>
                <a:spcPts val="0"/>
              </a:spcAft>
              <a:tabLst/>
            </a:pP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Ans: I wish I </a:t>
            </a:r>
            <a:r>
              <a:rPr lang="en-US" alt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were</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child again.</a:t>
            </a:r>
          </a:p>
          <a:p>
            <a:pPr lvl="0" algn="just" eaLnBrk="1" fontAlgn="auto" hangingPunct="1">
              <a:spcBef>
                <a:spcPts val="0"/>
              </a:spcBef>
              <a:spcAft>
                <a:spcPts val="0"/>
              </a:spcAft>
              <a:tabLst/>
            </a:pPr>
            <a:r>
              <a:rPr kumimoji="0" lang="en-GB" altLang="en-US" sz="2800" b="1" i="0" u="none" strike="noStrike" cap="none" normalizeH="0" baseline="0" dirty="0">
                <a:ln>
                  <a:noFill/>
                </a:ln>
                <a:solidFill>
                  <a:prstClr val="black"/>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 wish I ( go)</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there again.</a:t>
            </a:r>
          </a:p>
          <a:p>
            <a:pPr lvl="0" algn="just" eaLnBrk="1" fontAlgn="auto" hangingPunct="1">
              <a:spcBef>
                <a:spcPts val="0"/>
              </a:spcBef>
              <a:spcAft>
                <a:spcPts val="0"/>
              </a:spcAft>
              <a:tabLst/>
            </a:pP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Ans: I wish I </a:t>
            </a:r>
            <a:r>
              <a:rPr lang="en-US" alt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went </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there again.</a:t>
            </a:r>
          </a:p>
        </p:txBody>
      </p:sp>
    </p:spTree>
    <p:extLst>
      <p:ext uri="{BB962C8B-B14F-4D97-AF65-F5344CB8AC3E}">
        <p14:creationId xmlns:p14="http://schemas.microsoft.com/office/powerpoint/2010/main" val="4112092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D3D176B-21A4-4809-B70B-6E6ECB33281E}"/>
              </a:ext>
            </a:extLst>
          </p:cNvPr>
          <p:cNvSpPr/>
          <p:nvPr/>
        </p:nvSpPr>
        <p:spPr>
          <a:xfrm>
            <a:off x="1153551" y="136525"/>
            <a:ext cx="3305907" cy="773723"/>
          </a:xfrm>
          <a:prstGeom prst="ellipse">
            <a:avLst/>
          </a:prstGeom>
          <a:solidFill>
            <a:srgbClr val="0070C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-11 </a:t>
            </a:r>
          </a:p>
        </p:txBody>
      </p:sp>
      <p:sp>
        <p:nvSpPr>
          <p:cNvPr id="3" name="Rectangle 2">
            <a:extLst>
              <a:ext uri="{FF2B5EF4-FFF2-40B4-BE49-F238E27FC236}">
                <a16:creationId xmlns:a16="http://schemas.microsoft.com/office/drawing/2014/main" id="{523A4C32-00CF-404F-B53C-E4429F2F3858}"/>
              </a:ext>
            </a:extLst>
          </p:cNvPr>
          <p:cNvSpPr/>
          <p:nvPr/>
        </p:nvSpPr>
        <p:spPr>
          <a:xfrm>
            <a:off x="444058" y="1359176"/>
            <a:ext cx="10832123" cy="4778359"/>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Vrinda" panose="01010600010101010101" pitchFamily="2" charset="0"/>
              </a:rPr>
              <a:t>It is high time/</a:t>
            </a:r>
            <a:r>
              <a:rPr lang="en-US" sz="28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It is proper time/</a:t>
            </a: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en-US" sz="2800" b="1" dirty="0">
                <a:solidFill>
                  <a:prstClr val="black"/>
                </a:solidFill>
                <a:latin typeface="Times New Roman" panose="02020603050405020304" pitchFamily="18" charset="0"/>
                <a:ea typeface="Calibri" panose="020F0502020204030204" pitchFamily="34" charset="0"/>
                <a:cs typeface="Vrinda" panose="01010600010101010101" pitchFamily="2" charset="0"/>
              </a:rPr>
              <a:t>It is right time/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অথবা</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 fancy </a:t>
            </a:r>
            <a:r>
              <a:rPr lang="bn-IN" sz="2800" b="1" dirty="0">
                <a:latin typeface="NikoshBAN" panose="02000000000000000000" pitchFamily="2" charset="0"/>
                <a:ea typeface="Calibri" panose="020F0502020204030204" pitchFamily="34" charset="0"/>
                <a:cs typeface="NikoshBAN" panose="02000000000000000000" pitchFamily="2" charset="0"/>
              </a:rPr>
              <a:t>এর পরের </a:t>
            </a:r>
            <a:r>
              <a:rPr lang="en-US" sz="2800" b="1" dirty="0">
                <a:latin typeface="NikoshBAN" panose="02000000000000000000" pitchFamily="2" charset="0"/>
                <a:ea typeface="Calibri" panose="020F0502020204030204" pitchFamily="34" charset="0"/>
                <a:cs typeface="NikoshBAN" panose="02000000000000000000" pitchFamily="2" charset="0"/>
              </a:rPr>
              <a:t> </a:t>
            </a:r>
            <a:r>
              <a:rPr lang="en-US" sz="2800" b="1" dirty="0">
                <a:latin typeface="Times New Roman" panose="02020603050405020304" pitchFamily="18" charset="0"/>
                <a:ea typeface="Calibri" panose="020F0502020204030204" pitchFamily="34" charset="0"/>
                <a:cs typeface="Vrinda" panose="01010600010101010101" pitchFamily="2" charset="0"/>
              </a:rPr>
              <a:t>Clause Past </a:t>
            </a:r>
            <a:r>
              <a:rPr lang="en-US" sz="2800" b="1" dirty="0">
                <a:latin typeface="Times New Roman" panose="02020603050405020304" pitchFamily="18" charset="0"/>
                <a:ea typeface="Calibri" panose="020F0502020204030204" pitchFamily="34" charset="0"/>
                <a:cs typeface="Times New Roman" panose="02020603050405020304" pitchFamily="18" charset="0"/>
              </a:rPr>
              <a:t>Indefinite Tense= V</a:t>
            </a: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bn-IN" sz="2800" b="1" dirty="0">
                <a:latin typeface="NikoshBAN" panose="02000000000000000000" pitchFamily="2" charset="0"/>
                <a:ea typeface="Calibri" panose="020F0502020204030204" pitchFamily="34" charset="0"/>
                <a:cs typeface="NikoshBAN" panose="02000000000000000000" pitchFamily="2" charset="0"/>
              </a:rPr>
              <a:t>হয়</a:t>
            </a:r>
            <a:r>
              <a:rPr lang="en-US" sz="2800" b="1" dirty="0">
                <a:latin typeface="NikoshBAN" panose="02000000000000000000" pitchFamily="2" charset="0"/>
                <a:ea typeface="Calibri" panose="020F0502020204030204" pitchFamily="34" charset="0"/>
                <a:cs typeface="NikoshBAN" panose="02000000000000000000" pitchFamily="2" charset="0"/>
              </a:rPr>
              <a:t>।</a:t>
            </a:r>
            <a:endParaRPr lang="en-US" sz="2400" dirty="0">
              <a:latin typeface="NikoshBAN" panose="02000000000000000000" pitchFamily="2" charset="0"/>
              <a:ea typeface="Calibri" panose="020F0502020204030204" pitchFamily="34" charset="0"/>
              <a:cs typeface="NikoshBAN" panose="02000000000000000000" pitchFamily="2" charset="0"/>
            </a:endParaRPr>
          </a:p>
          <a:p>
            <a:pPr marL="228600" marR="0" algn="just">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b="1" dirty="0">
                <a:latin typeface="Times New Roman" panose="02020603050405020304" pitchFamily="18" charset="0"/>
                <a:ea typeface="Calibri" panose="020F0502020204030204" pitchFamily="34" charset="0"/>
                <a:cs typeface="Vrinda" panose="01010600010101010101" pitchFamily="2" charset="0"/>
              </a:rPr>
              <a:t> </a:t>
            </a:r>
          </a:p>
          <a:p>
            <a:pPr marL="685800" lvl="0" indent="-457200" algn="just">
              <a:lnSpc>
                <a:spcPct val="107000"/>
              </a:lnSpc>
              <a:buFontTx/>
              <a:buAutoNum type="alphaLcParenR"/>
              <a:tabLst>
                <a:tab pos="5492750" algn="l"/>
              </a:tabLst>
            </a:pP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It is high time we </a:t>
            </a: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a:t>
            </a:r>
            <a:r>
              <a:rPr lang="en-US" sz="2400" b="1" i="1" dirty="0">
                <a:solidFill>
                  <a:schemeClr val="tx1"/>
                </a:solidFill>
                <a:latin typeface="Times New Roman" panose="02020603050405020304" pitchFamily="18" charset="0"/>
                <a:ea typeface="Calibri" panose="020F0502020204030204" pitchFamily="34" charset="0"/>
                <a:cs typeface="Vrinda" panose="01010600010101010101" pitchFamily="2" charset="0"/>
              </a:rPr>
              <a:t>to take)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our preparation. </a:t>
            </a:r>
          </a:p>
          <a:p>
            <a:pPr marL="228600" lvl="0" algn="just">
              <a:lnSpc>
                <a:spcPct val="107000"/>
              </a:lnSpc>
              <a:tabLst>
                <a:tab pos="5492750" algn="l"/>
              </a:tabLst>
            </a:pPr>
            <a:r>
              <a:rPr lang="en-GB" sz="2800" b="1" dirty="0">
                <a:latin typeface="Times New Roman" panose="02020603050405020304" pitchFamily="18" charset="0"/>
                <a:ea typeface="Calibri" panose="020F0502020204030204" pitchFamily="34" charset="0"/>
                <a:cs typeface="Vrinda" panose="01010600010101010101" pitchFamily="2" charset="0"/>
              </a:rPr>
              <a:t>    Ans: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It is high time we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took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our preparation. </a:t>
            </a:r>
            <a:endParaRPr lang="en-US" sz="2800" b="1" dirty="0">
              <a:latin typeface="Times New Roman" panose="02020603050405020304" pitchFamily="18"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b) It is proper time we (change) </a:t>
            </a: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our food habit. </a:t>
            </a: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   </a:t>
            </a:r>
            <a:r>
              <a:rPr lang="en-GB" sz="2800" b="1" dirty="0">
                <a:solidFill>
                  <a:prstClr val="black"/>
                </a:solidFill>
                <a:latin typeface="Times New Roman" panose="02020603050405020304" pitchFamily="18" charset="0"/>
                <a:ea typeface="Calibri" panose="020F0502020204030204" pitchFamily="34" charset="0"/>
                <a:cs typeface="Vrinda" panose="01010600010101010101" pitchFamily="2" charset="0"/>
              </a:rPr>
              <a:t>Ans: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It is proper time we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changed</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our food habit.</a:t>
            </a:r>
            <a:endParaRPr lang="en-US" sz="2400" b="1" dirty="0">
              <a:latin typeface="Times New Roman" panose="02020603050405020304" pitchFamily="18"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c) It is right time they </a:t>
            </a:r>
            <a:r>
              <a:rPr lang="en-US" sz="2400" b="1" i="1" dirty="0">
                <a:solidFill>
                  <a:schemeClr val="tx1"/>
                </a:solidFill>
                <a:latin typeface="Times New Roman" panose="02020603050405020304" pitchFamily="18" charset="0"/>
                <a:ea typeface="Calibri" panose="020F0502020204030204" pitchFamily="34" charset="0"/>
                <a:cs typeface="Vrinda" panose="01010600010101010101" pitchFamily="2" charset="0"/>
              </a:rPr>
              <a:t>(go)</a:t>
            </a: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there.</a:t>
            </a:r>
          </a:p>
          <a:p>
            <a:pPr marL="228600" lvl="0" algn="just">
              <a:lnSpc>
                <a:spcPct val="107000"/>
              </a:lnSpc>
              <a:tabLst>
                <a:tab pos="5492750" algn="l"/>
              </a:tabLst>
            </a:pPr>
            <a:r>
              <a:rPr lang="en-GB" sz="2400" b="1" dirty="0">
                <a:effectLst/>
                <a:latin typeface="Times New Roman" panose="02020603050405020304" pitchFamily="18" charset="0"/>
                <a:ea typeface="Calibri" panose="020F0502020204030204" pitchFamily="34" charset="0"/>
                <a:cs typeface="Vrinda" panose="01010600010101010101" pitchFamily="2" charset="0"/>
              </a:rPr>
              <a:t>    Ans: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It is right time they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went</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there.</a:t>
            </a:r>
          </a:p>
          <a:p>
            <a:pPr lvl="0" algn="just"/>
            <a:r>
              <a:rPr lang="en-GB" alt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 I fancy I (turn) a trifle pale.</a:t>
            </a:r>
          </a:p>
          <a:p>
            <a:pPr lvl="0" algn="just"/>
            <a:r>
              <a:rPr lang="en-GB" alt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Ans: I fancy I </a:t>
            </a:r>
            <a:r>
              <a:rPr lang="en-GB" alt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turned</a:t>
            </a:r>
            <a:r>
              <a:rPr lang="en-GB" alt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trifle pale</a:t>
            </a:r>
            <a:r>
              <a:rPr lang="en-GB"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192124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CF5113-AD31-4B21-A3DE-27C8802571B0}"/>
              </a:ext>
            </a:extLst>
          </p:cNvPr>
          <p:cNvSpPr/>
          <p:nvPr/>
        </p:nvSpPr>
        <p:spPr>
          <a:xfrm>
            <a:off x="473585" y="1249668"/>
            <a:ext cx="11395896" cy="45709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‘As if/ As though’ Clause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NikoshBAN" panose="02000000000000000000" pitchFamily="2" charset="0"/>
                <a:ea typeface="Calibri" panose="020F0502020204030204" pitchFamily="34" charset="0"/>
                <a:cs typeface="NikoshBAN" panose="02000000000000000000" pitchFamily="2" charset="0"/>
              </a:rPr>
              <a:t>এর </a:t>
            </a:r>
            <a:r>
              <a:rPr lang="en-GB" sz="2400" b="1" dirty="0">
                <a:latin typeface="NikoshBAN" panose="02000000000000000000" pitchFamily="2" charset="0"/>
                <a:ea typeface="Calibri" panose="020F0502020204030204" pitchFamily="34" charset="0"/>
                <a:cs typeface="NikoshBAN" panose="02000000000000000000" pitchFamily="2" charset="0"/>
              </a:rPr>
              <a:t>পূর্বের</a:t>
            </a:r>
            <a:r>
              <a:rPr lang="bn-IN" sz="2400" b="1" dirty="0">
                <a:latin typeface="NikoshBAN" panose="02000000000000000000" pitchFamily="2" charset="0"/>
                <a:ea typeface="Calibri" panose="020F0502020204030204" pitchFamily="34" charset="0"/>
                <a:cs typeface="NikoshBAN" panose="02000000000000000000"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Clause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NikoshBAN" panose="02000000000000000000" pitchFamily="2" charset="0"/>
                <a:ea typeface="Calibri" panose="020F0502020204030204" pitchFamily="34" charset="0"/>
                <a:cs typeface="NikoshBAN" panose="02000000000000000000" pitchFamily="2" charset="0"/>
              </a:rPr>
              <a:t>যদি</a:t>
            </a:r>
            <a:r>
              <a:rPr lang="bn-IN" sz="2400" b="1" dirty="0">
                <a:latin typeface="Calibri" panose="020F0502020204030204" pitchFamily="34" charset="0"/>
                <a:ea typeface="Calibri" panose="020F0502020204030204" pitchFamily="34" charset="0"/>
                <a:cs typeface="SutonnySushreeOMJ" panose="00000400000000000000"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Present Tense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NikoshBAN" panose="02000000000000000000" pitchFamily="2" charset="0"/>
                <a:ea typeface="Calibri" panose="020F0502020204030204" pitchFamily="34" charset="0"/>
                <a:cs typeface="NikoshBAN" panose="02000000000000000000" pitchFamily="2" charset="0"/>
              </a:rPr>
              <a:t>হয় তাহলে </a:t>
            </a:r>
            <a:r>
              <a:rPr lang="en-US" sz="2400" b="1" dirty="0">
                <a:latin typeface="SutonnySushreeOMJ" panose="00000400000000000000" pitchFamily="2" charset="0"/>
                <a:ea typeface="Calibri" panose="020F0502020204030204" pitchFamily="34" charset="0"/>
                <a:cs typeface="Vrinda" panose="01010600010101010101" pitchFamily="2" charset="0"/>
              </a:rPr>
              <a:t>‘</a:t>
            </a:r>
            <a:r>
              <a:rPr lang="en-US" sz="2400" b="1" dirty="0">
                <a:latin typeface="Times New Roman" panose="02020603050405020304" pitchFamily="18" charset="0"/>
                <a:ea typeface="Calibri" panose="020F0502020204030204" pitchFamily="34" charset="0"/>
                <a:cs typeface="Vrinda" panose="01010600010101010101" pitchFamily="2" charset="0"/>
              </a:rPr>
              <a:t>As if /As though’  </a:t>
            </a:r>
            <a:r>
              <a:rPr lang="en-US" sz="2400" b="1" dirty="0">
                <a:latin typeface="NikoshBAN" panose="02000000000000000000" pitchFamily="2" charset="0"/>
                <a:ea typeface="Calibri" panose="020F0502020204030204" pitchFamily="34" charset="0"/>
                <a:cs typeface="NikoshBAN" panose="02000000000000000000" pitchFamily="2" charset="0"/>
              </a:rPr>
              <a:t>এর পরের </a:t>
            </a:r>
            <a:r>
              <a:rPr lang="en-US" sz="2400" b="1" dirty="0">
                <a:latin typeface="Times New Roman" panose="02020603050405020304" pitchFamily="18" charset="0"/>
                <a:ea typeface="Calibri" panose="020F0502020204030204" pitchFamily="34" charset="0"/>
                <a:cs typeface="Vrinda" panose="01010600010101010101" pitchFamily="2" charset="0"/>
              </a:rPr>
              <a:t>Clause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en-US" sz="2400" b="1" dirty="0">
                <a:latin typeface="NikoshBAN" panose="02000000000000000000" pitchFamily="2" charset="0"/>
                <a:ea typeface="Calibri" panose="020F0502020204030204" pitchFamily="34" charset="0"/>
                <a:cs typeface="NikoshBAN" panose="02000000000000000000" pitchFamily="2" charset="0"/>
              </a:rPr>
              <a:t>এর</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Verb Past Tense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NikoshBAN" panose="02000000000000000000" pitchFamily="2" charset="0"/>
                <a:ea typeface="Calibri" panose="020F0502020204030204" pitchFamily="34" charset="0"/>
                <a:cs typeface="NikoshBAN" panose="02000000000000000000" pitchFamily="2" charset="0"/>
              </a:rPr>
              <a:t>করতে হবে</a:t>
            </a:r>
            <a:r>
              <a:rPr lang="hi-IN" sz="2400" b="1" dirty="0">
                <a:latin typeface="NikoshBAN" panose="02000000000000000000" pitchFamily="2" charset="0"/>
                <a:ea typeface="Calibri" panose="020F0502020204030204" pitchFamily="34" charset="0"/>
                <a:cs typeface="NikoshBAN" panose="02000000000000000000" pitchFamily="2" charset="0"/>
              </a:rPr>
              <a:t>। </a:t>
            </a:r>
            <a:r>
              <a:rPr lang="en-GB" sz="2400" b="1" dirty="0">
                <a:latin typeface="NikoshBAN" panose="02000000000000000000" pitchFamily="2" charset="0"/>
                <a:ea typeface="Calibri" panose="020F0502020204030204" pitchFamily="34" charset="0"/>
                <a:cs typeface="NikoshBAN" panose="02000000000000000000" pitchFamily="2" charset="0"/>
              </a:rPr>
              <a:t> </a:t>
            </a:r>
            <a:r>
              <a:rPr lang="bn-IN" sz="2400" b="1" dirty="0">
                <a:latin typeface="NikoshBAN" panose="02000000000000000000" pitchFamily="2" charset="0"/>
                <a:ea typeface="Calibri" panose="020F0502020204030204" pitchFamily="34" charset="0"/>
                <a:cs typeface="NikoshBAN" panose="02000000000000000000" pitchFamily="2" charset="0"/>
              </a:rPr>
              <a:t>এবং</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‘As if/ As though’</a:t>
            </a:r>
            <a:r>
              <a:rPr lang="en-GB" sz="2400" b="1" dirty="0">
                <a:latin typeface="NikoshBAN" panose="02000000000000000000" pitchFamily="2" charset="0"/>
                <a:ea typeface="Calibri" panose="020F0502020204030204" pitchFamily="34" charset="0"/>
                <a:cs typeface="NikoshBAN" panose="02000000000000000000" pitchFamily="2" charset="0"/>
              </a:rPr>
              <a:t> (unreal past)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পরে</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‘be’ verb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থাকলে</a:t>
            </a:r>
            <a:r>
              <a:rPr lang="bn-IN" altLang="en-US" sz="2800" b="1" dirty="0">
                <a:solidFill>
                  <a:prstClr val="black"/>
                </a:solidFill>
                <a:latin typeface="NikoshBAN" panose="02000000000000000000" pitchFamily="2" charset="0"/>
                <a:ea typeface="Calibri" panose="020F0502020204030204" pitchFamily="34" charset="0"/>
                <a:cs typeface="NikoshBAN" panose="02000000000000000000" pitchFamily="2" charset="0"/>
              </a:rPr>
              <a:t>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তা</a:t>
            </a:r>
            <a:r>
              <a:rPr lang="en-US" altLang="en-US" sz="2800" b="1" dirty="0">
                <a:solidFill>
                  <a:prstClr val="black"/>
                </a:solidFill>
                <a:latin typeface="NikoshBAN" panose="02000000000000000000" pitchFamily="2" charset="0"/>
                <a:ea typeface="Calibri" panose="020F0502020204030204" pitchFamily="34" charset="0"/>
                <a:cs typeface="NikoshBAN" panose="02000000000000000000" pitchFamily="2" charset="0"/>
              </a:rPr>
              <a:t>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‘were’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করতে</a:t>
            </a:r>
            <a:r>
              <a:rPr lang="bn-IN" altLang="en-US" sz="2800" b="1" dirty="0">
                <a:solidFill>
                  <a:prstClr val="black"/>
                </a:solidFill>
                <a:latin typeface="NikoshBAN" panose="02000000000000000000" pitchFamily="2" charset="0"/>
                <a:ea typeface="Calibri" panose="020F0502020204030204" pitchFamily="34" charset="0"/>
                <a:cs typeface="NikoshBAN" panose="02000000000000000000" pitchFamily="2" charset="0"/>
              </a:rPr>
              <a:t>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হবে</a:t>
            </a:r>
            <a:r>
              <a:rPr lang="bn-IN" altLang="en-US" sz="2800" b="1" dirty="0">
                <a:solidFill>
                  <a:prstClr val="black"/>
                </a:solidFill>
                <a:latin typeface="Shonar Bangla" panose="020B0502040204020203" pitchFamily="34" charset="0"/>
                <a:ea typeface="Calibri" panose="020F0502020204030204" pitchFamily="34" charset="0"/>
                <a:cs typeface="Shonar Bangla" panose="020B0502040204020203" pitchFamily="34" charset="0"/>
              </a:rPr>
              <a:t> </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Subject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কোন</a:t>
            </a:r>
            <a:r>
              <a:rPr lang="en-US" alt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factor </a:t>
            </a:r>
            <a:r>
              <a:rPr lang="bn-IN"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নয়</a:t>
            </a:r>
            <a:r>
              <a:rPr lang="en-US" altLang="en-US"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As if/ As though’ Clause</a:t>
            </a:r>
            <a:r>
              <a:rPr lang="bn-IN"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 এর </a:t>
            </a:r>
            <a:r>
              <a:rPr lang="en-GB" sz="2400" b="1" dirty="0">
                <a:solidFill>
                  <a:prstClr val="black"/>
                </a:solidFill>
                <a:latin typeface="NikoshBAN" panose="02000000000000000000" pitchFamily="2" charset="0"/>
                <a:ea typeface="Calibri" panose="020F0502020204030204" pitchFamily="34" charset="0"/>
                <a:cs typeface="NikoshBAN" panose="02000000000000000000" pitchFamily="2" charset="0"/>
              </a:rPr>
              <a:t>পূর্বের</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Clause </a:t>
            </a:r>
            <a:r>
              <a:rPr lang="bn-IN" sz="2400" b="1" dirty="0">
                <a:latin typeface="NikoshBAN" panose="02000000000000000000" pitchFamily="2" charset="0"/>
                <a:ea typeface="Calibri" panose="020F0502020204030204" pitchFamily="34" charset="0"/>
                <a:cs typeface="NikoshBAN" panose="02000000000000000000" pitchFamily="2" charset="0"/>
              </a:rPr>
              <a:t>যদি</a:t>
            </a:r>
            <a:r>
              <a:rPr lang="bn-IN" sz="2400" b="1" dirty="0">
                <a:latin typeface="Calibri" panose="020F0502020204030204" pitchFamily="34" charset="0"/>
                <a:ea typeface="Calibri" panose="020F0502020204030204" pitchFamily="34" charset="0"/>
                <a:cs typeface="SutonnySushreeOMJ" panose="00000400000000000000"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Past Tense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NikoshBAN" panose="02000000000000000000" pitchFamily="2" charset="0"/>
                <a:ea typeface="Calibri" panose="020F0502020204030204" pitchFamily="34" charset="0"/>
                <a:cs typeface="NikoshBAN" panose="02000000000000000000" pitchFamily="2" charset="0"/>
              </a:rPr>
              <a:t>হয় তাহলে </a:t>
            </a:r>
            <a:r>
              <a:rPr lang="en-US" sz="2400" b="1" dirty="0">
                <a:latin typeface="SutonnySushreeOMJ" panose="00000400000000000000" pitchFamily="2" charset="0"/>
                <a:ea typeface="Calibri" panose="020F0502020204030204" pitchFamily="34" charset="0"/>
                <a:cs typeface="Vrinda" panose="01010600010101010101" pitchFamily="2" charset="0"/>
              </a:rPr>
              <a:t>‘</a:t>
            </a:r>
            <a:r>
              <a:rPr lang="en-US" sz="2400" b="1" dirty="0">
                <a:latin typeface="Times New Roman" panose="02020603050405020304" pitchFamily="18" charset="0"/>
                <a:ea typeface="Calibri" panose="020F0502020204030204" pitchFamily="34" charset="0"/>
                <a:cs typeface="Vrinda" panose="01010600010101010101" pitchFamily="2" charset="0"/>
              </a:rPr>
              <a:t>As if /As though’ Clause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NikoshBAN" panose="02000000000000000000" pitchFamily="2" charset="0"/>
                <a:ea typeface="Calibri" panose="020F0502020204030204" pitchFamily="34" charset="0"/>
                <a:cs typeface="NikoshBAN" panose="02000000000000000000" pitchFamily="2" charset="0"/>
              </a:rPr>
              <a:t>টির</a:t>
            </a:r>
            <a:r>
              <a:rPr lang="bn-IN" sz="2400" b="1" dirty="0">
                <a:latin typeface="Calibri" panose="020F0502020204030204" pitchFamily="34" charset="0"/>
                <a:ea typeface="Calibri" panose="020F0502020204030204" pitchFamily="34" charset="0"/>
                <a:cs typeface="SutonnySushreeOMJ" panose="00000400000000000000"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Verb Past Perfect Tense</a:t>
            </a:r>
            <a:r>
              <a:rPr lang="en-US" sz="2400" b="1" dirty="0">
                <a:latin typeface="SutonnySushreeOMJ" panose="00000400000000000000" pitchFamily="2" charset="0"/>
                <a:ea typeface="Calibri" panose="020F0502020204030204" pitchFamily="34" charset="0"/>
                <a:cs typeface="Vrinda" panose="01010600010101010101" pitchFamily="2" charset="0"/>
              </a:rPr>
              <a:t> </a:t>
            </a:r>
            <a:r>
              <a:rPr lang="bn-IN" sz="2400" b="1" dirty="0">
                <a:latin typeface="NikoshBAN" panose="02000000000000000000" pitchFamily="2" charset="0"/>
                <a:ea typeface="Calibri" panose="020F0502020204030204" pitchFamily="34" charset="0"/>
                <a:cs typeface="NikoshBAN" panose="02000000000000000000" pitchFamily="2" charset="0"/>
              </a:rPr>
              <a:t>করতে হবে</a:t>
            </a:r>
            <a:r>
              <a:rPr lang="hi-IN" sz="2400" b="1" dirty="0">
                <a:latin typeface="NikoshBAN" panose="02000000000000000000" pitchFamily="2" charset="0"/>
                <a:ea typeface="Calibri" panose="020F0502020204030204" pitchFamily="34" charset="0"/>
                <a:cs typeface="NikoshBAN" panose="02000000000000000000" pitchFamily="2" charset="0"/>
              </a:rPr>
              <a:t>।</a:t>
            </a:r>
            <a:endParaRPr lang="en-US" sz="2000" dirty="0">
              <a:latin typeface="NikoshBAN" panose="02000000000000000000" pitchFamily="2" charset="0"/>
              <a:ea typeface="Calibri" panose="020F0502020204030204" pitchFamily="34" charset="0"/>
              <a:cs typeface="NikoshBAN" panose="02000000000000000000" pitchFamily="2" charset="0"/>
            </a:endParaRPr>
          </a:p>
          <a:p>
            <a:pPr marL="228600" lvl="0" algn="just">
              <a:lnSpc>
                <a:spcPct val="107000"/>
              </a:lnSpc>
              <a:tabLst>
                <a:tab pos="5492750" algn="l"/>
              </a:tabLst>
            </a:pPr>
            <a:r>
              <a:rPr lang="en-US" sz="2400" b="1" i="1" dirty="0">
                <a:latin typeface="Times New Roman" panose="02020603050405020304" pitchFamily="18" charset="0"/>
                <a:ea typeface="Calibri" panose="020F0502020204030204" pitchFamily="34" charset="0"/>
                <a:cs typeface="Vrinda" panose="01010600010101010101" pitchFamily="2" charset="0"/>
              </a:rPr>
              <a:t>           Example:</a:t>
            </a:r>
            <a:r>
              <a:rPr lang="en-US" sz="2400" b="1" dirty="0">
                <a:latin typeface="Times New Roman" panose="02020603050405020304" pitchFamily="18" charset="0"/>
                <a:ea typeface="Calibri" panose="020F0502020204030204" pitchFamily="34" charset="0"/>
                <a:cs typeface="Vrinda" panose="01010600010101010101" pitchFamily="2" charset="0"/>
              </a:rPr>
              <a:t> a)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He </a:t>
            </a:r>
            <a:r>
              <a:rPr lang="en-US" sz="2400" b="1" i="1" dirty="0">
                <a:solidFill>
                  <a:srgbClr val="000099"/>
                </a:solidFill>
                <a:latin typeface="Times New Roman" panose="02020603050405020304" pitchFamily="18" charset="0"/>
                <a:ea typeface="Calibri" panose="020F0502020204030204" pitchFamily="34" charset="0"/>
                <a:cs typeface="Vrinda" panose="01010600010101010101" pitchFamily="2" charset="0"/>
              </a:rPr>
              <a:t>talks</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as if he (be)  a doctor. </a:t>
            </a:r>
            <a:endParaRPr lang="en-US" sz="2400" b="1" dirty="0">
              <a:latin typeface="Times New Roman" panose="02020603050405020304" pitchFamily="18" charset="0"/>
              <a:ea typeface="Calibri" panose="020F0502020204030204" pitchFamily="34" charset="0"/>
              <a:cs typeface="Vrinda" panose="01010600010101010101" pitchFamily="2" charset="0"/>
            </a:endParaRPr>
          </a:p>
          <a:p>
            <a:pPr marL="228600" lvl="0" algn="just">
              <a:lnSpc>
                <a:spcPct val="107000"/>
              </a:lnSpc>
              <a:tabLst>
                <a:tab pos="5492750" algn="l"/>
              </a:tabLst>
            </a:pPr>
            <a:r>
              <a:rPr lang="en-GB" sz="2400" b="1" dirty="0">
                <a:latin typeface="Times New Roman" panose="02020603050405020304" pitchFamily="18" charset="0"/>
                <a:ea typeface="Calibri" panose="020F0502020204030204" pitchFamily="34" charset="0"/>
                <a:cs typeface="Vrinda" panose="01010600010101010101" pitchFamily="2" charset="0"/>
              </a:rPr>
              <a:t>                          Ans: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He </a:t>
            </a:r>
            <a:r>
              <a:rPr lang="en-US" sz="2400" b="1" i="1" dirty="0">
                <a:solidFill>
                  <a:srgbClr val="000099"/>
                </a:solidFill>
                <a:latin typeface="Times New Roman" panose="02020603050405020304" pitchFamily="18" charset="0"/>
                <a:ea typeface="Calibri" panose="020F0502020204030204" pitchFamily="34" charset="0"/>
                <a:cs typeface="Vrinda" panose="01010600010101010101" pitchFamily="2" charset="0"/>
              </a:rPr>
              <a:t>talks</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as if he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were</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 doctor. </a:t>
            </a:r>
            <a:endParaRPr lang="en-US" sz="2400" b="1" dirty="0">
              <a:latin typeface="Times New Roman" panose="02020603050405020304" pitchFamily="18"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                           b) He </a:t>
            </a:r>
            <a:r>
              <a:rPr lang="en-US" sz="2400" b="1" i="1" dirty="0">
                <a:solidFill>
                  <a:srgbClr val="000099"/>
                </a:solidFill>
                <a:latin typeface="Times New Roman" panose="02020603050405020304" pitchFamily="18" charset="0"/>
                <a:ea typeface="Calibri" panose="020F0502020204030204" pitchFamily="34" charset="0"/>
                <a:cs typeface="Vrinda" panose="01010600010101010101" pitchFamily="2" charset="0"/>
              </a:rPr>
              <a:t>behaves</a:t>
            </a:r>
            <a:r>
              <a:rPr lang="en-US" sz="2400" b="1" dirty="0">
                <a:latin typeface="Times New Roman" panose="02020603050405020304" pitchFamily="18" charset="0"/>
                <a:ea typeface="Calibri" panose="020F0502020204030204" pitchFamily="34" charset="0"/>
                <a:cs typeface="Vrinda" panose="01010600010101010101" pitchFamily="2" charset="0"/>
              </a:rPr>
              <a:t> as though he (be) a scholar. </a:t>
            </a:r>
          </a:p>
          <a:p>
            <a:pPr marL="228600" lvl="0" algn="just">
              <a:lnSpc>
                <a:spcPct val="107000"/>
              </a:lnSpc>
              <a:tabLst>
                <a:tab pos="5492750" algn="l"/>
              </a:tabLst>
            </a:pPr>
            <a:r>
              <a:rPr lang="en-GB" sz="2400" b="1" dirty="0">
                <a:latin typeface="Times New Roman" panose="02020603050405020304" pitchFamily="18" charset="0"/>
                <a:ea typeface="Calibri" panose="020F0502020204030204" pitchFamily="34" charset="0"/>
                <a:cs typeface="Vrinda" panose="01010600010101010101" pitchFamily="2" charset="0"/>
              </a:rPr>
              <a:t>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Ans: He </a:t>
            </a:r>
            <a:r>
              <a:rPr lang="en-US" sz="2400" b="1" i="1" dirty="0">
                <a:solidFill>
                  <a:srgbClr val="000099"/>
                </a:solidFill>
                <a:latin typeface="Times New Roman" panose="02020603050405020304" pitchFamily="18" charset="0"/>
                <a:ea typeface="Calibri" panose="020F0502020204030204" pitchFamily="34" charset="0"/>
                <a:cs typeface="Vrinda" panose="01010600010101010101" pitchFamily="2" charset="0"/>
              </a:rPr>
              <a:t>behaves</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as though he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were</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 scholar. </a:t>
            </a:r>
            <a:endParaRPr lang="en-US" sz="2400" b="1" dirty="0">
              <a:latin typeface="Times New Roman" panose="02020603050405020304" pitchFamily="18"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                           c) </a:t>
            </a: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She</a:t>
            </a:r>
            <a:r>
              <a:rPr lang="en-US" sz="2400" b="1" dirty="0">
                <a:solidFill>
                  <a:srgbClr val="000099"/>
                </a:solidFill>
                <a:latin typeface="Times New Roman" panose="02020603050405020304" pitchFamily="18" charset="0"/>
                <a:ea typeface="Calibri" panose="020F0502020204030204" pitchFamily="34" charset="0"/>
                <a:cs typeface="Vrinda" panose="01010600010101010101" pitchFamily="2" charset="0"/>
              </a:rPr>
              <a:t> </a:t>
            </a:r>
            <a:r>
              <a:rPr lang="en-US" sz="2400" b="1" i="1" dirty="0">
                <a:solidFill>
                  <a:srgbClr val="000099"/>
                </a:solidFill>
                <a:latin typeface="Times New Roman" panose="02020603050405020304" pitchFamily="18" charset="0"/>
                <a:ea typeface="Calibri" panose="020F0502020204030204" pitchFamily="34" charset="0"/>
                <a:cs typeface="Vrinda" panose="01010600010101010101" pitchFamily="2" charset="0"/>
              </a:rPr>
              <a:t>talked</a:t>
            </a:r>
            <a:r>
              <a:rPr lang="en-US" sz="2400" b="1" dirty="0">
                <a:solidFill>
                  <a:srgbClr val="000099"/>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as if she (know)</a:t>
            </a:r>
            <a:r>
              <a:rPr lang="en-US" sz="24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everything.</a:t>
            </a:r>
          </a:p>
          <a:p>
            <a:pPr marL="228600" marR="0" algn="just">
              <a:lnSpc>
                <a:spcPct val="107000"/>
              </a:lnSpc>
              <a:spcBef>
                <a:spcPts val="0"/>
              </a:spcBef>
              <a:spcAft>
                <a:spcPts val="0"/>
              </a:spcAft>
              <a:tabLst>
                <a:tab pos="5492750" algn="l"/>
              </a:tabLst>
            </a:pP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Ans: She</a:t>
            </a:r>
            <a:r>
              <a:rPr lang="en-US" sz="2400" b="1" dirty="0">
                <a:solidFill>
                  <a:srgbClr val="000099"/>
                </a:solidFill>
                <a:latin typeface="Times New Roman" panose="02020603050405020304" pitchFamily="18" charset="0"/>
                <a:ea typeface="Calibri" panose="020F0502020204030204" pitchFamily="34" charset="0"/>
                <a:cs typeface="Vrinda" panose="01010600010101010101" pitchFamily="2" charset="0"/>
              </a:rPr>
              <a:t> </a:t>
            </a:r>
            <a:r>
              <a:rPr lang="en-US" sz="2400" b="1" i="1" dirty="0">
                <a:solidFill>
                  <a:srgbClr val="000099"/>
                </a:solidFill>
                <a:latin typeface="Times New Roman" panose="02020603050405020304" pitchFamily="18" charset="0"/>
                <a:ea typeface="Calibri" panose="020F0502020204030204" pitchFamily="34" charset="0"/>
                <a:cs typeface="Vrinda" panose="01010600010101010101" pitchFamily="2" charset="0"/>
              </a:rPr>
              <a:t>talked</a:t>
            </a:r>
            <a:r>
              <a:rPr lang="en-US" sz="2400" b="1" dirty="0">
                <a:solidFill>
                  <a:srgbClr val="000099"/>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as if she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had known</a:t>
            </a:r>
            <a:r>
              <a:rPr lang="en-US" sz="24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everything</a:t>
            </a:r>
            <a:endParaRPr lang="en-US" sz="2000" b="1" dirty="0">
              <a:effectLst/>
              <a:latin typeface="Calibri" panose="020F0502020204030204" pitchFamily="34" charset="0"/>
              <a:ea typeface="Calibri" panose="020F0502020204030204" pitchFamily="34" charset="0"/>
              <a:cs typeface="Vrinda" panose="01010600010101010101" pitchFamily="2" charset="0"/>
            </a:endParaRPr>
          </a:p>
        </p:txBody>
      </p:sp>
      <p:sp>
        <p:nvSpPr>
          <p:cNvPr id="3" name="Oval 2">
            <a:extLst>
              <a:ext uri="{FF2B5EF4-FFF2-40B4-BE49-F238E27FC236}">
                <a16:creationId xmlns:a16="http://schemas.microsoft.com/office/drawing/2014/main" id="{D4F9978C-E69C-4E80-9D1B-719250A24F3D}"/>
              </a:ext>
            </a:extLst>
          </p:cNvPr>
          <p:cNvSpPr/>
          <p:nvPr/>
        </p:nvSpPr>
        <p:spPr>
          <a:xfrm>
            <a:off x="473585" y="259803"/>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-12 </a:t>
            </a:r>
          </a:p>
        </p:txBody>
      </p:sp>
    </p:spTree>
    <p:extLst>
      <p:ext uri="{BB962C8B-B14F-4D97-AF65-F5344CB8AC3E}">
        <p14:creationId xmlns:p14="http://schemas.microsoft.com/office/powerpoint/2010/main" val="1361619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11">
            <a:extLst>
              <a:ext uri="{FF2B5EF4-FFF2-40B4-BE49-F238E27FC236}">
                <a16:creationId xmlns:a16="http://schemas.microsoft.com/office/drawing/2014/main" id="{BF2A649B-DFC4-4C97-8F03-FC69E47A8DB5}"/>
              </a:ext>
            </a:extLst>
          </p:cNvPr>
          <p:cNvSpPr/>
          <p:nvPr/>
        </p:nvSpPr>
        <p:spPr>
          <a:xfrm>
            <a:off x="420116" y="471447"/>
            <a:ext cx="4262512" cy="928468"/>
          </a:xfrm>
          <a:prstGeom prst="wedgeEllipseCallout">
            <a:avLst>
              <a:gd name="adj1" fmla="val 50157"/>
              <a:gd name="adj2" fmla="val 73974"/>
            </a:avLst>
          </a:prstGeom>
          <a:solidFill>
            <a:srgbClr val="00B050"/>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Activities</a:t>
            </a:r>
            <a:endParaRPr lang="en-US" sz="3600" b="1" i="1"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D5BE073-DD6E-40BF-B233-B25BB6D9271D}"/>
              </a:ext>
            </a:extLst>
          </p:cNvPr>
          <p:cNvSpPr/>
          <p:nvPr/>
        </p:nvSpPr>
        <p:spPr>
          <a:xfrm>
            <a:off x="546724" y="1809625"/>
            <a:ext cx="10426076" cy="584775"/>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Use the correct form of verb of the parenthesis word.</a:t>
            </a:r>
          </a:p>
        </p:txBody>
      </p:sp>
      <p:sp>
        <p:nvSpPr>
          <p:cNvPr id="5" name="Rectangle 4">
            <a:extLst>
              <a:ext uri="{FF2B5EF4-FFF2-40B4-BE49-F238E27FC236}">
                <a16:creationId xmlns:a16="http://schemas.microsoft.com/office/drawing/2014/main" id="{C1D6CB32-B40C-4734-BBCB-0D946515AD61}"/>
              </a:ext>
            </a:extLst>
          </p:cNvPr>
          <p:cNvSpPr/>
          <p:nvPr/>
        </p:nvSpPr>
        <p:spPr>
          <a:xfrm>
            <a:off x="2108024" y="2632107"/>
            <a:ext cx="7303476" cy="2677656"/>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 wish I (be) a child again.</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 works as though she (be) an expert.</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It is high time he (solve) the problem.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He explained as if he (be) a teacher.</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If I (be) president I would help the poor.</a:t>
            </a:r>
          </a:p>
          <a:p>
            <a:pPr marL="457200" indent="-457200">
              <a:buFont typeface="+mj-lt"/>
              <a:buAutoNum type="arabicPeriod"/>
            </a:pP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 He talks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as if he (be)  a mad. </a:t>
            </a:r>
          </a:p>
          <a:p>
            <a:pPr marL="457200" indent="-457200">
              <a:buFont typeface="+mj-lt"/>
              <a:buAutoNum type="arabicPeriod"/>
            </a:pP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He </a:t>
            </a: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talked</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as if he (be)  a king.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265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4">
            <a:extLst>
              <a:ext uri="{FF2B5EF4-FFF2-40B4-BE49-F238E27FC236}">
                <a16:creationId xmlns:a16="http://schemas.microsoft.com/office/drawing/2014/main" id="{C129D4FB-C44D-4AB1-9260-60FEE4AA54E8}"/>
              </a:ext>
            </a:extLst>
          </p:cNvPr>
          <p:cNvSpPr/>
          <p:nvPr/>
        </p:nvSpPr>
        <p:spPr>
          <a:xfrm>
            <a:off x="5205049" y="178729"/>
            <a:ext cx="6527406" cy="862280"/>
          </a:xfrm>
          <a:prstGeom prst="wedgeEllipseCallout">
            <a:avLst>
              <a:gd name="adj1" fmla="val -41438"/>
              <a:gd name="adj2" fmla="val 85278"/>
            </a:avLst>
          </a:prstGeom>
          <a:solidFill>
            <a:srgbClr val="0070C0"/>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Match your Answer:</a:t>
            </a:r>
          </a:p>
        </p:txBody>
      </p:sp>
      <p:sp>
        <p:nvSpPr>
          <p:cNvPr id="3" name="Rectangle 2">
            <a:extLst>
              <a:ext uri="{FF2B5EF4-FFF2-40B4-BE49-F238E27FC236}">
                <a16:creationId xmlns:a16="http://schemas.microsoft.com/office/drawing/2014/main" id="{7A2F0FA8-1352-4DBD-B52E-CCAF73DB03D2}"/>
              </a:ext>
            </a:extLst>
          </p:cNvPr>
          <p:cNvSpPr/>
          <p:nvPr/>
        </p:nvSpPr>
        <p:spPr>
          <a:xfrm>
            <a:off x="2170930" y="2297259"/>
            <a:ext cx="7303476" cy="1938992"/>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 wish I </a:t>
            </a:r>
            <a:r>
              <a:rPr lang="en-US" sz="2400" b="1" dirty="0">
                <a:solidFill>
                  <a:srgbClr val="FF0000"/>
                </a:solidFill>
                <a:latin typeface="Times New Roman" panose="02020603050405020304" pitchFamily="18" charset="0"/>
                <a:cs typeface="Times New Roman" panose="02020603050405020304" pitchFamily="18" charset="0"/>
              </a:rPr>
              <a:t>were</a:t>
            </a:r>
            <a:r>
              <a:rPr lang="en-US" sz="2400" b="1" dirty="0">
                <a:latin typeface="Times New Roman" panose="02020603050405020304" pitchFamily="18" charset="0"/>
                <a:cs typeface="Times New Roman" panose="02020603050405020304" pitchFamily="18" charset="0"/>
              </a:rPr>
              <a:t> a child again.</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 works as though she </a:t>
            </a:r>
            <a:r>
              <a:rPr lang="en-US" sz="2400" b="1" dirty="0">
                <a:solidFill>
                  <a:srgbClr val="FF0000"/>
                </a:solidFill>
                <a:latin typeface="Times New Roman" panose="02020603050405020304" pitchFamily="18" charset="0"/>
                <a:cs typeface="Times New Roman" panose="02020603050405020304" pitchFamily="18" charset="0"/>
              </a:rPr>
              <a:t>were</a:t>
            </a:r>
            <a:r>
              <a:rPr lang="en-US" sz="2400" b="1" dirty="0">
                <a:latin typeface="Times New Roman" panose="02020603050405020304" pitchFamily="18" charset="0"/>
                <a:cs typeface="Times New Roman" panose="02020603050405020304" pitchFamily="18" charset="0"/>
              </a:rPr>
              <a:t> an expert.</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It is high time he </a:t>
            </a:r>
            <a:r>
              <a:rPr lang="en-US" sz="2400" b="1" dirty="0">
                <a:solidFill>
                  <a:srgbClr val="FF0000"/>
                </a:solidFill>
                <a:latin typeface="Times New Roman" panose="02020603050405020304" pitchFamily="18" charset="0"/>
                <a:cs typeface="Times New Roman" panose="02020603050405020304" pitchFamily="18" charset="0"/>
              </a:rPr>
              <a:t>solved</a:t>
            </a:r>
            <a:r>
              <a:rPr lang="en-US" sz="2400" b="1" dirty="0">
                <a:latin typeface="Times New Roman" panose="02020603050405020304" pitchFamily="18" charset="0"/>
                <a:cs typeface="Times New Roman" panose="02020603050405020304" pitchFamily="18" charset="0"/>
              </a:rPr>
              <a:t> the problem.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He explained as if he </a:t>
            </a:r>
            <a:r>
              <a:rPr lang="en-US" sz="2400" b="1" dirty="0">
                <a:solidFill>
                  <a:srgbClr val="FF0000"/>
                </a:solidFill>
                <a:latin typeface="Times New Roman" panose="02020603050405020304" pitchFamily="18" charset="0"/>
                <a:cs typeface="Times New Roman" panose="02020603050405020304" pitchFamily="18" charset="0"/>
              </a:rPr>
              <a:t>had been</a:t>
            </a:r>
            <a:r>
              <a:rPr lang="en-US" sz="2400" b="1" dirty="0">
                <a:latin typeface="Times New Roman" panose="02020603050405020304" pitchFamily="18" charset="0"/>
                <a:cs typeface="Times New Roman" panose="02020603050405020304" pitchFamily="18" charset="0"/>
              </a:rPr>
              <a:t> a teacher.</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If I </a:t>
            </a:r>
            <a:r>
              <a:rPr lang="en-US" sz="2400" b="1" dirty="0">
                <a:solidFill>
                  <a:srgbClr val="FF0000"/>
                </a:solidFill>
                <a:latin typeface="Times New Roman" panose="02020603050405020304" pitchFamily="18" charset="0"/>
                <a:cs typeface="Times New Roman" panose="02020603050405020304" pitchFamily="18" charset="0"/>
              </a:rPr>
              <a:t>were</a:t>
            </a:r>
            <a:r>
              <a:rPr lang="en-US" sz="2400" b="1" dirty="0">
                <a:latin typeface="Times New Roman" panose="02020603050405020304" pitchFamily="18" charset="0"/>
                <a:cs typeface="Times New Roman" panose="02020603050405020304" pitchFamily="18" charset="0"/>
              </a:rPr>
              <a:t> president I would help the poor.</a:t>
            </a:r>
          </a:p>
        </p:txBody>
      </p:sp>
    </p:spTree>
    <p:extLst>
      <p:ext uri="{BB962C8B-B14F-4D97-AF65-F5344CB8AC3E}">
        <p14:creationId xmlns:p14="http://schemas.microsoft.com/office/powerpoint/2010/main" val="1629186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72FCAB2-F47D-4186-AC7D-4AA73C369C94}"/>
              </a:ext>
            </a:extLst>
          </p:cNvPr>
          <p:cNvSpPr/>
          <p:nvPr/>
        </p:nvSpPr>
        <p:spPr>
          <a:xfrm>
            <a:off x="1153551" y="136525"/>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-13 </a:t>
            </a:r>
          </a:p>
        </p:txBody>
      </p:sp>
      <p:sp>
        <p:nvSpPr>
          <p:cNvPr id="3" name="Rectangle 2">
            <a:extLst>
              <a:ext uri="{FF2B5EF4-FFF2-40B4-BE49-F238E27FC236}">
                <a16:creationId xmlns:a16="http://schemas.microsoft.com/office/drawing/2014/main" id="{569F7E3B-5804-4AED-A85C-5B80AADDB657}"/>
              </a:ext>
            </a:extLst>
          </p:cNvPr>
          <p:cNvSpPr/>
          <p:nvPr/>
        </p:nvSpPr>
        <p:spPr>
          <a:xfrm>
            <a:off x="480152" y="1333361"/>
            <a:ext cx="11310425" cy="3846438"/>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Lest</a:t>
            </a:r>
            <a:r>
              <a:rPr lang="en-US" sz="2800" b="1" dirty="0">
                <a:solidFill>
                  <a:prstClr val="black"/>
                </a:solidFill>
                <a:latin typeface="NikoshBAN" panose="02000000000000000000" pitchFamily="2" charset="0"/>
                <a:ea typeface="Calibri" panose="020F0502020204030204" pitchFamily="34" charset="0"/>
                <a:cs typeface="NikoshBAN" panose="02000000000000000000" pitchFamily="2" charset="0"/>
              </a:rPr>
              <a:t> যুক্ত</a:t>
            </a:r>
            <a:r>
              <a:rPr lang="en-US" sz="2800" b="1" dirty="0">
                <a:latin typeface="Times New Roman" panose="02020603050405020304" pitchFamily="18" charset="0"/>
                <a:ea typeface="Calibri" panose="020F0502020204030204" pitchFamily="34" charset="0"/>
                <a:cs typeface="Vrinda" panose="01010600010101010101" pitchFamily="2" charset="0"/>
              </a:rPr>
              <a:t>  Sentence Negative </a:t>
            </a:r>
            <a:r>
              <a:rPr lang="en-US" sz="2800" b="1" dirty="0">
                <a:latin typeface="NikoshBAN" panose="02000000000000000000" pitchFamily="2" charset="0"/>
                <a:ea typeface="Calibri" panose="020F0502020204030204" pitchFamily="34" charset="0"/>
                <a:cs typeface="NikoshBAN" panose="02000000000000000000" pitchFamily="2" charset="0"/>
              </a:rPr>
              <a:t>অর্থ</a:t>
            </a:r>
            <a:r>
              <a:rPr lang="en-US" sz="2800" b="1" dirty="0">
                <a:latin typeface="Times New Roman" panose="02020603050405020304" pitchFamily="18" charset="0"/>
                <a:ea typeface="Calibri" panose="020F0502020204030204" pitchFamily="34" charset="0"/>
                <a:cs typeface="Vrinda" panose="01010600010101010101" pitchFamily="2" charset="0"/>
              </a:rPr>
              <a:t>  </a:t>
            </a:r>
            <a:r>
              <a:rPr lang="en-US" sz="2800" b="1" dirty="0">
                <a:latin typeface="NikoshBAN" panose="02000000000000000000" pitchFamily="2" charset="0"/>
                <a:ea typeface="Calibri" panose="020F0502020204030204" pitchFamily="34" charset="0"/>
                <a:cs typeface="NikoshBAN" panose="02000000000000000000" pitchFamily="2" charset="0"/>
              </a:rPr>
              <a:t>প্রকাশ করে।</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NikoshBAN" panose="02000000000000000000" pitchFamily="2" charset="0"/>
                <a:ea typeface="Calibri" panose="020F0502020204030204" pitchFamily="34" charset="0"/>
                <a:cs typeface="NikoshBAN" panose="02000000000000000000" pitchFamily="2" charset="0"/>
              </a:rPr>
              <a:t>এ ধরনের </a:t>
            </a:r>
            <a:r>
              <a:rPr lang="en-US" sz="2800" b="1" dirty="0">
                <a:latin typeface="Times New Roman" panose="02020603050405020304" pitchFamily="18" charset="0"/>
                <a:ea typeface="Calibri" panose="020F0502020204030204" pitchFamily="34" charset="0"/>
                <a:cs typeface="Times New Roman" panose="02020603050405020304" pitchFamily="18" charset="0"/>
              </a:rPr>
              <a:t>Sentence</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SutonnySushreeOMJ" panose="00000400000000000000" pitchFamily="2" charset="0"/>
                <a:ea typeface="Calibri" panose="020F0502020204030204" pitchFamily="34" charset="0"/>
                <a:cs typeface="SutonnySushreeOMJ" panose="00000400000000000000" pitchFamily="2" charset="0"/>
              </a:rPr>
              <a:t>- </a:t>
            </a:r>
            <a:r>
              <a:rPr lang="en-US" sz="2800" b="1" dirty="0">
                <a:latin typeface="NikoshBAN" panose="02000000000000000000" pitchFamily="2" charset="0"/>
                <a:ea typeface="Calibri" panose="020F0502020204030204" pitchFamily="34" charset="0"/>
                <a:cs typeface="NikoshBAN" panose="02000000000000000000" pitchFamily="2" charset="0"/>
              </a:rPr>
              <a:t>এ</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‘lest’ </a:t>
            </a:r>
            <a:r>
              <a:rPr lang="en-US" sz="2800" b="1" dirty="0">
                <a:latin typeface="NikoshBAN" panose="02000000000000000000" pitchFamily="2" charset="0"/>
                <a:ea typeface="Calibri" panose="020F0502020204030204" pitchFamily="34" charset="0"/>
                <a:cs typeface="NikoshBAN" panose="02000000000000000000" pitchFamily="2" charset="0"/>
              </a:rPr>
              <a:t>এর পরে ব্যবহৃত</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Subject</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NikoshBAN" panose="02000000000000000000" pitchFamily="2" charset="0"/>
                <a:ea typeface="Calibri" panose="020F0502020204030204" pitchFamily="34" charset="0"/>
                <a:cs typeface="NikoshBAN" panose="02000000000000000000" pitchFamily="2" charset="0"/>
              </a:rPr>
              <a:t>এর পর</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‘should</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b="1" dirty="0">
                <a:latin typeface="NikoshBAN" panose="02000000000000000000" pitchFamily="2" charset="0"/>
                <a:ea typeface="Calibri" panose="020F0502020204030204" pitchFamily="34" charset="0"/>
                <a:cs typeface="NikoshBAN" panose="02000000000000000000" pitchFamily="2" charset="0"/>
              </a:rPr>
              <a:t>বসাতে হবে এবং </a:t>
            </a:r>
            <a:r>
              <a:rPr lang="en-US" sz="2800" b="1" dirty="0">
                <a:latin typeface="Times New Roman" panose="02020603050405020304" pitchFamily="18" charset="0"/>
                <a:ea typeface="Calibri" panose="020F0502020204030204" pitchFamily="34" charset="0"/>
                <a:cs typeface="Times New Roman" panose="02020603050405020304" pitchFamily="18" charset="0"/>
              </a:rPr>
              <a:t>Verb</a:t>
            </a:r>
            <a:r>
              <a:rPr lang="en-US" b="1" dirty="0">
                <a:latin typeface="Times New Roman" panose="02020603050405020304" pitchFamily="18" charset="0"/>
                <a:ea typeface="Calibri" panose="020F0502020204030204" pitchFamily="34" charset="0"/>
                <a:cs typeface="Times New Roman" panose="02020603050405020304" pitchFamily="18" charset="0"/>
              </a:rPr>
              <a:t>1</a:t>
            </a:r>
            <a:r>
              <a:rPr lang="en-US" sz="2800" dirty="0">
                <a:latin typeface="Bodoni MT Poster Compressed" panose="02070706080601050204" pitchFamily="18" charset="0"/>
                <a:ea typeface="Calibri" panose="020F0502020204030204" pitchFamily="34" charset="0"/>
                <a:cs typeface="Shonar Bangla" panose="020B0502040204020203" pitchFamily="34"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a:latin typeface="Times New Roman" panose="02020603050405020304" pitchFamily="18" charset="0"/>
                <a:ea typeface="Calibri" panose="020F0502020204030204" pitchFamily="34" charset="0"/>
                <a:cs typeface="Times New Roman" panose="02020603050405020304" pitchFamily="18" charset="0"/>
              </a:rPr>
              <a:t>Present  form) </a:t>
            </a:r>
            <a:r>
              <a:rPr lang="en-US" sz="2800" b="1" dirty="0">
                <a:latin typeface="NikoshBAN" panose="02000000000000000000" pitchFamily="2" charset="0"/>
                <a:ea typeface="Calibri" panose="020F0502020204030204" pitchFamily="34" charset="0"/>
                <a:cs typeface="NikoshBAN" panose="02000000000000000000" pitchFamily="2" charset="0"/>
              </a:rPr>
              <a:t>হয় ।</a:t>
            </a:r>
            <a:endParaRPr lang="en-US" sz="2400" dirty="0">
              <a:latin typeface="NikoshBAN" panose="02000000000000000000" pitchFamily="2" charset="0"/>
              <a:ea typeface="Calibri" panose="020F0502020204030204" pitchFamily="34" charset="0"/>
              <a:cs typeface="NikoshBAN" panose="02000000000000000000" pitchFamily="2" charset="0"/>
            </a:endParaRPr>
          </a:p>
          <a:p>
            <a:pPr marL="228600" marR="0" algn="just">
              <a:lnSpc>
                <a:spcPct val="107000"/>
              </a:lnSpc>
              <a:spcBef>
                <a:spcPts val="0"/>
              </a:spcBef>
              <a:spcAft>
                <a:spcPts val="0"/>
              </a:spcAft>
              <a:tabLst>
                <a:tab pos="5492750" algn="l"/>
              </a:tabLst>
            </a:pPr>
            <a:r>
              <a:rPr lang="en-US" sz="2800" b="1" i="1" dirty="0">
                <a:latin typeface="Times New Roman" panose="02020603050405020304" pitchFamily="18" charset="0"/>
                <a:ea typeface="Calibri" panose="020F0502020204030204" pitchFamily="34" charset="0"/>
                <a:cs typeface="Vrinda" panose="01010600010101010101" pitchFamily="2" charset="0"/>
              </a:rPr>
              <a:t>Example</a:t>
            </a:r>
            <a:r>
              <a:rPr lang="en-US" sz="2800" dirty="0">
                <a:latin typeface="Times New Roman" panose="02020603050405020304" pitchFamily="18" charset="0"/>
                <a:ea typeface="Calibri" panose="020F0502020204030204" pitchFamily="34" charset="0"/>
                <a:cs typeface="Vrinda" panose="01010600010101010101" pitchFamily="2" charset="0"/>
              </a:rPr>
              <a:t>: </a:t>
            </a: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a) Walk fast lest you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400" b="1" i="1" dirty="0">
                <a:solidFill>
                  <a:schemeClr val="tx1"/>
                </a:solidFill>
                <a:latin typeface="Times New Roman" panose="02020603050405020304" pitchFamily="18" charset="0"/>
                <a:ea typeface="Calibri" panose="020F0502020204030204" pitchFamily="34" charset="0"/>
                <a:cs typeface="Vrinda" panose="01010600010101010101" pitchFamily="2" charset="0"/>
              </a:rPr>
              <a:t>(</a:t>
            </a: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miss)</a:t>
            </a:r>
            <a:r>
              <a:rPr lang="en-US" sz="24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latin typeface="Times New Roman" panose="02020603050405020304" pitchFamily="18" charset="0"/>
                <a:ea typeface="Calibri" panose="020F0502020204030204" pitchFamily="34" charset="0"/>
                <a:cs typeface="Vrinda" panose="01010600010101010101" pitchFamily="2" charset="0"/>
              </a:rPr>
              <a:t>the train. </a:t>
            </a:r>
          </a:p>
          <a:p>
            <a:pPr marL="228600" lvl="0" algn="just">
              <a:lnSpc>
                <a:spcPct val="107000"/>
              </a:lnSpc>
              <a:tabLst>
                <a:tab pos="5492750" algn="l"/>
              </a:tabLst>
            </a:pP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Ans: Walk fast lest you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should miss</a:t>
            </a:r>
            <a:r>
              <a:rPr lang="en-US" sz="24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the train. </a:t>
            </a:r>
            <a:endParaRPr lang="en-US" sz="2400" b="1" dirty="0">
              <a:latin typeface="Times New Roman" panose="02020603050405020304" pitchFamily="18"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2400" b="1" dirty="0">
                <a:latin typeface="Times New Roman" panose="02020603050405020304" pitchFamily="18" charset="0"/>
                <a:ea typeface="Calibri" panose="020F0502020204030204" pitchFamily="34" charset="0"/>
                <a:cs typeface="Vrinda" panose="01010600010101010101" pitchFamily="2" charset="0"/>
              </a:rPr>
              <a:t>b) </a:t>
            </a: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He studied hard lest he  (fail) in the Exam.</a:t>
            </a:r>
          </a:p>
          <a:p>
            <a:pPr marL="228600" lvl="0" algn="just">
              <a:lnSpc>
                <a:spcPct val="107000"/>
              </a:lnSpc>
              <a:tabLst>
                <a:tab pos="5492750" algn="l"/>
              </a:tabLst>
            </a:pPr>
            <a:r>
              <a:rPr lang="en-GB" sz="2400" b="1" dirty="0">
                <a:solidFill>
                  <a:schemeClr val="tx1"/>
                </a:solidFill>
                <a:effectLst/>
                <a:latin typeface="Times New Roman" panose="02020603050405020304" pitchFamily="18" charset="0"/>
                <a:ea typeface="Calibri" panose="020F0502020204030204" pitchFamily="34" charset="0"/>
                <a:cs typeface="Vrinda" panose="01010600010101010101" pitchFamily="2" charset="0"/>
              </a:rPr>
              <a:t> Ans: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He studied hard </a:t>
            </a:r>
            <a:r>
              <a:rPr lang="en-US" sz="2400" b="1" i="1" dirty="0">
                <a:solidFill>
                  <a:prstClr val="black"/>
                </a:solidFill>
                <a:latin typeface="Times New Roman" panose="02020603050405020304" pitchFamily="18" charset="0"/>
                <a:ea typeface="Calibri" panose="020F0502020204030204" pitchFamily="34" charset="0"/>
                <a:cs typeface="Vrinda" panose="01010600010101010101" pitchFamily="2" charset="0"/>
              </a:rPr>
              <a:t>lest he </a:t>
            </a:r>
            <a:r>
              <a:rPr lang="en-US" sz="24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should fail</a:t>
            </a:r>
            <a:r>
              <a:rPr lang="en-US" sz="24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in the Exam.</a:t>
            </a:r>
          </a:p>
          <a:p>
            <a:pPr marL="228600" lvl="0" algn="just">
              <a:lnSpc>
                <a:spcPct val="107000"/>
              </a:lnSpc>
              <a:tabLst>
                <a:tab pos="5492750" algn="l"/>
              </a:tabLst>
            </a:pPr>
            <a:r>
              <a:rPr lang="en-GB"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c)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He walked carefully </a:t>
            </a:r>
            <a:r>
              <a:rPr lang="en-US" sz="2400" b="1" i="1" dirty="0">
                <a:solidFill>
                  <a:prstClr val="black"/>
                </a:solidFill>
                <a:latin typeface="Times New Roman" panose="02020603050405020304" pitchFamily="18" charset="0"/>
                <a:ea typeface="Calibri" panose="020F0502020204030204" pitchFamily="34" charset="0"/>
                <a:cs typeface="Vrinda" panose="01010600010101010101" pitchFamily="2" charset="0"/>
              </a:rPr>
              <a:t>lest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he </a:t>
            </a:r>
            <a:r>
              <a:rPr lang="en-US" sz="2400" b="1" dirty="0">
                <a:solidFill>
                  <a:schemeClr val="tx1"/>
                </a:solidFill>
                <a:latin typeface="Times New Roman" panose="02020603050405020304" pitchFamily="18" charset="0"/>
                <a:ea typeface="Calibri" panose="020F0502020204030204" pitchFamily="34" charset="0"/>
                <a:cs typeface="Vrinda" panose="01010600010101010101" pitchFamily="2" charset="0"/>
              </a:rPr>
              <a:t> (stumble)</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a:t>
            </a:r>
          </a:p>
          <a:p>
            <a:pPr marL="228600" lvl="0" algn="just">
              <a:lnSpc>
                <a:spcPct val="107000"/>
              </a:lnSpc>
              <a:tabLst>
                <a:tab pos="5492750" algn="l"/>
              </a:tabLst>
            </a:pPr>
            <a:r>
              <a:rPr lang="en-GB"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Ans:</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He walked carefully </a:t>
            </a:r>
            <a:r>
              <a:rPr lang="en-US" sz="2400" b="1" i="1" dirty="0">
                <a:solidFill>
                  <a:prstClr val="black"/>
                </a:solidFill>
                <a:latin typeface="Times New Roman" panose="02020603050405020304" pitchFamily="18" charset="0"/>
                <a:ea typeface="Calibri" panose="020F0502020204030204" pitchFamily="34" charset="0"/>
                <a:cs typeface="Vrinda" panose="01010600010101010101" pitchFamily="2" charset="0"/>
              </a:rPr>
              <a:t>lest </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he  </a:t>
            </a:r>
            <a:r>
              <a:rPr lang="en-US" sz="24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should stumble</a:t>
            </a:r>
            <a:r>
              <a:rPr lang="en-US" sz="2400" b="1" dirty="0">
                <a:solidFill>
                  <a:prstClr val="black"/>
                </a:solidFill>
                <a:latin typeface="Times New Roman" panose="02020603050405020304" pitchFamily="18" charset="0"/>
                <a:ea typeface="Calibri" panose="020F0502020204030204" pitchFamily="34" charset="0"/>
                <a:cs typeface="Vrinda" panose="01010600010101010101" pitchFamily="2" charset="0"/>
              </a:rPr>
              <a:t>.</a:t>
            </a:r>
            <a:endParaRPr lang="en-US" sz="2400" b="1" dirty="0">
              <a:solidFill>
                <a:prstClr val="black"/>
              </a:solidFill>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484620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56F592F-B195-4DCD-8A85-A59901FF0A0F}"/>
              </a:ext>
            </a:extLst>
          </p:cNvPr>
          <p:cNvSpPr/>
          <p:nvPr/>
        </p:nvSpPr>
        <p:spPr>
          <a:xfrm>
            <a:off x="1153551" y="136525"/>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Times New Roman" panose="02020603050405020304" pitchFamily="18" charset="0"/>
                <a:cs typeface="Times New Roman" panose="02020603050405020304" pitchFamily="18" charset="0"/>
              </a:rPr>
              <a:t>Rule -14 </a:t>
            </a:r>
          </a:p>
        </p:txBody>
      </p:sp>
      <p:sp>
        <p:nvSpPr>
          <p:cNvPr id="3" name="Rectangle 2">
            <a:extLst>
              <a:ext uri="{FF2B5EF4-FFF2-40B4-BE49-F238E27FC236}">
                <a16:creationId xmlns:a16="http://schemas.microsoft.com/office/drawing/2014/main" id="{E03235F2-CBC0-47BA-B33B-19DDA30248DA}"/>
              </a:ext>
            </a:extLst>
          </p:cNvPr>
          <p:cNvSpPr/>
          <p:nvPr/>
        </p:nvSpPr>
        <p:spPr>
          <a:xfrm>
            <a:off x="449100" y="1087445"/>
            <a:ext cx="11605845" cy="509819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R="0" lvl="0" algn="just">
              <a:lnSpc>
                <a:spcPct val="107000"/>
              </a:lnSpc>
              <a:spcBef>
                <a:spcPts val="0"/>
              </a:spcBef>
              <a:spcAft>
                <a:spcPts val="0"/>
              </a:spcAft>
              <a:tabLst>
                <a:tab pos="5492750" algn="l"/>
              </a:tabLst>
            </a:pPr>
            <a:r>
              <a:rPr lang="en-US" sz="3600" b="1" dirty="0">
                <a:latin typeface="Times New Roman" panose="02020603050405020304" pitchFamily="18" charset="0"/>
                <a:ea typeface="Calibri" panose="020F0502020204030204" pitchFamily="34" charset="0"/>
                <a:cs typeface="Vrinda" panose="01010600010101010101" pitchFamily="2" charset="0"/>
              </a:rPr>
              <a:t>While </a:t>
            </a:r>
            <a:r>
              <a:rPr lang="en-US" sz="3600" b="1" dirty="0">
                <a:latin typeface="NikoshBAN" panose="02000000000000000000" pitchFamily="2" charset="0"/>
                <a:ea typeface="Calibri" panose="020F0502020204030204" pitchFamily="34" charset="0"/>
                <a:cs typeface="NikoshBAN" panose="02000000000000000000" pitchFamily="2" charset="0"/>
              </a:rPr>
              <a:t>এর পর</a:t>
            </a:r>
            <a:r>
              <a:rPr lang="en-US" sz="36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Verb </a:t>
            </a:r>
            <a:r>
              <a:rPr lang="en-US" sz="3600" b="1" dirty="0">
                <a:solidFill>
                  <a:prstClr val="black"/>
                </a:solidFill>
                <a:latin typeface="NikoshBAN" panose="02000000000000000000" pitchFamily="2" charset="0"/>
                <a:ea typeface="Calibri" panose="020F0502020204030204" pitchFamily="34" charset="0"/>
                <a:cs typeface="NikoshBAN" panose="02000000000000000000" pitchFamily="2" charset="0"/>
              </a:rPr>
              <a:t>থাকলে</a:t>
            </a:r>
            <a:r>
              <a:rPr lang="en-US" sz="36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t>
            </a:r>
            <a:r>
              <a:rPr lang="en-US" sz="3600" b="1" dirty="0">
                <a:solidFill>
                  <a:srgbClr val="FF0000"/>
                </a:solidFill>
                <a:latin typeface="Times New Roman" panose="02020603050405020304" pitchFamily="18" charset="0"/>
                <a:ea typeface="Calibri" panose="020F0502020204030204" pitchFamily="34" charset="0"/>
                <a:cs typeface="Vrinda" panose="01010600010101010101" pitchFamily="2" charset="0"/>
              </a:rPr>
              <a:t>(Verb+ing)</a:t>
            </a:r>
            <a:r>
              <a:rPr lang="en-US" sz="3600" b="1" dirty="0">
                <a:solidFill>
                  <a:schemeClr val="tx1"/>
                </a:solidFill>
                <a:latin typeface="NikoshBAN" panose="02000000000000000000" pitchFamily="2" charset="0"/>
                <a:ea typeface="Calibri" panose="020F0502020204030204" pitchFamily="34" charset="0"/>
                <a:cs typeface="NikoshBAN" panose="02000000000000000000" pitchFamily="2" charset="0"/>
              </a:rPr>
              <a:t>=</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Verb Present participle</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a:latin typeface="NikoshBAN" panose="02000000000000000000" pitchFamily="2" charset="0"/>
                <a:ea typeface="Calibri" panose="020F0502020204030204" pitchFamily="34" charset="0"/>
                <a:cs typeface="NikoshBAN" panose="02000000000000000000" pitchFamily="2" charset="0"/>
              </a:rPr>
              <a:t>হয়  </a:t>
            </a:r>
            <a:r>
              <a:rPr lang="en-US" sz="3600" b="1" dirty="0">
                <a:latin typeface="Times New Roman" panose="02020603050405020304" pitchFamily="18" charset="0"/>
                <a:ea typeface="Calibri" panose="020F0502020204030204" pitchFamily="34" charset="0"/>
                <a:cs typeface="Vrinda" panose="01010600010101010101" pitchFamily="2" charset="0"/>
              </a:rPr>
              <a:t>/ </a:t>
            </a:r>
            <a:r>
              <a:rPr lang="en-US" sz="3600" b="1" dirty="0">
                <a:latin typeface="NikoshBAN" panose="02000000000000000000" pitchFamily="2" charset="0"/>
                <a:ea typeface="Calibri" panose="020F0502020204030204" pitchFamily="34" charset="0"/>
                <a:cs typeface="NikoshBAN" panose="02000000000000000000" pitchFamily="2" charset="0"/>
              </a:rPr>
              <a:t>তবে</a:t>
            </a:r>
            <a:r>
              <a:rPr lang="en-US" sz="3600" b="1" dirty="0">
                <a:latin typeface="Times New Roman" panose="02020603050405020304" pitchFamily="18" charset="0"/>
                <a:ea typeface="Calibri" panose="020F0502020204030204" pitchFamily="34" charset="0"/>
                <a:cs typeface="Vrinda" panose="01010600010101010101" pitchFamily="2" charset="0"/>
              </a:rPr>
              <a:t> </a:t>
            </a:r>
            <a:r>
              <a:rPr lang="en-US" sz="3600" b="1" dirty="0">
                <a:solidFill>
                  <a:prstClr val="black"/>
                </a:solidFill>
                <a:latin typeface="Times New Roman" panose="02020603050405020304" pitchFamily="18" charset="0"/>
                <a:ea typeface="Calibri" panose="020F0502020204030204" pitchFamily="34" charset="0"/>
                <a:cs typeface="Vrinda" panose="01010600010101010101" pitchFamily="2" charset="0"/>
              </a:rPr>
              <a:t>While </a:t>
            </a:r>
            <a:r>
              <a:rPr lang="en-US" sz="3600" b="1" dirty="0">
                <a:solidFill>
                  <a:prstClr val="black"/>
                </a:solidFill>
                <a:latin typeface="NikoshBAN" panose="02000000000000000000" pitchFamily="2" charset="0"/>
                <a:ea typeface="Calibri" panose="020F0502020204030204" pitchFamily="34" charset="0"/>
                <a:cs typeface="NikoshBAN" panose="02000000000000000000" pitchFamily="2" charset="0"/>
              </a:rPr>
              <a:t>এর পর</a:t>
            </a:r>
            <a:r>
              <a:rPr lang="en-US" sz="3600" b="1" dirty="0">
                <a:latin typeface="Times New Roman" panose="02020603050405020304" pitchFamily="18" charset="0"/>
                <a:ea typeface="Calibri" panose="020F0502020204030204" pitchFamily="34" charset="0"/>
                <a:cs typeface="NikoshBAN" panose="02000000000000000000" pitchFamily="2" charset="0"/>
              </a:rPr>
              <a:t> Subject</a:t>
            </a:r>
            <a:r>
              <a:rPr lang="en-US" sz="3600" b="1" dirty="0">
                <a:latin typeface="NikoshBAN" panose="02000000000000000000" pitchFamily="2" charset="0"/>
                <a:ea typeface="Calibri" panose="020F0502020204030204" pitchFamily="34" charset="0"/>
                <a:cs typeface="NikoshBAN" panose="02000000000000000000" pitchFamily="2" charset="0"/>
              </a:rPr>
              <a:t> থাকলে </a:t>
            </a:r>
            <a:r>
              <a:rPr lang="en-US" sz="3600" b="1" dirty="0">
                <a:latin typeface="Cambria" panose="02040503050406030204" pitchFamily="18" charset="0"/>
                <a:ea typeface="Calibri" panose="020F0502020204030204" pitchFamily="34" charset="0"/>
                <a:cs typeface="SutonnySushreeOMJ" panose="00000400000000000000" pitchFamily="2" charset="0"/>
              </a:rPr>
              <a:t> </a:t>
            </a:r>
            <a:r>
              <a:rPr lang="en-US" sz="3600" b="1" dirty="0">
                <a:latin typeface="Times New Roman" panose="02020603050405020304" pitchFamily="18" charset="0"/>
                <a:ea typeface="Calibri" panose="020F0502020204030204" pitchFamily="34" charset="0"/>
                <a:cs typeface="Vrinda" panose="01010600010101010101" pitchFamily="2" charset="0"/>
              </a:rPr>
              <a:t>Sentence </a:t>
            </a:r>
            <a:r>
              <a:rPr lang="en-US" sz="3600" b="1" dirty="0">
                <a:latin typeface="NikoshBAN" panose="02000000000000000000" pitchFamily="2" charset="0"/>
                <a:ea typeface="Calibri" panose="020F0502020204030204" pitchFamily="34" charset="0"/>
                <a:cs typeface="NikoshBAN" panose="02000000000000000000" pitchFamily="2" charset="0"/>
              </a:rPr>
              <a:t>টি  </a:t>
            </a:r>
            <a:r>
              <a:rPr lang="en-US" sz="3600" b="1" dirty="0">
                <a:latin typeface="Times New Roman" panose="02020603050405020304" pitchFamily="18" charset="0"/>
                <a:ea typeface="Calibri" panose="020F0502020204030204" pitchFamily="34" charset="0"/>
                <a:cs typeface="Times New Roman" panose="02020603050405020304" pitchFamily="18" charset="0"/>
              </a:rPr>
              <a:t>Past Continuous Form </a:t>
            </a:r>
            <a:r>
              <a:rPr lang="en-US" sz="3600" b="1" dirty="0">
                <a:latin typeface="NikoshBAN" panose="02000000000000000000" pitchFamily="2" charset="0"/>
                <a:ea typeface="Calibri" panose="020F0502020204030204" pitchFamily="34" charset="0"/>
                <a:cs typeface="NikoshBAN" panose="02000000000000000000" pitchFamily="2" charset="0"/>
              </a:rPr>
              <a:t>হয়।</a:t>
            </a:r>
            <a:endParaRPr lang="en-US" sz="3200" dirty="0">
              <a:latin typeface="NikoshBAN" panose="02000000000000000000" pitchFamily="2" charset="0"/>
              <a:ea typeface="Calibri" panose="020F0502020204030204" pitchFamily="34" charset="0"/>
              <a:cs typeface="NikoshBAN" panose="02000000000000000000" pitchFamily="2" charset="0"/>
            </a:endParaRPr>
          </a:p>
          <a:p>
            <a:pPr marL="228600" algn="just">
              <a:lnSpc>
                <a:spcPct val="107000"/>
              </a:lnSpc>
              <a:tabLst>
                <a:tab pos="5492750" algn="l"/>
              </a:tabLst>
            </a:pPr>
            <a:r>
              <a:rPr lang="en-US" sz="3600" b="1" i="1" dirty="0">
                <a:latin typeface="Times New Roman" panose="02020603050405020304" pitchFamily="18" charset="0"/>
                <a:ea typeface="Calibri" panose="020F0502020204030204" pitchFamily="34" charset="0"/>
                <a:cs typeface="Vrinda" panose="01010600010101010101" pitchFamily="2" charset="0"/>
              </a:rPr>
              <a:t>Example:</a:t>
            </a:r>
            <a:r>
              <a:rPr lang="en-US" sz="3600" b="1" dirty="0">
                <a:latin typeface="Times New Roman" panose="02020603050405020304" pitchFamily="18" charset="0"/>
                <a:ea typeface="Calibri" panose="020F0502020204030204" pitchFamily="34" charset="0"/>
                <a:cs typeface="Vrinda" panose="01010600010101010101" pitchFamily="2" charset="0"/>
              </a:rPr>
              <a:t> a)</a:t>
            </a:r>
            <a:r>
              <a:rPr lang="en-GB" sz="3600" b="1" dirty="0">
                <a:latin typeface="Times New Roman" panose="02020603050405020304" pitchFamily="18" charset="0"/>
                <a:ea typeface="Calibri" panose="020F0502020204030204" pitchFamily="34" charset="0"/>
                <a:cs typeface="Vrinda" panose="01010600010101010101" pitchFamily="2" charset="0"/>
              </a:rPr>
              <a:t>While (go) to Sylhet I saw tea garden.</a:t>
            </a:r>
            <a:endParaRPr lang="en-US" sz="3600" b="1" dirty="0">
              <a:latin typeface="Times New Roman" panose="02020603050405020304" pitchFamily="18"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GB" sz="3200" b="1" dirty="0">
                <a:latin typeface="Times New Roman" panose="02020603050405020304" pitchFamily="18" charset="0"/>
                <a:ea typeface="Calibri" panose="020F0502020204030204" pitchFamily="34" charset="0"/>
                <a:cs typeface="Vrinda" panose="01010600010101010101" pitchFamily="2" charset="0"/>
              </a:rPr>
              <a:t>              Ans: </a:t>
            </a:r>
            <a:r>
              <a:rPr lang="en-GB" sz="32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While going </a:t>
            </a:r>
            <a:r>
              <a:rPr lang="en-GB" sz="3200" b="1" dirty="0">
                <a:solidFill>
                  <a:prstClr val="black"/>
                </a:solidFill>
                <a:latin typeface="Times New Roman" panose="02020603050405020304" pitchFamily="18" charset="0"/>
                <a:ea typeface="Calibri" panose="020F0502020204030204" pitchFamily="34" charset="0"/>
                <a:cs typeface="Vrinda" panose="01010600010101010101" pitchFamily="2" charset="0"/>
              </a:rPr>
              <a:t>to Sylhet I saw tea garden.</a:t>
            </a:r>
          </a:p>
          <a:p>
            <a:pPr marL="228600" marR="0" algn="just">
              <a:lnSpc>
                <a:spcPct val="107000"/>
              </a:lnSpc>
              <a:spcBef>
                <a:spcPts val="0"/>
              </a:spcBef>
              <a:spcAft>
                <a:spcPts val="0"/>
              </a:spcAft>
              <a:tabLst>
                <a:tab pos="5492750" algn="l"/>
              </a:tabLst>
            </a:pPr>
            <a:r>
              <a:rPr lang="en-US" sz="3200" b="1" dirty="0">
                <a:latin typeface="Times New Roman" panose="02020603050405020304" pitchFamily="18" charset="0"/>
                <a:ea typeface="Calibri" panose="020F0502020204030204" pitchFamily="34" charset="0"/>
                <a:cs typeface="Vrinda" panose="01010600010101010101" pitchFamily="2" charset="0"/>
              </a:rPr>
              <a:t>             b) I became thirsty while (to run). </a:t>
            </a:r>
          </a:p>
          <a:p>
            <a:pPr marL="228600" lvl="0" algn="just">
              <a:lnSpc>
                <a:spcPct val="107000"/>
              </a:lnSpc>
              <a:tabLst>
                <a:tab pos="5492750" algn="l"/>
              </a:tabLst>
            </a:pPr>
            <a:r>
              <a:rPr lang="en-US" sz="32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Ans : I became thirsty </a:t>
            </a:r>
            <a:r>
              <a:rPr lang="en-US" sz="32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while running</a:t>
            </a:r>
            <a:r>
              <a:rPr lang="en-US" sz="32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t>
            </a:r>
            <a:endParaRPr lang="en-US" sz="3200" b="1" dirty="0">
              <a:latin typeface="Times New Roman" panose="02020603050405020304" pitchFamily="18" charset="0"/>
              <a:ea typeface="Calibri" panose="020F0502020204030204" pitchFamily="34" charset="0"/>
              <a:cs typeface="Vrinda" panose="01010600010101010101" pitchFamily="2" charset="0"/>
            </a:endParaRPr>
          </a:p>
          <a:p>
            <a:pPr marL="228600" marR="0" algn="just">
              <a:lnSpc>
                <a:spcPct val="107000"/>
              </a:lnSpc>
              <a:spcBef>
                <a:spcPts val="0"/>
              </a:spcBef>
              <a:spcAft>
                <a:spcPts val="0"/>
              </a:spcAft>
              <a:tabLst>
                <a:tab pos="5492750" algn="l"/>
              </a:tabLst>
            </a:pPr>
            <a:r>
              <a:rPr lang="en-US" sz="3200" b="1" dirty="0">
                <a:latin typeface="Times New Roman" panose="02020603050405020304" pitchFamily="18" charset="0"/>
                <a:ea typeface="Calibri" panose="020F0502020204030204" pitchFamily="34" charset="0"/>
                <a:cs typeface="Vrinda" panose="01010600010101010101" pitchFamily="2" charset="0"/>
              </a:rPr>
              <a:t>             c) While I was reading, a cat entered into my room.</a:t>
            </a:r>
          </a:p>
          <a:p>
            <a:pPr marL="228600" lvl="0" algn="just">
              <a:lnSpc>
                <a:spcPct val="107000"/>
              </a:lnSpc>
              <a:tabLst>
                <a:tab pos="5492750" algn="l"/>
              </a:tabLst>
            </a:pPr>
            <a:r>
              <a:rPr lang="en-GB" sz="3200" b="1" dirty="0">
                <a:effectLst/>
                <a:latin typeface="Times New Roman" panose="02020603050405020304" pitchFamily="18" charset="0"/>
                <a:ea typeface="Calibri" panose="020F0502020204030204" pitchFamily="34" charset="0"/>
                <a:cs typeface="Vrinda" panose="01010600010101010101" pitchFamily="2" charset="0"/>
              </a:rPr>
              <a:t>            Ans: </a:t>
            </a:r>
            <a:r>
              <a:rPr lang="en-US" sz="3200" b="1" i="1" dirty="0">
                <a:solidFill>
                  <a:srgbClr val="FF0000"/>
                </a:solidFill>
                <a:latin typeface="Times New Roman" panose="02020603050405020304" pitchFamily="18" charset="0"/>
                <a:ea typeface="Calibri" panose="020F0502020204030204" pitchFamily="34" charset="0"/>
                <a:cs typeface="Vrinda" panose="01010600010101010101" pitchFamily="2" charset="0"/>
              </a:rPr>
              <a:t>While I was reading</a:t>
            </a:r>
            <a:r>
              <a:rPr lang="en-US" sz="3200" b="1" dirty="0">
                <a:solidFill>
                  <a:prstClr val="black"/>
                </a:solidFill>
                <a:latin typeface="Times New Roman" panose="02020603050405020304" pitchFamily="18" charset="0"/>
                <a:ea typeface="Calibri" panose="020F0502020204030204" pitchFamily="34" charset="0"/>
                <a:cs typeface="Vrinda" panose="01010600010101010101" pitchFamily="2" charset="0"/>
              </a:rPr>
              <a:t>, a cat entered into my room.</a:t>
            </a:r>
            <a:endParaRPr lang="en-US" sz="3200" b="1" dirty="0">
              <a:solidFill>
                <a:prstClr val="black"/>
              </a:solidFill>
              <a:latin typeface="Calibri" panose="020F0502020204030204" pitchFamily="34" charset="0"/>
              <a:ea typeface="Calibri" panose="020F0502020204030204" pitchFamily="34" charset="0"/>
              <a:cs typeface="Vrinda" panose="01010600010101010101" pitchFamily="2" charset="0"/>
            </a:endParaRPr>
          </a:p>
        </p:txBody>
      </p:sp>
    </p:spTree>
    <p:extLst>
      <p:ext uri="{BB962C8B-B14F-4D97-AF65-F5344CB8AC3E}">
        <p14:creationId xmlns:p14="http://schemas.microsoft.com/office/powerpoint/2010/main" val="524243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12">
            <a:extLst>
              <a:ext uri="{FF2B5EF4-FFF2-40B4-BE49-F238E27FC236}">
                <a16:creationId xmlns:a16="http://schemas.microsoft.com/office/drawing/2014/main" id="{B6FAD73E-1366-496E-BBD3-1B2CE86CF312}"/>
              </a:ext>
            </a:extLst>
          </p:cNvPr>
          <p:cNvSpPr/>
          <p:nvPr/>
        </p:nvSpPr>
        <p:spPr>
          <a:xfrm>
            <a:off x="408177" y="557901"/>
            <a:ext cx="4262512" cy="928468"/>
          </a:xfrm>
          <a:prstGeom prst="wedgeEllipseCallout">
            <a:avLst>
              <a:gd name="adj1" fmla="val 50157"/>
              <a:gd name="adj2" fmla="val 73974"/>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Activities</a:t>
            </a:r>
          </a:p>
        </p:txBody>
      </p:sp>
      <p:sp>
        <p:nvSpPr>
          <p:cNvPr id="4" name="Rectangle 3">
            <a:extLst>
              <a:ext uri="{FF2B5EF4-FFF2-40B4-BE49-F238E27FC236}">
                <a16:creationId xmlns:a16="http://schemas.microsoft.com/office/drawing/2014/main" id="{8AFF9514-2982-4CF7-AB8B-23D91F22A2A5}"/>
              </a:ext>
            </a:extLst>
          </p:cNvPr>
          <p:cNvSpPr/>
          <p:nvPr/>
        </p:nvSpPr>
        <p:spPr>
          <a:xfrm>
            <a:off x="1009756" y="2350306"/>
            <a:ext cx="9951012" cy="584775"/>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Use the correct form of verb of the parenthesis word.</a:t>
            </a:r>
          </a:p>
        </p:txBody>
      </p:sp>
      <p:sp>
        <p:nvSpPr>
          <p:cNvPr id="5" name="Rectangle 4">
            <a:extLst>
              <a:ext uri="{FF2B5EF4-FFF2-40B4-BE49-F238E27FC236}">
                <a16:creationId xmlns:a16="http://schemas.microsoft.com/office/drawing/2014/main" id="{BC2C89A8-8377-4525-81D4-BCE60EBEAC87}"/>
              </a:ext>
            </a:extLst>
          </p:cNvPr>
          <p:cNvSpPr/>
          <p:nvPr/>
        </p:nvSpPr>
        <p:spPr>
          <a:xfrm>
            <a:off x="1643363" y="3799019"/>
            <a:ext cx="8414823" cy="2308324"/>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Read attentively lest you (fail) in the Exam.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While I (read), a nice cat entered into my room.</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 old man walks slowly lest he (fall) on the floor.</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They became tired while (work).</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While the train (run) a man fell down from it.</a:t>
            </a:r>
          </a:p>
          <a:p>
            <a:pPr marL="457200" indent="-457200">
              <a:buFont typeface="+mj-lt"/>
              <a:buAutoNum type="arabicPeriod"/>
            </a:pPr>
            <a:r>
              <a:rPr lang="en-US" sz="2400" b="1" dirty="0">
                <a:latin typeface="Times New Roman" panose="02020603050405020304" pitchFamily="18" charset="0"/>
                <a:cs typeface="Times New Roman" panose="02020603050405020304" pitchFamily="18" charset="0"/>
              </a:rPr>
              <a:t>She walked fast lest she (miss) the class.</a:t>
            </a:r>
          </a:p>
        </p:txBody>
      </p:sp>
    </p:spTree>
    <p:extLst>
      <p:ext uri="{BB962C8B-B14F-4D97-AF65-F5344CB8AC3E}">
        <p14:creationId xmlns:p14="http://schemas.microsoft.com/office/powerpoint/2010/main" val="731296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F6C420-28FE-4141-8CFF-EBD140CC7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83" y="194763"/>
            <a:ext cx="11695437" cy="6267649"/>
          </a:xfrm>
          <a:prstGeom prst="rect">
            <a:avLst/>
          </a:prstGeom>
        </p:spPr>
      </p:pic>
      <p:sp>
        <p:nvSpPr>
          <p:cNvPr id="6" name="TextBox 5">
            <a:extLst>
              <a:ext uri="{FF2B5EF4-FFF2-40B4-BE49-F238E27FC236}">
                <a16:creationId xmlns:a16="http://schemas.microsoft.com/office/drawing/2014/main" id="{16EA1834-FD7A-420E-8967-9984E4E524B1}"/>
              </a:ext>
            </a:extLst>
          </p:cNvPr>
          <p:cNvSpPr txBox="1"/>
          <p:nvPr/>
        </p:nvSpPr>
        <p:spPr>
          <a:xfrm>
            <a:off x="1804732" y="324559"/>
            <a:ext cx="8457508" cy="646331"/>
          </a:xfrm>
          <a:prstGeom prst="rect">
            <a:avLst/>
          </a:prstGeom>
          <a:solidFill>
            <a:schemeClr val="accent4">
              <a:lumMod val="60000"/>
              <a:lumOff val="4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a:latin typeface="Times New Roman" panose="02020603050405020304" pitchFamily="18" charset="0"/>
                <a:cs typeface="Times New Roman" panose="02020603050405020304" pitchFamily="18" charset="0"/>
              </a:rPr>
              <a:t>Look and  think about our Today’s topic. </a:t>
            </a:r>
          </a:p>
        </p:txBody>
      </p:sp>
      <p:sp>
        <p:nvSpPr>
          <p:cNvPr id="11" name="TextBox 3">
            <a:extLst>
              <a:ext uri="{FF2B5EF4-FFF2-40B4-BE49-F238E27FC236}">
                <a16:creationId xmlns:a16="http://schemas.microsoft.com/office/drawing/2014/main" id="{ABA47786-3E25-4D69-ADF4-C3E404A4F86E}"/>
              </a:ext>
            </a:extLst>
          </p:cNvPr>
          <p:cNvSpPr txBox="1"/>
          <p:nvPr/>
        </p:nvSpPr>
        <p:spPr>
          <a:xfrm>
            <a:off x="3543301" y="5471812"/>
            <a:ext cx="6172200" cy="990600"/>
          </a:xfrm>
          <a:prstGeom prst="rect">
            <a:avLst/>
          </a:prstGeom>
          <a:solidFill>
            <a:srgbClr val="7030A0"/>
          </a:solidFill>
          <a:ln>
            <a:noFill/>
          </a:ln>
        </p:spPr>
        <p:txBody>
          <a:bodyPr wrap="square" numCol="1" rtlCol="0">
            <a:prstTxWarp prst="textPlain">
              <a:avLst/>
            </a:prstTxWarp>
            <a:spAutoFit/>
          </a:bodyPr>
          <a:ls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a:lstStyle>
          <a:p>
            <a:pPr marL="0" marR="0" lvl="0" indent="0" algn="l" defTabSz="1227856" rtl="0"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ln w="0"/>
                <a:solidFill>
                  <a:schemeClr val="bg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Right forms of verbs</a:t>
            </a:r>
          </a:p>
        </p:txBody>
      </p:sp>
      <p:sp>
        <p:nvSpPr>
          <p:cNvPr id="2" name="Rectangle 1">
            <a:extLst>
              <a:ext uri="{FF2B5EF4-FFF2-40B4-BE49-F238E27FC236}">
                <a16:creationId xmlns:a16="http://schemas.microsoft.com/office/drawing/2014/main" id="{83AD5855-311A-4D26-98AA-632A7289EBA9}"/>
              </a:ext>
            </a:extLst>
          </p:cNvPr>
          <p:cNvSpPr/>
          <p:nvPr/>
        </p:nvSpPr>
        <p:spPr>
          <a:xfrm>
            <a:off x="1804732" y="1074640"/>
            <a:ext cx="8726905" cy="1077218"/>
          </a:xfrm>
          <a:prstGeom prst="rect">
            <a:avLst/>
          </a:prstGeom>
          <a:solidFill>
            <a:schemeClr val="accent4">
              <a:lumMod val="20000"/>
              <a:lumOff val="80000"/>
            </a:schemeClr>
          </a:solidFill>
        </p:spPr>
        <p:txBody>
          <a:bodyPr wrap="square">
            <a:spAutoFit/>
          </a:bodyPr>
          <a:lstStyle/>
          <a:p>
            <a:pPr lvl="0" defTabSz="1227856">
              <a:defRPr/>
            </a:pP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sun </a:t>
            </a:r>
            <a:r>
              <a:rPr lang="en-US" sz="3200" b="1"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rose</a:t>
            </a: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 the East. It </a:t>
            </a:r>
            <a:r>
              <a:rPr lang="en-US" sz="3200" b="1"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shone</a:t>
            </a: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 the day. </a:t>
            </a:r>
          </a:p>
          <a:p>
            <a:pPr lvl="0" defTabSz="1227856">
              <a:defRPr/>
            </a:pP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Everyone </a:t>
            </a:r>
            <a:r>
              <a:rPr lang="en-US" sz="3200" b="1"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knew</a:t>
            </a: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it. </a:t>
            </a:r>
          </a:p>
        </p:txBody>
      </p:sp>
      <p:sp>
        <p:nvSpPr>
          <p:cNvPr id="12" name="TextBox 11">
            <a:extLst>
              <a:ext uri="{FF2B5EF4-FFF2-40B4-BE49-F238E27FC236}">
                <a16:creationId xmlns:a16="http://schemas.microsoft.com/office/drawing/2014/main" id="{2EB1A49F-12AE-4B57-8093-61B97CFED3BF}"/>
              </a:ext>
            </a:extLst>
          </p:cNvPr>
          <p:cNvSpPr txBox="1"/>
          <p:nvPr/>
        </p:nvSpPr>
        <p:spPr>
          <a:xfrm>
            <a:off x="1213471" y="2238384"/>
            <a:ext cx="10516172" cy="1200329"/>
          </a:xfrm>
          <a:prstGeom prst="rect">
            <a:avLst/>
          </a:prstGeom>
          <a:solidFill>
            <a:schemeClr val="accent4">
              <a:lumMod val="60000"/>
              <a:lumOff val="4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a:latin typeface="Times New Roman" panose="02020603050405020304" pitchFamily="18" charset="0"/>
                <a:cs typeface="Times New Roman" panose="02020603050405020304" pitchFamily="18" charset="0"/>
              </a:rPr>
              <a:t>What kind of mistake do you follow in these verbs in the sentences?  </a:t>
            </a:r>
          </a:p>
        </p:txBody>
      </p:sp>
    </p:spTree>
    <p:extLst>
      <p:ext uri="{BB962C8B-B14F-4D97-AF65-F5344CB8AC3E}">
        <p14:creationId xmlns:p14="http://schemas.microsoft.com/office/powerpoint/2010/main" val="4173634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2"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71CBEB1-45E4-4FCB-A206-1FB05E243024}"/>
              </a:ext>
            </a:extLst>
          </p:cNvPr>
          <p:cNvSpPr/>
          <p:nvPr/>
        </p:nvSpPr>
        <p:spPr>
          <a:xfrm>
            <a:off x="3376251" y="211008"/>
            <a:ext cx="6273075" cy="759661"/>
          </a:xfrm>
          <a:prstGeom prst="ellipse">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Match your  Answer:</a:t>
            </a:r>
          </a:p>
        </p:txBody>
      </p:sp>
      <p:sp>
        <p:nvSpPr>
          <p:cNvPr id="3" name="Rectangle 2">
            <a:extLst>
              <a:ext uri="{FF2B5EF4-FFF2-40B4-BE49-F238E27FC236}">
                <a16:creationId xmlns:a16="http://schemas.microsoft.com/office/drawing/2014/main" id="{C7B8C048-FA28-4586-8CC2-D350D17EAC55}"/>
              </a:ext>
            </a:extLst>
          </p:cNvPr>
          <p:cNvSpPr/>
          <p:nvPr/>
        </p:nvSpPr>
        <p:spPr>
          <a:xfrm>
            <a:off x="1108365" y="1531561"/>
            <a:ext cx="10792690" cy="304698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3200" b="1" dirty="0">
                <a:latin typeface="Times New Roman" panose="02020603050405020304" pitchFamily="18" charset="0"/>
                <a:cs typeface="Times New Roman" panose="02020603050405020304" pitchFamily="18" charset="0"/>
              </a:rPr>
              <a:t>Read attentively lest you  </a:t>
            </a:r>
            <a:r>
              <a:rPr lang="en-US" sz="3200" b="1" dirty="0">
                <a:solidFill>
                  <a:srgbClr val="FF0000"/>
                </a:solidFill>
                <a:latin typeface="Times New Roman" panose="02020603050405020304" pitchFamily="18" charset="0"/>
                <a:cs typeface="Times New Roman" panose="02020603050405020304" pitchFamily="18" charset="0"/>
              </a:rPr>
              <a:t>should fail</a:t>
            </a:r>
            <a:r>
              <a:rPr lang="en-US" sz="3200" b="1" dirty="0">
                <a:latin typeface="Times New Roman" panose="02020603050405020304" pitchFamily="18" charset="0"/>
                <a:cs typeface="Times New Roman" panose="02020603050405020304" pitchFamily="18" charset="0"/>
              </a:rPr>
              <a:t> in the Exam.</a:t>
            </a:r>
          </a:p>
          <a:p>
            <a:pPr marL="457200" indent="-457200">
              <a:buFont typeface="+mj-lt"/>
              <a:buAutoNum type="arabicPeriod"/>
            </a:pPr>
            <a:r>
              <a:rPr lang="en-US" sz="3200" b="1" dirty="0">
                <a:latin typeface="Times New Roman" panose="02020603050405020304" pitchFamily="18" charset="0"/>
                <a:cs typeface="Times New Roman" panose="02020603050405020304" pitchFamily="18" charset="0"/>
              </a:rPr>
              <a:t>While I  </a:t>
            </a:r>
            <a:r>
              <a:rPr lang="en-US" sz="3200" b="1" dirty="0">
                <a:solidFill>
                  <a:srgbClr val="FF0000"/>
                </a:solidFill>
                <a:latin typeface="Times New Roman" panose="02020603050405020304" pitchFamily="18" charset="0"/>
                <a:cs typeface="Times New Roman" panose="02020603050405020304" pitchFamily="18" charset="0"/>
              </a:rPr>
              <a:t>was reading</a:t>
            </a:r>
            <a:r>
              <a:rPr lang="en-US" sz="3200" b="1" dirty="0">
                <a:latin typeface="Times New Roman" panose="02020603050405020304" pitchFamily="18" charset="0"/>
                <a:cs typeface="Times New Roman" panose="02020603050405020304" pitchFamily="18" charset="0"/>
              </a:rPr>
              <a:t>, a nice cat entered into my room.</a:t>
            </a:r>
          </a:p>
          <a:p>
            <a:pPr marL="457200" indent="-457200">
              <a:buFont typeface="+mj-lt"/>
              <a:buAutoNum type="arabicPeriod"/>
            </a:pPr>
            <a:r>
              <a:rPr lang="en-US" sz="3200" b="1" dirty="0">
                <a:latin typeface="Times New Roman" panose="02020603050405020304" pitchFamily="18" charset="0"/>
                <a:cs typeface="Times New Roman" panose="02020603050405020304" pitchFamily="18" charset="0"/>
              </a:rPr>
              <a:t>The old man walks slowly lest he </a:t>
            </a:r>
            <a:r>
              <a:rPr lang="en-US" sz="3200" b="1" dirty="0">
                <a:solidFill>
                  <a:srgbClr val="FF0000"/>
                </a:solidFill>
                <a:latin typeface="Times New Roman" panose="02020603050405020304" pitchFamily="18" charset="0"/>
                <a:cs typeface="Times New Roman" panose="02020603050405020304" pitchFamily="18" charset="0"/>
              </a:rPr>
              <a:t>should fall </a:t>
            </a:r>
            <a:r>
              <a:rPr lang="en-US" sz="3200" b="1" dirty="0">
                <a:latin typeface="Times New Roman" panose="02020603050405020304" pitchFamily="18" charset="0"/>
                <a:cs typeface="Times New Roman" panose="02020603050405020304" pitchFamily="18" charset="0"/>
              </a:rPr>
              <a:t>on the floor.</a:t>
            </a:r>
          </a:p>
          <a:p>
            <a:pPr marL="457200" indent="-457200">
              <a:buFont typeface="+mj-lt"/>
              <a:buAutoNum type="arabicPeriod"/>
            </a:pPr>
            <a:r>
              <a:rPr lang="en-US" sz="3200" b="1" dirty="0">
                <a:latin typeface="Times New Roman" panose="02020603050405020304" pitchFamily="18" charset="0"/>
                <a:cs typeface="Times New Roman" panose="02020603050405020304" pitchFamily="18" charset="0"/>
              </a:rPr>
              <a:t>They became tired while </a:t>
            </a:r>
            <a:r>
              <a:rPr lang="en-US" sz="3200" b="1" dirty="0">
                <a:solidFill>
                  <a:srgbClr val="FF0000"/>
                </a:solidFill>
                <a:latin typeface="Times New Roman" panose="02020603050405020304" pitchFamily="18" charset="0"/>
                <a:cs typeface="Times New Roman" panose="02020603050405020304" pitchFamily="18" charset="0"/>
              </a:rPr>
              <a:t>working</a:t>
            </a:r>
            <a:r>
              <a:rPr lang="en-US" sz="3200" b="1"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3200" b="1" dirty="0">
                <a:latin typeface="Times New Roman" panose="02020603050405020304" pitchFamily="18" charset="0"/>
                <a:cs typeface="Times New Roman" panose="02020603050405020304" pitchFamily="18" charset="0"/>
              </a:rPr>
              <a:t>While the train </a:t>
            </a:r>
            <a:r>
              <a:rPr lang="en-US" sz="3200" b="1" dirty="0">
                <a:solidFill>
                  <a:srgbClr val="FF0000"/>
                </a:solidFill>
                <a:latin typeface="Times New Roman" panose="02020603050405020304" pitchFamily="18" charset="0"/>
                <a:cs typeface="Times New Roman" panose="02020603050405020304" pitchFamily="18" charset="0"/>
              </a:rPr>
              <a:t>was running </a:t>
            </a:r>
            <a:r>
              <a:rPr lang="en-US" sz="3200" b="1" dirty="0">
                <a:latin typeface="Times New Roman" panose="02020603050405020304" pitchFamily="18" charset="0"/>
                <a:cs typeface="Times New Roman" panose="02020603050405020304" pitchFamily="18" charset="0"/>
              </a:rPr>
              <a:t>  a man fell down from it.</a:t>
            </a:r>
          </a:p>
          <a:p>
            <a:pPr marL="457200" indent="-457200">
              <a:buFont typeface="+mj-lt"/>
              <a:buAutoNum type="arabicPeriod"/>
            </a:pPr>
            <a:r>
              <a:rPr lang="en-US" sz="3200" b="1" dirty="0">
                <a:latin typeface="Times New Roman" panose="02020603050405020304" pitchFamily="18" charset="0"/>
                <a:cs typeface="Times New Roman" panose="02020603050405020304" pitchFamily="18" charset="0"/>
              </a:rPr>
              <a:t>She walked fast lest she </a:t>
            </a:r>
            <a:r>
              <a:rPr lang="en-US" sz="3200" b="1" dirty="0">
                <a:solidFill>
                  <a:srgbClr val="FF0000"/>
                </a:solidFill>
                <a:latin typeface="Times New Roman" panose="02020603050405020304" pitchFamily="18" charset="0"/>
                <a:cs typeface="Times New Roman" panose="02020603050405020304" pitchFamily="18" charset="0"/>
              </a:rPr>
              <a:t>should miss </a:t>
            </a:r>
            <a:r>
              <a:rPr lang="en-US" sz="3200" b="1" dirty="0">
                <a:latin typeface="Times New Roman" panose="02020603050405020304" pitchFamily="18" charset="0"/>
                <a:cs typeface="Times New Roman" panose="02020603050405020304" pitchFamily="18" charset="0"/>
              </a:rPr>
              <a:t>the class. </a:t>
            </a:r>
          </a:p>
        </p:txBody>
      </p:sp>
    </p:spTree>
    <p:extLst>
      <p:ext uri="{BB962C8B-B14F-4D97-AF65-F5344CB8AC3E}">
        <p14:creationId xmlns:p14="http://schemas.microsoft.com/office/powerpoint/2010/main" val="2579417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56F592F-B195-4DCD-8A85-A59901FF0A0F}"/>
              </a:ext>
            </a:extLst>
          </p:cNvPr>
          <p:cNvSpPr/>
          <p:nvPr/>
        </p:nvSpPr>
        <p:spPr>
          <a:xfrm>
            <a:off x="1153551" y="136525"/>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-15 </a:t>
            </a:r>
          </a:p>
        </p:txBody>
      </p:sp>
      <p:sp>
        <p:nvSpPr>
          <p:cNvPr id="4" name="Rectangle 4"/>
          <p:cNvSpPr>
            <a:spLocks noChangeArrowheads="1"/>
          </p:cNvSpPr>
          <p:nvPr/>
        </p:nvSpPr>
        <p:spPr bwMode="auto">
          <a:xfrm rot="10800000" flipV="1">
            <a:off x="927406" y="1220257"/>
            <a:ext cx="10743224" cy="3970318"/>
          </a:xfrm>
          <a:prstGeom prst="rect">
            <a:avLst/>
          </a:prstGeom>
          <a:solidFill>
            <a:schemeClr val="accent4">
              <a:lumMod val="20000"/>
              <a:lumOff val="80000"/>
            </a:schemeClr>
          </a:solidFill>
          <a:ln w="28575">
            <a:solidFill>
              <a:srgbClr val="FF0000"/>
            </a:solid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Cattle, people, public, peasantry , </a:t>
            </a:r>
            <a:r>
              <a:rPr lang="en-US" altLang="en-US" sz="2800" b="1" dirty="0">
                <a:solidFill>
                  <a:prstClr val="black"/>
                </a:solidFill>
                <a:latin typeface="Times New Roman" panose="02020603050405020304" pitchFamily="18" charset="0"/>
                <a:cs typeface="Times New Roman" panose="02020603050405020304" pitchFamily="18" charset="0"/>
              </a:rPr>
              <a:t>police, Army, dozen, poultry gentry, mankind </a:t>
            </a:r>
            <a:r>
              <a:rPr lang="en-US" altLang="en-US" sz="2800" b="1" dirty="0">
                <a:solidFill>
                  <a:prstClr val="black"/>
                </a:solidFill>
                <a:latin typeface="NikoshBAN" panose="02000000000000000000" pitchFamily="2" charset="0"/>
                <a:cs typeface="NikoshBAN" panose="02000000000000000000" pitchFamily="2" charset="0"/>
              </a:rPr>
              <a:t>এ ধরণের  </a:t>
            </a:r>
            <a:r>
              <a:rPr lang="en-US" altLang="en-US" sz="2800" b="1" dirty="0">
                <a:solidFill>
                  <a:prstClr val="black"/>
                </a:solidFill>
                <a:latin typeface="Times New Roman" panose="02020603050405020304" pitchFamily="18" charset="0"/>
                <a:cs typeface="Times New Roman" panose="02020603050405020304" pitchFamily="18" charset="0"/>
              </a:rPr>
              <a:t>Collective Noun </a:t>
            </a:r>
            <a:r>
              <a:rPr lang="en-US" altLang="en-US" sz="2800" b="1" dirty="0">
                <a:solidFill>
                  <a:prstClr val="black"/>
                </a:solidFill>
                <a:latin typeface="NikoshBAN" panose="02000000000000000000" pitchFamily="2" charset="0"/>
                <a:cs typeface="NikoshBAN" panose="02000000000000000000" pitchFamily="2" charset="0"/>
              </a:rPr>
              <a:t>যুক্ত</a:t>
            </a:r>
            <a:r>
              <a:rPr lang="en-US" altLang="en-US" sz="2800" b="1" dirty="0">
                <a:solidFill>
                  <a:prstClr val="black"/>
                </a:solidFill>
                <a:latin typeface="Times New Roman" panose="02020603050405020304" pitchFamily="18" charset="0"/>
                <a:cs typeface="Times New Roman" panose="02020603050405020304" pitchFamily="18" charset="0"/>
              </a:rPr>
              <a:t>  Sentence </a:t>
            </a:r>
            <a:r>
              <a:rPr lang="en-US" altLang="en-US" sz="2800" b="1" dirty="0">
                <a:solidFill>
                  <a:prstClr val="black"/>
                </a:solidFill>
                <a:latin typeface="NikoshBAN" panose="02000000000000000000" pitchFamily="2" charset="0"/>
                <a:cs typeface="NikoshBAN" panose="02000000000000000000" pitchFamily="2" charset="0"/>
              </a:rPr>
              <a:t>এর</a:t>
            </a:r>
            <a:r>
              <a:rPr lang="en-US" altLang="en-US" sz="2800" b="1" dirty="0">
                <a:solidFill>
                  <a:prstClr val="black"/>
                </a:solidFill>
                <a:latin typeface="Times New Roman" panose="02020603050405020304" pitchFamily="18" charset="0"/>
                <a:cs typeface="Times New Roman" panose="02020603050405020304" pitchFamily="18" charset="0"/>
              </a:rPr>
              <a:t> verb plural </a:t>
            </a:r>
            <a:r>
              <a:rPr lang="en-US" altLang="en-US" sz="2800" b="1" dirty="0">
                <a:solidFill>
                  <a:prstClr val="black"/>
                </a:solidFill>
                <a:latin typeface="NikoshBAN" panose="02000000000000000000" pitchFamily="2" charset="0"/>
                <a:cs typeface="NikoshBAN" panose="02000000000000000000" pitchFamily="2" charset="0"/>
              </a:rPr>
              <a:t>হয়। </a:t>
            </a:r>
            <a:endParaRPr kumimoji="0" lang="en-US" altLang="en-US" sz="2800" b="1" i="0" u="none" strike="noStrike" cap="none" normalizeH="0" baseline="0" dirty="0">
              <a:ln>
                <a:noFill/>
              </a:ln>
              <a:effectLst/>
              <a:latin typeface="NikoshBAN" panose="02000000000000000000" pitchFamily="2" charset="0"/>
              <a:cs typeface="NikoshBAN" panose="020000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Example:  </a:t>
            </a: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Cattle </a:t>
            </a:r>
            <a:r>
              <a:rPr kumimoji="0" lang="en-US" altLang="en-US" sz="28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(be) </a:t>
            </a: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grazing in the field.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Ans. Cattle </a:t>
            </a:r>
            <a:r>
              <a:rPr kumimoji="0" lang="en-US" altLang="en-US" sz="28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are grazing </a:t>
            </a: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in the field.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Three dozen </a:t>
            </a:r>
            <a:r>
              <a:rPr kumimoji="0" lang="en-US" altLang="en-US" sz="2800" b="1" i="1" u="none" strike="noStrike" cap="none" normalizeH="0" baseline="0" dirty="0">
                <a:ln>
                  <a:noFill/>
                </a:ln>
                <a:effectLst/>
                <a:latin typeface="Times New Roman" panose="02020603050405020304" pitchFamily="18" charset="0"/>
                <a:cs typeface="Times New Roman" panose="02020603050405020304" pitchFamily="18" charset="0"/>
              </a:rPr>
              <a:t>(make) </a:t>
            </a: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thirty six.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Ans. Three dozen </a:t>
            </a:r>
            <a:r>
              <a:rPr kumimoji="0" lang="en-US" altLang="en-US" sz="28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make</a:t>
            </a: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thirty six.</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The peasantry in Bangladesh </a:t>
            </a:r>
            <a:r>
              <a:rPr kumimoji="0" lang="en-US" altLang="en-US" sz="2800" b="1" i="1" u="none" strike="noStrike" cap="none" normalizeH="0" baseline="0" dirty="0">
                <a:ln>
                  <a:noFill/>
                </a:ln>
                <a:effectLst/>
                <a:latin typeface="Times New Roman" panose="02020603050405020304" pitchFamily="18" charset="0"/>
                <a:cs typeface="Times New Roman" panose="02020603050405020304" pitchFamily="18" charset="0"/>
              </a:rPr>
              <a:t>(be) </a:t>
            </a: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poor.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Ans. The peasantry in Bangladesh </a:t>
            </a:r>
            <a:r>
              <a:rPr kumimoji="0" lang="en-US" altLang="en-US" sz="28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are</a:t>
            </a:r>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poor.</a:t>
            </a:r>
          </a:p>
        </p:txBody>
      </p:sp>
    </p:spTree>
    <p:extLst>
      <p:ext uri="{BB962C8B-B14F-4D97-AF65-F5344CB8AC3E}">
        <p14:creationId xmlns:p14="http://schemas.microsoft.com/office/powerpoint/2010/main" val="3055408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00198" y="1117611"/>
            <a:ext cx="10375232" cy="5262979"/>
          </a:xfrm>
          <a:prstGeom prst="rect">
            <a:avLst/>
          </a:prstGeom>
          <a:solidFill>
            <a:schemeClr val="accent2">
              <a:lumMod val="20000"/>
              <a:lumOff val="80000"/>
            </a:schemeClr>
          </a:solidFill>
          <a:ln w="38100">
            <a:solidFill>
              <a:srgbClr val="FF0000"/>
            </a:solid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eaLnBrk="0" fontAlgn="base" hangingPunct="0">
              <a:spcBef>
                <a:spcPct val="0"/>
              </a:spcBef>
              <a:spcAft>
                <a:spcPct val="0"/>
              </a:spcAf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Uncountable </a:t>
            </a:r>
            <a:r>
              <a:rPr lang="en-US" altLang="en-US" sz="2400" b="1" dirty="0">
                <a:latin typeface="Times New Roman" panose="02020603050405020304" pitchFamily="18" charset="0"/>
                <a:cs typeface="Times New Roman" panose="02020603050405020304" pitchFamily="18" charset="0"/>
              </a:rPr>
              <a:t>N</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oun </a:t>
            </a:r>
            <a:r>
              <a:rPr kumimoji="0" lang="en-US" altLang="en-US" sz="2400" b="1" i="0" u="none" strike="noStrike" cap="none" normalizeH="0" baseline="0" dirty="0">
                <a:ln>
                  <a:noFill/>
                </a:ln>
                <a:effectLst/>
                <a:latin typeface="NikoshBAN" panose="02000000000000000000" pitchFamily="2" charset="0"/>
                <a:cs typeface="NikoshBAN" panose="02000000000000000000" pitchFamily="2" charset="0"/>
              </a:rPr>
              <a:t>(</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যে</a:t>
            </a:r>
            <a:r>
              <a:rPr kumimoji="0" lang="en-GB" altLang="en-US" sz="2400" b="1" i="0" u="none" strike="noStrike" cap="none" normalizeH="0" baseline="0" dirty="0">
                <a:ln>
                  <a:noFill/>
                </a:ln>
                <a:effectLst/>
                <a:latin typeface="NikoshBAN" panose="02000000000000000000" pitchFamily="2" charset="0"/>
                <a:cs typeface="NikoshBAN" panose="02000000000000000000" pitchFamily="2" charset="0"/>
              </a:rPr>
              <a:t> গুলো</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 গণনা করা </a:t>
            </a:r>
            <a:r>
              <a:rPr lang="en-GB" altLang="en-US" sz="2400" b="1" dirty="0" err="1">
                <a:latin typeface="NikoshBAN" panose="02000000000000000000" pitchFamily="2" charset="0"/>
                <a:cs typeface="NikoshBAN" panose="02000000000000000000" pitchFamily="2" charset="0"/>
              </a:rPr>
              <a:t>যায়</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 না</a:t>
            </a:r>
            <a:r>
              <a:rPr kumimoji="0" lang="en-US" altLang="en-US" sz="2400" b="1" i="0" u="none" strike="noStrike" cap="none" normalizeH="0" baseline="0" dirty="0">
                <a:ln>
                  <a:noFill/>
                </a:ln>
                <a:effectLst/>
                <a:latin typeface="NikoshBAN" panose="02000000000000000000" pitchFamily="2" charset="0"/>
                <a:cs typeface="NikoshBAN" panose="02000000000000000000" pitchFamily="2" charset="0"/>
              </a:rPr>
              <a:t>) </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এবং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Abstract noun </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বা যে দেখা </a:t>
            </a:r>
            <a:r>
              <a:rPr lang="en-GB" altLang="en-US" sz="2400" b="1" dirty="0" err="1">
                <a:latin typeface="NikoshBAN" panose="02000000000000000000" pitchFamily="2" charset="0"/>
                <a:cs typeface="NikoshBAN" panose="02000000000000000000" pitchFamily="2" charset="0"/>
              </a:rPr>
              <a:t>যায়</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 না অর্থে</a:t>
            </a:r>
            <a:r>
              <a:rPr lang="en-US" altLang="en-US" sz="2400" b="1" dirty="0">
                <a:latin typeface="NikoshBAN" panose="02000000000000000000" pitchFamily="2" charset="0"/>
                <a:cs typeface="NikoshBAN" panose="02000000000000000000" pitchFamily="2" charset="0"/>
              </a:rPr>
              <a:t>র</a:t>
            </a:r>
            <a:r>
              <a:rPr kumimoji="0" lang="en-US" altLang="en-US" sz="2400" b="1" i="0" u="none" strike="noStrike" cap="none" normalizeH="0" baseline="0" dirty="0">
                <a:ln>
                  <a:noFill/>
                </a:ln>
                <a:effectLst/>
                <a:latin typeface="NikoshBAN" panose="02000000000000000000" pitchFamily="2" charset="0"/>
                <a:cs typeface="NikoshBAN" panose="02000000000000000000" pitchFamily="2" charset="0"/>
              </a:rPr>
              <a:t>  দিক </a:t>
            </a:r>
            <a:r>
              <a:rPr lang="en-US" altLang="en-US" sz="2400" b="1" dirty="0">
                <a:latin typeface="NikoshBAN" panose="02000000000000000000" pitchFamily="2" charset="0"/>
                <a:cs typeface="NikoshBAN" panose="02000000000000000000" pitchFamily="2" charset="0"/>
              </a:rPr>
              <a:t>থেকে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Plural </a:t>
            </a:r>
            <a:r>
              <a:rPr lang="en-US" altLang="en-US" sz="2400" b="1" dirty="0">
                <a:latin typeface="NikoshBAN" panose="02000000000000000000" pitchFamily="2" charset="0"/>
                <a:cs typeface="NikoshBAN" panose="02000000000000000000" pitchFamily="2" charset="0"/>
              </a:rPr>
              <a:t>হলে ও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verb</a:t>
            </a:r>
            <a:r>
              <a:rPr kumimoji="0" lang="en-US" altLang="en-US" sz="2400" b="1" i="0" u="none" strike="noStrike" cap="none" normalizeH="0" baseline="0" dirty="0">
                <a:ln>
                  <a:noFill/>
                </a:ln>
                <a:effectLst/>
                <a:latin typeface="NikoshBAN" panose="02000000000000000000" pitchFamily="2" charset="0"/>
                <a:cs typeface="NikoshBAN" panose="02000000000000000000" pitchFamily="2" charset="0"/>
              </a:rPr>
              <a:t>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singular</a:t>
            </a: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N</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oun </a:t>
            </a:r>
            <a:r>
              <a:rPr kumimoji="0" lang="en-US" altLang="en-US" sz="2400" b="1" i="0" u="none" strike="noStrike" cap="none" normalizeH="0" baseline="0" dirty="0">
                <a:ln>
                  <a:noFill/>
                </a:ln>
                <a:effectLst/>
                <a:latin typeface="NikoshBAN" panose="02000000000000000000" pitchFamily="2" charset="0"/>
                <a:cs typeface="NikoshBAN" panose="02000000000000000000" pitchFamily="2" charset="0"/>
              </a:rPr>
              <a:t>হয়।</a:t>
            </a:r>
            <a:r>
              <a:rPr kumimoji="0" lang="en-US" altLang="en-US" sz="2400" b="1" i="0" u="none" strike="noStrike" cap="none" normalizeH="0" dirty="0">
                <a:ln>
                  <a:noFill/>
                </a:ln>
                <a:effectLst/>
                <a:latin typeface="NikoshBAN" panose="02000000000000000000" pitchFamily="2" charset="0"/>
                <a:cs typeface="NikoshBAN" panose="02000000000000000000" pitchFamily="2" charset="0"/>
              </a:rPr>
              <a:t> এই ধরনের </a:t>
            </a:r>
            <a:r>
              <a:rPr lang="en-US" altLang="en-US" sz="2400" b="1" dirty="0">
                <a:solidFill>
                  <a:prstClr val="black"/>
                </a:solidFill>
                <a:latin typeface="Times New Roman" panose="02020603050405020304" pitchFamily="18" charset="0"/>
                <a:cs typeface="Times New Roman" panose="02020603050405020304" pitchFamily="18" charset="0"/>
              </a:rPr>
              <a:t>Noun </a:t>
            </a:r>
            <a:r>
              <a:rPr lang="en-GB" altLang="en-US" sz="2400" b="1" dirty="0">
                <a:solidFill>
                  <a:prstClr val="black"/>
                </a:solidFill>
                <a:latin typeface="NikoshBAN" panose="02000000000000000000" pitchFamily="2" charset="0"/>
                <a:cs typeface="NikoshBAN" panose="02000000000000000000" pitchFamily="2" charset="0"/>
              </a:rPr>
              <a:t>গুলো</a:t>
            </a:r>
            <a:r>
              <a:rPr kumimoji="0" lang="en-US" altLang="en-US" sz="2400" b="1" i="0" u="none" strike="noStrike" cap="none" normalizeH="0" dirty="0">
                <a:ln>
                  <a:noFill/>
                </a:ln>
                <a:effectLst/>
                <a:latin typeface="NikoshBAN" panose="02000000000000000000" pitchFamily="2" charset="0"/>
                <a:cs typeface="NikoshBAN" panose="02000000000000000000" pitchFamily="2" charset="0"/>
              </a:rPr>
              <a:t> হলো</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 air, hair, smoke, oxygen, water, milk soup, dust, sand, rice, grass, salt, cotton, furniture, honesty, courage, peace, sympathy, cooking,</a:t>
            </a: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travelling</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Parking, training, clothing, love, advice, information, knowledge </a:t>
            </a:r>
            <a:r>
              <a:rPr lang="en-US" altLang="en-US" sz="2400" b="1" dirty="0">
                <a:latin typeface="Times New Roman" panose="02020603050405020304" pitchFamily="18" charset="0"/>
                <a:cs typeface="Times New Roman" panose="02020603050405020304" pitchFamily="18" charset="0"/>
              </a:rPr>
              <a:t>, education etc. </a:t>
            </a:r>
            <a:r>
              <a:rPr lang="en-US" altLang="en-US" sz="2400" b="1" i="1" dirty="0">
                <a:latin typeface="Times New Roman" panose="02020603050405020304" pitchFamily="18" charset="0"/>
                <a:cs typeface="Times New Roman" panose="02020603050405020304" pitchFamily="18" charset="0"/>
              </a:rPr>
              <a:t>Example: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i="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Gentle air </a:t>
            </a:r>
            <a:r>
              <a:rPr kumimoji="0" lang="en-US" altLang="en-US" sz="24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(be)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blowing. </a:t>
            </a: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Ans. Gentle air </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is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blowing. </a:t>
            </a:r>
            <a:endParaRPr lang="en-US" altLang="en-US" sz="2400" b="1"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b)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Her hair </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(be)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black. </a:t>
            </a:r>
          </a:p>
          <a:p>
            <a:pPr marR="0" lvl="0" algn="l" defTabSz="914400" rtl="0" eaLnBrk="0" fontAlgn="base" latinLnBrk="0" hangingPunct="0">
              <a:lnSpc>
                <a:spcPct val="100000"/>
              </a:lnSpc>
              <a:spcBef>
                <a:spcPct val="0"/>
              </a:spcBef>
              <a:spcAft>
                <a:spcPct val="0"/>
              </a:spcAft>
              <a:buClrTx/>
              <a:buSzTx/>
              <a:tabLst/>
            </a:pPr>
            <a:r>
              <a:rPr lang="en-US" altLang="en-US" sz="2400" b="1" dirty="0">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Ans. Her hair </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is</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black. </a:t>
            </a:r>
            <a:endParaRPr lang="en-US" altLang="en-US" sz="2400" b="1"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c)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Smoking </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(be)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dangerous for health. </a:t>
            </a:r>
          </a:p>
          <a:p>
            <a:pPr marR="0" lvl="0" algn="l" defTabSz="914400" rtl="0" eaLnBrk="0" fontAlgn="base" latinLnBrk="0" hangingPunct="0">
              <a:lnSpc>
                <a:spcPct val="100000"/>
              </a:lnSpc>
              <a:spcBef>
                <a:spcPct val="0"/>
              </a:spcBef>
              <a:spcAft>
                <a:spcPct val="0"/>
              </a:spcAft>
              <a:buClrTx/>
              <a:buSzTx/>
              <a:tabLst/>
            </a:pPr>
            <a:r>
              <a:rPr lang="en-US" altLang="en-US" sz="2400" b="1" dirty="0">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Ans. Smoking </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is</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dangerous for health. </a:t>
            </a:r>
            <a:endParaRPr lang="en-US" altLang="en-US" sz="2400" b="1"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d)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Water </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(be)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à compound of hydrogen and oxygen. </a:t>
            </a:r>
          </a:p>
          <a:p>
            <a:pPr marR="0" lvl="0" algn="l" defTabSz="914400" rtl="0" eaLnBrk="0" fontAlgn="base" latinLnBrk="0" hangingPunct="0">
              <a:lnSpc>
                <a:spcPct val="100000"/>
              </a:lnSpc>
              <a:spcBef>
                <a:spcPct val="0"/>
              </a:spcBef>
              <a:spcAft>
                <a:spcPct val="0"/>
              </a:spcAft>
              <a:buClrTx/>
              <a:buSzTx/>
              <a:tabLst/>
            </a:pPr>
            <a:r>
              <a:rPr lang="en-US" altLang="en-US" sz="2400" b="1" dirty="0">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Ans. Water </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is</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 compound of hydrogen and oxygen. </a:t>
            </a:r>
          </a:p>
          <a:p>
            <a:pPr marR="0" lvl="0" algn="l" defTabSz="914400" rtl="0" eaLnBrk="0" fontAlgn="base" latinLnBrk="0" hangingPunct="0">
              <a:lnSpc>
                <a:spcPct val="100000"/>
              </a:lnSpc>
              <a:spcBef>
                <a:spcPct val="0"/>
              </a:spcBef>
              <a:spcAft>
                <a:spcPct val="0"/>
              </a:spcAft>
              <a:buClrTx/>
              <a:buSzTx/>
              <a:tabLst/>
            </a:pPr>
            <a:r>
              <a:rPr lang="en-US" altLang="en-US" sz="2400" b="1" dirty="0">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356F592F-B195-4DCD-8A85-A59901FF0A0F}"/>
              </a:ext>
            </a:extLst>
          </p:cNvPr>
          <p:cNvSpPr/>
          <p:nvPr/>
        </p:nvSpPr>
        <p:spPr>
          <a:xfrm>
            <a:off x="398917" y="141592"/>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-16 </a:t>
            </a:r>
          </a:p>
        </p:txBody>
      </p:sp>
    </p:spTree>
    <p:extLst>
      <p:ext uri="{BB962C8B-B14F-4D97-AF65-F5344CB8AC3E}">
        <p14:creationId xmlns:p14="http://schemas.microsoft.com/office/powerpoint/2010/main" val="2136664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15977" y="1740151"/>
            <a:ext cx="10375232" cy="3416320"/>
          </a:xfrm>
          <a:prstGeom prst="rect">
            <a:avLst/>
          </a:prstGeom>
          <a:solidFill>
            <a:schemeClr val="accent2">
              <a:lumMod val="20000"/>
              <a:lumOff val="80000"/>
            </a:schemeClr>
          </a:solidFill>
          <a:ln w="38100">
            <a:solidFill>
              <a:srgbClr val="FF0000"/>
            </a:solid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Sentence</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lang="en-GB" altLang="en-US" sz="2400" b="1" dirty="0">
                <a:latin typeface="NikoshBAN" panose="02000000000000000000" pitchFamily="2" charset="0"/>
                <a:cs typeface="NikoshBAN" panose="02000000000000000000" pitchFamily="2" charset="0"/>
              </a:rPr>
              <a:t>এর মধ্যে</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 </a:t>
            </a:r>
            <a:r>
              <a:rPr lang="en-US" altLang="en-US" sz="2400" b="1" dirty="0">
                <a:latin typeface="Times New Roman" panose="02020603050405020304" pitchFamily="18" charset="0"/>
                <a:cs typeface="Times New Roman" panose="02020603050405020304" pitchFamily="18" charset="0"/>
              </a:rPr>
              <a:t>since </a:t>
            </a:r>
            <a:r>
              <a:rPr kumimoji="0" lang="en-GB" altLang="en-US" sz="2400" b="1" i="0" u="none" strike="noStrike" cap="none" normalizeH="0" baseline="0" dirty="0">
                <a:ln>
                  <a:noFill/>
                </a:ln>
                <a:effectLst/>
                <a:latin typeface="NikoshBAN" panose="02000000000000000000" pitchFamily="2" charset="0"/>
                <a:cs typeface="NikoshBAN" panose="02000000000000000000" pitchFamily="2" charset="0"/>
              </a:rPr>
              <a:t>যদি</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 </a:t>
            </a:r>
            <a:r>
              <a:rPr lang="en-US" altLang="en-US" sz="2400" b="1" dirty="0">
                <a:latin typeface="Times New Roman" panose="02020603050405020304" pitchFamily="18" charset="0"/>
                <a:cs typeface="Times New Roman" panose="02020603050405020304" pitchFamily="18" charset="0"/>
              </a:rPr>
              <a:t>C</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onjunction </a:t>
            </a:r>
            <a:r>
              <a:rPr lang="en-US" altLang="en-US" sz="2400" b="1" dirty="0">
                <a:latin typeface="NikoshBAN" panose="02000000000000000000" pitchFamily="2" charset="0"/>
                <a:cs typeface="NikoshBAN" panose="02000000000000000000" pitchFamily="2" charset="0"/>
              </a:rPr>
              <a:t>হিসেবে বসে তাহলে </a:t>
            </a:r>
            <a:r>
              <a:rPr kumimoji="0" lang="en-US" altLang="en-US" sz="2400" b="1" i="0" u="none" strike="noStrike" cap="none" normalizeH="0" baseline="0" dirty="0">
                <a:ln>
                  <a:noFill/>
                </a:ln>
                <a:effectLst/>
                <a:latin typeface="NikoshBAN" panose="02000000000000000000" pitchFamily="2" charset="0"/>
                <a:cs typeface="NikoshBAN" panose="02000000000000000000" pitchFamily="2" charset="0"/>
              </a:rPr>
              <a:t> </a:t>
            </a:r>
            <a:r>
              <a:rPr lang="en-US" altLang="en-US" sz="2400" b="1" dirty="0">
                <a:latin typeface="Times New Roman" panose="02020603050405020304" pitchFamily="18" charset="0"/>
                <a:cs typeface="Times New Roman" panose="02020603050405020304" pitchFamily="18" charset="0"/>
              </a:rPr>
              <a:t>S</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ince</a:t>
            </a: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effectLst/>
                <a:latin typeface="NikoshBAN" panose="02000000000000000000" pitchFamily="2" charset="0"/>
                <a:cs typeface="NikoshBAN" panose="02000000000000000000" pitchFamily="2" charset="0"/>
              </a:rPr>
              <a:t>এর</a:t>
            </a:r>
            <a:r>
              <a:rPr lang="en-US" altLang="en-US" sz="2400" b="1" dirty="0">
                <a:latin typeface="NikoshBAN" panose="02000000000000000000" pitchFamily="2" charset="0"/>
                <a:cs typeface="NikoshBAN" panose="02000000000000000000" pitchFamily="2" charset="0"/>
              </a:rPr>
              <a:t> আগের </a:t>
            </a:r>
            <a:r>
              <a:rPr lang="en-US" altLang="en-US" sz="2400" b="1" dirty="0">
                <a:latin typeface="Times New Roman" panose="02020603050405020304" pitchFamily="18" charset="0"/>
                <a:cs typeface="Times New Roman" panose="02020603050405020304" pitchFamily="18" charset="0"/>
              </a:rPr>
              <a:t>clause Present Perfect Tense/ </a:t>
            </a:r>
            <a:r>
              <a:rPr lang="en-US" altLang="en-US" sz="2400" b="1" dirty="0">
                <a:solidFill>
                  <a:prstClr val="black"/>
                </a:solidFill>
                <a:latin typeface="Times New Roman" panose="02020603050405020304" pitchFamily="18" charset="0"/>
                <a:cs typeface="Times New Roman" panose="02020603050405020304" pitchFamily="18" charset="0"/>
              </a:rPr>
              <a:t>Present Indefinite Tense</a:t>
            </a:r>
            <a:r>
              <a:rPr lang="en-US" altLang="en-US" sz="2400" b="1" dirty="0">
                <a:latin typeface="Times New Roman" panose="02020603050405020304" pitchFamily="18" charset="0"/>
                <a:cs typeface="Times New Roman" panose="02020603050405020304" pitchFamily="18" charset="0"/>
              </a:rPr>
              <a:t>    </a:t>
            </a:r>
            <a:r>
              <a:rPr kumimoji="0" lang="en-US" altLang="en-US" sz="2400" b="1" i="0" u="none" strike="noStrike" cap="none" normalizeH="0" dirty="0">
                <a:ln>
                  <a:noFill/>
                </a:ln>
                <a:effectLst/>
                <a:latin typeface="NikoshBAN" panose="02000000000000000000" pitchFamily="2" charset="0"/>
                <a:cs typeface="NikoshBAN" panose="02000000000000000000" pitchFamily="2" charset="0"/>
              </a:rPr>
              <a:t>এবং পরের </a:t>
            </a:r>
            <a:r>
              <a:rPr lang="en-US" altLang="en-US" sz="2400" b="1" dirty="0">
                <a:solidFill>
                  <a:prstClr val="black"/>
                </a:solidFill>
                <a:latin typeface="Times New Roman" panose="02020603050405020304" pitchFamily="18" charset="0"/>
                <a:cs typeface="Times New Roman" panose="02020603050405020304" pitchFamily="18" charset="0"/>
              </a:rPr>
              <a:t>clause Past Indefinite Tense</a:t>
            </a:r>
            <a:r>
              <a:rPr kumimoji="0" lang="en-US" altLang="en-US" sz="2400" b="1" i="0" u="none" strike="noStrike" cap="none" normalizeH="0" dirty="0">
                <a:ln>
                  <a:noFill/>
                </a:ln>
                <a:effectLst/>
                <a:latin typeface="NikoshBAN" panose="02000000000000000000" pitchFamily="2" charset="0"/>
                <a:cs typeface="NikoshBAN" panose="02000000000000000000" pitchFamily="2" charset="0"/>
              </a:rPr>
              <a:t>  </a:t>
            </a:r>
            <a:r>
              <a:rPr lang="en-US" altLang="en-US" sz="2400" b="1" dirty="0">
                <a:latin typeface="NikoshBAN" panose="02000000000000000000" pitchFamily="2" charset="0"/>
                <a:cs typeface="NikoshBAN" panose="02000000000000000000" pitchFamily="2" charset="0"/>
              </a:rPr>
              <a:t>হবে।</a:t>
            </a:r>
            <a:r>
              <a:rPr lang="en-US" altLang="en-US" sz="2400" b="1"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Example: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i="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 Five years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a:t>
            </a:r>
            <a:r>
              <a:rPr lang="en-US" altLang="en-US" sz="2400" b="1" i="1" dirty="0">
                <a:latin typeface="Times New Roman" panose="02020603050405020304" pitchFamily="18" charset="0"/>
                <a:cs typeface="Times New Roman" panose="02020603050405020304" pitchFamily="18" charset="0"/>
              </a:rPr>
              <a:t>pass</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since</a:t>
            </a:r>
            <a:r>
              <a:rPr kumimoji="0" lang="en-US" altLang="en-US" sz="2400" b="1" i="1" u="none" strike="noStrike" cap="none" normalizeH="0" dirty="0">
                <a:ln>
                  <a:noFill/>
                </a:ln>
                <a:effectLst/>
                <a:latin typeface="Times New Roman" panose="02020603050405020304" pitchFamily="18" charset="0"/>
                <a:cs typeface="Times New Roman" panose="02020603050405020304" pitchFamily="18" charset="0"/>
              </a:rPr>
              <a:t> </a:t>
            </a:r>
            <a:r>
              <a:rPr kumimoji="0" lang="en-US" altLang="en-US" sz="2400" b="1" u="none" strike="noStrike" cap="none" normalizeH="0" dirty="0">
                <a:ln>
                  <a:noFill/>
                </a:ln>
                <a:effectLst/>
                <a:latin typeface="Times New Roman" panose="02020603050405020304" pitchFamily="18" charset="0"/>
                <a:cs typeface="Times New Roman" panose="02020603050405020304" pitchFamily="18" charset="0"/>
              </a:rPr>
              <a:t>my father </a:t>
            </a:r>
            <a:r>
              <a:rPr kumimoji="0" lang="en-US" altLang="en-US" sz="2400" b="1" i="1" u="none" strike="noStrike" cap="none" normalizeH="0" dirty="0">
                <a:ln>
                  <a:noFill/>
                </a:ln>
                <a:effectLst/>
                <a:latin typeface="Times New Roman" panose="02020603050405020304" pitchFamily="18" charset="0"/>
                <a:cs typeface="Times New Roman" panose="02020603050405020304" pitchFamily="18" charset="0"/>
              </a:rPr>
              <a:t>(die)</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Ans.</a:t>
            </a:r>
            <a:r>
              <a:rPr lang="en-US" altLang="en-US" sz="2400" b="1" dirty="0">
                <a:solidFill>
                  <a:prstClr val="black"/>
                </a:solidFill>
                <a:latin typeface="Times New Roman" panose="02020603050405020304" pitchFamily="18" charset="0"/>
                <a:cs typeface="Times New Roman" panose="02020603050405020304" pitchFamily="18" charset="0"/>
              </a:rPr>
              <a:t> Five years  </a:t>
            </a:r>
            <a:r>
              <a:rPr lang="en-US" altLang="en-US" sz="2400" b="1" i="1" dirty="0">
                <a:solidFill>
                  <a:srgbClr val="FF0000"/>
                </a:solidFill>
                <a:latin typeface="Times New Roman" panose="02020603050405020304" pitchFamily="18" charset="0"/>
                <a:cs typeface="Times New Roman" panose="02020603050405020304" pitchFamily="18" charset="0"/>
              </a:rPr>
              <a:t>have passed</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since </a:t>
            </a:r>
            <a:r>
              <a:rPr lang="en-US" altLang="en-US" sz="2400" b="1" dirty="0">
                <a:solidFill>
                  <a:prstClr val="black"/>
                </a:solidFill>
                <a:latin typeface="Times New Roman" panose="02020603050405020304" pitchFamily="18" charset="0"/>
                <a:cs typeface="Times New Roman" panose="02020603050405020304" pitchFamily="18" charset="0"/>
              </a:rPr>
              <a:t>my father </a:t>
            </a:r>
            <a:r>
              <a:rPr lang="en-US" altLang="en-US" sz="2400" b="1" i="1" dirty="0">
                <a:solidFill>
                  <a:srgbClr val="FF0000"/>
                </a:solidFill>
                <a:latin typeface="Times New Roman" panose="02020603050405020304" pitchFamily="18" charset="0"/>
                <a:cs typeface="Times New Roman" panose="02020603050405020304" pitchFamily="18" charset="0"/>
              </a:rPr>
              <a:t>died</a:t>
            </a:r>
            <a:r>
              <a:rPr lang="en-US" altLang="en-US" sz="2400" b="1" dirty="0">
                <a:solidFill>
                  <a:prstClr val="black"/>
                </a:solidFill>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lang="en-GB" altLang="en-US" sz="2400" b="1" dirty="0">
                <a:latin typeface="Times New Roman" panose="02020603050405020304" pitchFamily="18" charset="0"/>
                <a:cs typeface="Times New Roman" panose="02020603050405020304" pitchFamily="18" charset="0"/>
              </a:rPr>
              <a:t>           or,  </a:t>
            </a:r>
            <a:r>
              <a:rPr lang="en-US" altLang="en-US" sz="2400" b="1" dirty="0">
                <a:solidFill>
                  <a:prstClr val="black"/>
                </a:solidFill>
                <a:latin typeface="Times New Roman" panose="02020603050405020304" pitchFamily="18" charset="0"/>
                <a:cs typeface="Times New Roman" panose="02020603050405020304" pitchFamily="18" charset="0"/>
              </a:rPr>
              <a:t>Five years  </a:t>
            </a:r>
            <a:r>
              <a:rPr lang="en-US" altLang="en-US" sz="2400" b="1" i="1" dirty="0">
                <a:solidFill>
                  <a:srgbClr val="FF0000"/>
                </a:solidFill>
                <a:latin typeface="Times New Roman" panose="02020603050405020304" pitchFamily="18" charset="0"/>
                <a:cs typeface="Times New Roman" panose="02020603050405020304" pitchFamily="18" charset="0"/>
              </a:rPr>
              <a:t>pass  </a:t>
            </a:r>
            <a:r>
              <a:rPr lang="en-US" altLang="en-US" sz="2400" b="1" dirty="0">
                <a:solidFill>
                  <a:prstClr val="black"/>
                </a:solidFill>
                <a:latin typeface="Times New Roman" panose="02020603050405020304" pitchFamily="18" charset="0"/>
                <a:cs typeface="Times New Roman" panose="02020603050405020304" pitchFamily="18" charset="0"/>
              </a:rPr>
              <a:t>since my father </a:t>
            </a:r>
            <a:r>
              <a:rPr lang="en-US" altLang="en-US" sz="2400" b="1" i="1" dirty="0">
                <a:solidFill>
                  <a:srgbClr val="FF0000"/>
                </a:solidFill>
                <a:latin typeface="Times New Roman" panose="02020603050405020304" pitchFamily="18" charset="0"/>
                <a:cs typeface="Times New Roman" panose="02020603050405020304" pitchFamily="18" charset="0"/>
              </a:rPr>
              <a:t>died</a:t>
            </a:r>
            <a:r>
              <a:rPr lang="en-US" altLang="en-US" sz="2400" b="1" dirty="0">
                <a:solidFill>
                  <a:prstClr val="black"/>
                </a:solidFill>
                <a:latin typeface="Times New Roman" panose="02020603050405020304" pitchFamily="18" charset="0"/>
                <a:cs typeface="Times New Roman" panose="02020603050405020304" pitchFamily="18" charset="0"/>
              </a:rPr>
              <a:t>. </a:t>
            </a:r>
            <a:endParaRPr lang="en-US" altLang="en-US" sz="24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b) </a:t>
            </a:r>
            <a:r>
              <a:rPr lang="en-US" altLang="en-US" sz="2400" b="1" dirty="0">
                <a:solidFill>
                  <a:prstClr val="black"/>
                </a:solidFill>
                <a:latin typeface="Times New Roman" panose="02020603050405020304" pitchFamily="18" charset="0"/>
                <a:cs typeface="Times New Roman" panose="02020603050405020304" pitchFamily="18" charset="0"/>
              </a:rPr>
              <a:t>Many years  </a:t>
            </a:r>
            <a:r>
              <a:rPr lang="en-US" altLang="en-US" sz="2400" b="1" i="1" dirty="0">
                <a:solidFill>
                  <a:prstClr val="black"/>
                </a:solidFill>
                <a:latin typeface="Times New Roman" panose="02020603050405020304" pitchFamily="18" charset="0"/>
                <a:cs typeface="Times New Roman" panose="02020603050405020304" pitchFamily="18" charset="0"/>
              </a:rPr>
              <a:t>(pass) </a:t>
            </a:r>
            <a:r>
              <a:rPr lang="en-US" altLang="en-US" sz="2400" b="1" i="1" dirty="0">
                <a:solidFill>
                  <a:srgbClr val="FF0000"/>
                </a:solidFill>
                <a:latin typeface="Times New Roman" panose="02020603050405020304" pitchFamily="18" charset="0"/>
                <a:cs typeface="Times New Roman" panose="02020603050405020304" pitchFamily="18" charset="0"/>
              </a:rPr>
              <a:t>since</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I </a:t>
            </a:r>
            <a:r>
              <a:rPr lang="en-US" altLang="en-US" sz="2400" b="1" i="1" dirty="0">
                <a:latin typeface="Times New Roman" panose="02020603050405020304" pitchFamily="18" charset="0"/>
                <a:cs typeface="Times New Roman" panose="02020603050405020304" pitchFamily="18" charset="0"/>
              </a:rPr>
              <a:t>(see) </a:t>
            </a:r>
            <a:r>
              <a:rPr lang="en-US" altLang="en-US" sz="2400" b="1" dirty="0">
                <a:solidFill>
                  <a:prstClr val="black"/>
                </a:solidFill>
                <a:latin typeface="Times New Roman" panose="02020603050405020304" pitchFamily="18" charset="0"/>
                <a:cs typeface="Times New Roman" panose="02020603050405020304" pitchFamily="18" charset="0"/>
              </a:rPr>
              <a:t>you last. </a:t>
            </a: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Ans. </a:t>
            </a:r>
            <a:r>
              <a:rPr lang="en-US" altLang="en-US" sz="2400" b="1" dirty="0">
                <a:solidFill>
                  <a:prstClr val="black"/>
                </a:solidFill>
                <a:latin typeface="Times New Roman" panose="02020603050405020304" pitchFamily="18" charset="0"/>
                <a:cs typeface="Times New Roman" panose="02020603050405020304" pitchFamily="18" charset="0"/>
              </a:rPr>
              <a:t>Many years </a:t>
            </a:r>
            <a:r>
              <a:rPr lang="en-US" altLang="en-US" sz="2400" b="1" i="1" dirty="0">
                <a:solidFill>
                  <a:srgbClr val="FF0000"/>
                </a:solidFill>
                <a:latin typeface="Times New Roman" panose="02020603050405020304" pitchFamily="18" charset="0"/>
                <a:cs typeface="Times New Roman" panose="02020603050405020304" pitchFamily="18" charset="0"/>
              </a:rPr>
              <a:t>have passed</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since</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I </a:t>
            </a:r>
            <a:r>
              <a:rPr lang="en-US" altLang="en-US" sz="2400" b="1" i="1" dirty="0">
                <a:solidFill>
                  <a:srgbClr val="FF0000"/>
                </a:solidFill>
                <a:latin typeface="Times New Roman" panose="02020603050405020304" pitchFamily="18" charset="0"/>
                <a:cs typeface="Times New Roman" panose="02020603050405020304" pitchFamily="18" charset="0"/>
              </a:rPr>
              <a:t>saw</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you last. </a:t>
            </a:r>
            <a:endParaRPr lang="en-US" altLang="en-US" sz="24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or, </a:t>
            </a:r>
            <a:r>
              <a:rPr lang="en-US" altLang="en-US" sz="2400" b="1" dirty="0">
                <a:solidFill>
                  <a:prstClr val="black"/>
                </a:solidFill>
                <a:latin typeface="Times New Roman" panose="02020603050405020304" pitchFamily="18" charset="0"/>
                <a:cs typeface="Times New Roman" panose="02020603050405020304" pitchFamily="18" charset="0"/>
              </a:rPr>
              <a:t>Many years </a:t>
            </a:r>
            <a:r>
              <a:rPr lang="en-US" altLang="en-US" sz="2400" b="1" i="1" dirty="0">
                <a:solidFill>
                  <a:srgbClr val="FF0000"/>
                </a:solidFill>
                <a:latin typeface="Times New Roman" panose="02020603050405020304" pitchFamily="18" charset="0"/>
                <a:cs typeface="Times New Roman" panose="02020603050405020304" pitchFamily="18" charset="0"/>
              </a:rPr>
              <a:t> pass</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since</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I </a:t>
            </a:r>
            <a:r>
              <a:rPr lang="en-US" altLang="en-US" sz="2400" b="1" i="1" dirty="0">
                <a:solidFill>
                  <a:srgbClr val="FF0000"/>
                </a:solidFill>
                <a:latin typeface="Times New Roman" panose="02020603050405020304" pitchFamily="18" charset="0"/>
                <a:cs typeface="Times New Roman" panose="02020603050405020304" pitchFamily="18" charset="0"/>
              </a:rPr>
              <a:t>saw</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you last. </a:t>
            </a:r>
          </a:p>
        </p:txBody>
      </p:sp>
      <p:sp>
        <p:nvSpPr>
          <p:cNvPr id="4" name="Oval 3">
            <a:extLst>
              <a:ext uri="{FF2B5EF4-FFF2-40B4-BE49-F238E27FC236}">
                <a16:creationId xmlns:a16="http://schemas.microsoft.com/office/drawing/2014/main" id="{356F592F-B195-4DCD-8A85-A59901FF0A0F}"/>
              </a:ext>
            </a:extLst>
          </p:cNvPr>
          <p:cNvSpPr/>
          <p:nvPr/>
        </p:nvSpPr>
        <p:spPr>
          <a:xfrm>
            <a:off x="398917" y="141592"/>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-17 </a:t>
            </a:r>
          </a:p>
        </p:txBody>
      </p:sp>
    </p:spTree>
    <p:extLst>
      <p:ext uri="{BB962C8B-B14F-4D97-AF65-F5344CB8AC3E}">
        <p14:creationId xmlns:p14="http://schemas.microsoft.com/office/powerpoint/2010/main" val="2490803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12">
            <a:extLst>
              <a:ext uri="{FF2B5EF4-FFF2-40B4-BE49-F238E27FC236}">
                <a16:creationId xmlns:a16="http://schemas.microsoft.com/office/drawing/2014/main" id="{B6FAD73E-1366-496E-BBD3-1B2CE86CF312}"/>
              </a:ext>
            </a:extLst>
          </p:cNvPr>
          <p:cNvSpPr/>
          <p:nvPr/>
        </p:nvSpPr>
        <p:spPr>
          <a:xfrm>
            <a:off x="408177" y="229038"/>
            <a:ext cx="4262512" cy="928468"/>
          </a:xfrm>
          <a:prstGeom prst="wedgeEllipseCallout">
            <a:avLst>
              <a:gd name="adj1" fmla="val 50157"/>
              <a:gd name="adj2" fmla="val 73974"/>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Activities</a:t>
            </a:r>
          </a:p>
        </p:txBody>
      </p:sp>
      <p:sp>
        <p:nvSpPr>
          <p:cNvPr id="4" name="Rectangle 3">
            <a:extLst>
              <a:ext uri="{FF2B5EF4-FFF2-40B4-BE49-F238E27FC236}">
                <a16:creationId xmlns:a16="http://schemas.microsoft.com/office/drawing/2014/main" id="{8AFF9514-2982-4CF7-AB8B-23D91F22A2A5}"/>
              </a:ext>
            </a:extLst>
          </p:cNvPr>
          <p:cNvSpPr/>
          <p:nvPr/>
        </p:nvSpPr>
        <p:spPr>
          <a:xfrm>
            <a:off x="1009141" y="1880111"/>
            <a:ext cx="10215707" cy="584775"/>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Use the correct form of verb of the parenthesis word.</a:t>
            </a:r>
          </a:p>
        </p:txBody>
      </p:sp>
      <p:sp>
        <p:nvSpPr>
          <p:cNvPr id="6" name="Rectangle 5"/>
          <p:cNvSpPr/>
          <p:nvPr/>
        </p:nvSpPr>
        <p:spPr>
          <a:xfrm>
            <a:off x="2390121" y="2857867"/>
            <a:ext cx="8457987" cy="2923877"/>
          </a:xfrm>
          <a:prstGeom prst="rect">
            <a:avLst/>
          </a:prstGeom>
          <a:solidFill>
            <a:schemeClr val="accent4">
              <a:lumMod val="20000"/>
              <a:lumOff val="80000"/>
            </a:schemeClr>
          </a:solidFill>
          <a:ln>
            <a:solidFill>
              <a:srgbClr val="002060"/>
            </a:solidFill>
          </a:ln>
        </p:spPr>
        <p:txBody>
          <a:bodyPr wrap="square">
            <a:spAutoFit/>
          </a:bodyPr>
          <a:lstStyle/>
          <a:p>
            <a:pPr marL="457200" lvl="0" indent="-457200" eaLnBrk="0" fontAlgn="base" hangingPunct="0">
              <a:spcBef>
                <a:spcPct val="0"/>
              </a:spcBef>
              <a:spcAft>
                <a:spcPct val="0"/>
              </a:spcAft>
              <a:buAutoNum type="arabicPeriod"/>
            </a:pPr>
            <a:r>
              <a:rPr lang="en-US" altLang="en-US" sz="3200" b="1" dirty="0">
                <a:solidFill>
                  <a:prstClr val="black"/>
                </a:solidFill>
                <a:latin typeface="Times New Roman" panose="02020603050405020304" pitchFamily="18" charset="0"/>
                <a:cs typeface="Times New Roman" panose="02020603050405020304" pitchFamily="18" charset="0"/>
              </a:rPr>
              <a:t>Honesty </a:t>
            </a:r>
            <a:r>
              <a:rPr lang="en-US" altLang="en-US" sz="3200" b="1" i="1" dirty="0">
                <a:solidFill>
                  <a:prstClr val="black"/>
                </a:solidFill>
                <a:latin typeface="Times New Roman" panose="02020603050405020304" pitchFamily="18" charset="0"/>
                <a:cs typeface="Times New Roman" panose="02020603050405020304" pitchFamily="18" charset="0"/>
              </a:rPr>
              <a:t>(be) </a:t>
            </a:r>
            <a:r>
              <a:rPr lang="en-US" altLang="en-US" sz="3200" b="1" dirty="0">
                <a:solidFill>
                  <a:prstClr val="black"/>
                </a:solidFill>
                <a:latin typeface="Times New Roman" panose="02020603050405020304" pitchFamily="18" charset="0"/>
                <a:cs typeface="Times New Roman" panose="02020603050405020304" pitchFamily="18" charset="0"/>
              </a:rPr>
              <a:t>the best policy.</a:t>
            </a:r>
          </a:p>
          <a:p>
            <a:pPr marL="457200" lvl="0" indent="-457200" eaLnBrk="0" fontAlgn="base" hangingPunct="0">
              <a:spcBef>
                <a:spcPct val="0"/>
              </a:spcBef>
              <a:spcAft>
                <a:spcPct val="0"/>
              </a:spcAft>
              <a:buAutoNum type="arabicPeriod"/>
            </a:pPr>
            <a:r>
              <a:rPr lang="en-GB" altLang="en-US" sz="3200" b="1" dirty="0">
                <a:solidFill>
                  <a:prstClr val="black"/>
                </a:solidFill>
                <a:latin typeface="Times New Roman" panose="02020603050405020304" pitchFamily="18" charset="0"/>
                <a:cs typeface="Times New Roman" panose="02020603050405020304" pitchFamily="18" charset="0"/>
              </a:rPr>
              <a:t>Travelling </a:t>
            </a:r>
            <a:r>
              <a:rPr lang="en-US" altLang="en-US" sz="3200" b="1" i="1" dirty="0">
                <a:solidFill>
                  <a:prstClr val="black"/>
                </a:solidFill>
                <a:latin typeface="Times New Roman" panose="02020603050405020304" pitchFamily="18" charset="0"/>
                <a:cs typeface="Times New Roman" panose="02020603050405020304" pitchFamily="18" charset="0"/>
              </a:rPr>
              <a:t>(be) </a:t>
            </a:r>
            <a:r>
              <a:rPr lang="en-US" altLang="en-US" sz="3200" b="1" dirty="0">
                <a:solidFill>
                  <a:prstClr val="black"/>
                </a:solidFill>
                <a:latin typeface="Times New Roman" panose="02020603050405020304" pitchFamily="18" charset="0"/>
                <a:cs typeface="Times New Roman" panose="02020603050405020304" pitchFamily="18" charset="0"/>
              </a:rPr>
              <a:t>part of education</a:t>
            </a:r>
          </a:p>
          <a:p>
            <a:pPr marL="457200" lvl="0" indent="-457200" eaLnBrk="0" fontAlgn="base" hangingPunct="0">
              <a:spcBef>
                <a:spcPct val="0"/>
              </a:spcBef>
              <a:spcAft>
                <a:spcPct val="0"/>
              </a:spcAft>
              <a:buAutoNum type="arabicPeriod"/>
            </a:pPr>
            <a:r>
              <a:rPr lang="en-GB" altLang="en-US" sz="3200" b="1" dirty="0">
                <a:solidFill>
                  <a:prstClr val="black"/>
                </a:solidFill>
                <a:latin typeface="Times New Roman" panose="02020603050405020304" pitchFamily="18" charset="0"/>
                <a:cs typeface="Times New Roman" panose="02020603050405020304" pitchFamily="18" charset="0"/>
              </a:rPr>
              <a:t>Patriotism </a:t>
            </a:r>
            <a:r>
              <a:rPr lang="en-US" altLang="en-US" sz="3200" b="1" i="1" dirty="0">
                <a:solidFill>
                  <a:prstClr val="black"/>
                </a:solidFill>
                <a:latin typeface="Times New Roman" panose="02020603050405020304" pitchFamily="18" charset="0"/>
                <a:cs typeface="Times New Roman" panose="02020603050405020304" pitchFamily="18" charset="0"/>
              </a:rPr>
              <a:t>(be) </a:t>
            </a:r>
            <a:r>
              <a:rPr lang="en-US" altLang="en-US" sz="3200" b="1" dirty="0">
                <a:solidFill>
                  <a:prstClr val="black"/>
                </a:solidFill>
                <a:latin typeface="Times New Roman" panose="02020603050405020304" pitchFamily="18" charset="0"/>
                <a:cs typeface="Times New Roman" panose="02020603050405020304" pitchFamily="18" charset="0"/>
              </a:rPr>
              <a:t>noble virtue.</a:t>
            </a:r>
          </a:p>
          <a:p>
            <a:pPr marL="457200" lvl="0" indent="-457200" eaLnBrk="0" fontAlgn="base" hangingPunct="0">
              <a:spcBef>
                <a:spcPct val="0"/>
              </a:spcBef>
              <a:spcAft>
                <a:spcPct val="0"/>
              </a:spcAft>
              <a:buAutoNum type="arabicPeriod"/>
            </a:pPr>
            <a:r>
              <a:rPr lang="en-GB" altLang="en-US" sz="3200" b="1" dirty="0">
                <a:solidFill>
                  <a:prstClr val="black"/>
                </a:solidFill>
                <a:latin typeface="Times New Roman" panose="02020603050405020304" pitchFamily="18" charset="0"/>
                <a:cs typeface="Times New Roman" panose="02020603050405020304" pitchFamily="18" charset="0"/>
              </a:rPr>
              <a:t>Her hair </a:t>
            </a:r>
            <a:r>
              <a:rPr lang="en-GB" altLang="en-US" sz="3200" b="1" i="1" dirty="0">
                <a:solidFill>
                  <a:prstClr val="black"/>
                </a:solidFill>
                <a:latin typeface="Times New Roman" panose="02020603050405020304" pitchFamily="18" charset="0"/>
                <a:cs typeface="Times New Roman" panose="02020603050405020304" pitchFamily="18" charset="0"/>
              </a:rPr>
              <a:t>(be) </a:t>
            </a:r>
            <a:r>
              <a:rPr lang="en-GB" altLang="en-US" sz="3200" b="1" dirty="0">
                <a:solidFill>
                  <a:prstClr val="black"/>
                </a:solidFill>
                <a:latin typeface="Times New Roman" panose="02020603050405020304" pitchFamily="18" charset="0"/>
                <a:cs typeface="Times New Roman" panose="02020603050405020304" pitchFamily="18" charset="0"/>
              </a:rPr>
              <a:t>black.</a:t>
            </a:r>
          </a:p>
          <a:p>
            <a:pPr lvl="0" eaLnBrk="0" fontAlgn="base" hangingPunct="0">
              <a:spcBef>
                <a:spcPct val="0"/>
              </a:spcBef>
              <a:spcAft>
                <a:spcPct val="0"/>
              </a:spcAft>
            </a:pPr>
            <a:r>
              <a:rPr lang="en-US" altLang="en-US" sz="3200" b="1" dirty="0">
                <a:solidFill>
                  <a:prstClr val="black"/>
                </a:solidFill>
                <a:latin typeface="Times New Roman" panose="02020603050405020304" pitchFamily="18" charset="0"/>
                <a:cs typeface="Times New Roman" panose="02020603050405020304" pitchFamily="18" charset="0"/>
              </a:rPr>
              <a:t>5.   Many years  </a:t>
            </a:r>
            <a:r>
              <a:rPr lang="en-US" altLang="en-US" sz="3200" b="1" i="1" dirty="0">
                <a:solidFill>
                  <a:prstClr val="black"/>
                </a:solidFill>
                <a:latin typeface="Times New Roman" panose="02020603050405020304" pitchFamily="18" charset="0"/>
                <a:cs typeface="Times New Roman" panose="02020603050405020304" pitchFamily="18" charset="0"/>
              </a:rPr>
              <a:t>(pass) </a:t>
            </a:r>
            <a:r>
              <a:rPr lang="en-US" altLang="en-US" sz="3200" b="1" i="1" dirty="0">
                <a:latin typeface="Times New Roman" panose="02020603050405020304" pitchFamily="18" charset="0"/>
                <a:cs typeface="Times New Roman" panose="02020603050405020304" pitchFamily="18" charset="0"/>
              </a:rPr>
              <a:t>since</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I </a:t>
            </a:r>
            <a:r>
              <a:rPr lang="en-US" altLang="en-US" sz="3200" b="1" i="1" dirty="0">
                <a:solidFill>
                  <a:prstClr val="black"/>
                </a:solidFill>
                <a:latin typeface="Times New Roman" panose="02020603050405020304" pitchFamily="18" charset="0"/>
                <a:cs typeface="Times New Roman" panose="02020603050405020304" pitchFamily="18" charset="0"/>
              </a:rPr>
              <a:t>(meet) </a:t>
            </a:r>
            <a:r>
              <a:rPr lang="en-US" altLang="en-US" sz="3200" b="1" dirty="0">
                <a:solidFill>
                  <a:prstClr val="black"/>
                </a:solidFill>
                <a:latin typeface="Times New Roman" panose="02020603050405020304" pitchFamily="18" charset="0"/>
                <a:cs typeface="Times New Roman" panose="02020603050405020304" pitchFamily="18" charset="0"/>
              </a:rPr>
              <a:t>you last. </a:t>
            </a:r>
          </a:p>
          <a:p>
            <a:pPr marL="457200" lvl="0" indent="-457200" eaLnBrk="0" fontAlgn="base" hangingPunct="0">
              <a:spcBef>
                <a:spcPct val="0"/>
              </a:spcBef>
              <a:spcAft>
                <a:spcPct val="0"/>
              </a:spcAft>
              <a:buAutoNum type="arabicPeriod"/>
            </a:pP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3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71CBEB1-45E4-4FCB-A206-1FB05E243024}"/>
              </a:ext>
            </a:extLst>
          </p:cNvPr>
          <p:cNvSpPr/>
          <p:nvPr/>
        </p:nvSpPr>
        <p:spPr>
          <a:xfrm>
            <a:off x="3376251" y="211008"/>
            <a:ext cx="6152760" cy="1040276"/>
          </a:xfrm>
          <a:prstGeom prst="ellipse">
            <a:avLst/>
          </a:prstGeom>
          <a:solidFill>
            <a:schemeClr val="accent6">
              <a:lumMod val="50000"/>
            </a:schemeClr>
          </a:solidFill>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Match your Answer:</a:t>
            </a:r>
          </a:p>
        </p:txBody>
      </p:sp>
      <p:sp>
        <p:nvSpPr>
          <p:cNvPr id="3" name="Rectangle 2"/>
          <p:cNvSpPr/>
          <p:nvPr/>
        </p:nvSpPr>
        <p:spPr>
          <a:xfrm>
            <a:off x="1654536" y="2095273"/>
            <a:ext cx="8602035" cy="2554545"/>
          </a:xfrm>
          <a:prstGeom prst="rect">
            <a:avLst/>
          </a:prstGeom>
          <a:solidFill>
            <a:schemeClr val="accent4">
              <a:lumMod val="20000"/>
              <a:lumOff val="80000"/>
            </a:schemeClr>
          </a:solidFill>
          <a:ln w="38100">
            <a:solidFill>
              <a:schemeClr val="tx1"/>
            </a:solidFill>
          </a:ln>
        </p:spPr>
        <p:txBody>
          <a:bodyPr wrap="none">
            <a:spAutoFit/>
          </a:bodyPr>
          <a:lstStyle/>
          <a:p>
            <a:pPr marL="457200" indent="-457200">
              <a:buAutoNum type="arabicPeriod"/>
            </a:pPr>
            <a:r>
              <a:rPr lang="en-US" altLang="en-US" sz="3200" b="1" dirty="0">
                <a:solidFill>
                  <a:prstClr val="black"/>
                </a:solidFill>
                <a:latin typeface="Times New Roman" panose="02020603050405020304" pitchFamily="18" charset="0"/>
                <a:cs typeface="Times New Roman" panose="02020603050405020304" pitchFamily="18" charset="0"/>
              </a:rPr>
              <a:t>Honesty </a:t>
            </a:r>
            <a:r>
              <a:rPr lang="en-US" altLang="en-US" sz="3200" b="1" i="1" dirty="0">
                <a:solidFill>
                  <a:srgbClr val="FF0000"/>
                </a:solidFill>
                <a:latin typeface="Times New Roman" panose="02020603050405020304" pitchFamily="18" charset="0"/>
                <a:cs typeface="Times New Roman" panose="02020603050405020304" pitchFamily="18" charset="0"/>
              </a:rPr>
              <a:t>is </a:t>
            </a:r>
            <a:r>
              <a:rPr lang="en-US" altLang="en-US" sz="3200" b="1" dirty="0">
                <a:solidFill>
                  <a:prstClr val="black"/>
                </a:solidFill>
                <a:latin typeface="Times New Roman" panose="02020603050405020304" pitchFamily="18" charset="0"/>
                <a:cs typeface="Times New Roman" panose="02020603050405020304" pitchFamily="18" charset="0"/>
              </a:rPr>
              <a:t>the best policy.</a:t>
            </a:r>
          </a:p>
          <a:p>
            <a:pPr marL="457200" lvl="0" indent="-457200" eaLnBrk="0" fontAlgn="base" hangingPunct="0">
              <a:spcBef>
                <a:spcPct val="0"/>
              </a:spcBef>
              <a:spcAft>
                <a:spcPct val="0"/>
              </a:spcAft>
              <a:buFontTx/>
              <a:buAutoNum type="arabicPeriod"/>
            </a:pPr>
            <a:r>
              <a:rPr lang="en-GB" altLang="en-US" sz="3200" b="1" dirty="0">
                <a:solidFill>
                  <a:prstClr val="black"/>
                </a:solidFill>
                <a:latin typeface="Times New Roman" panose="02020603050405020304" pitchFamily="18" charset="0"/>
                <a:cs typeface="Times New Roman" panose="02020603050405020304" pitchFamily="18" charset="0"/>
              </a:rPr>
              <a:t>Travelling </a:t>
            </a:r>
            <a:r>
              <a:rPr lang="en-US" altLang="en-US" sz="3200" b="1" i="1" dirty="0">
                <a:solidFill>
                  <a:srgbClr val="FF0000"/>
                </a:solidFill>
                <a:latin typeface="Times New Roman" panose="02020603050405020304" pitchFamily="18" charset="0"/>
                <a:cs typeface="Times New Roman" panose="02020603050405020304" pitchFamily="18" charset="0"/>
              </a:rPr>
              <a:t>is </a:t>
            </a:r>
            <a:r>
              <a:rPr lang="en-US" altLang="en-US" sz="3200" b="1" dirty="0">
                <a:solidFill>
                  <a:prstClr val="black"/>
                </a:solidFill>
                <a:latin typeface="Times New Roman" panose="02020603050405020304" pitchFamily="18" charset="0"/>
                <a:cs typeface="Times New Roman" panose="02020603050405020304" pitchFamily="18" charset="0"/>
              </a:rPr>
              <a:t>part of education</a:t>
            </a:r>
          </a:p>
          <a:p>
            <a:pPr marL="457200" lvl="0" indent="-457200" eaLnBrk="0" fontAlgn="base" hangingPunct="0">
              <a:spcBef>
                <a:spcPct val="0"/>
              </a:spcBef>
              <a:spcAft>
                <a:spcPct val="0"/>
              </a:spcAft>
              <a:buFontTx/>
              <a:buAutoNum type="arabicPeriod"/>
            </a:pPr>
            <a:r>
              <a:rPr lang="en-GB" altLang="en-US" sz="3200" b="1" dirty="0">
                <a:solidFill>
                  <a:prstClr val="black"/>
                </a:solidFill>
                <a:latin typeface="Times New Roman" panose="02020603050405020304" pitchFamily="18" charset="0"/>
                <a:cs typeface="Times New Roman" panose="02020603050405020304" pitchFamily="18" charset="0"/>
              </a:rPr>
              <a:t>Patriotism </a:t>
            </a:r>
            <a:r>
              <a:rPr lang="en-US" altLang="en-US" sz="3200" b="1" i="1" dirty="0">
                <a:solidFill>
                  <a:srgbClr val="FF0000"/>
                </a:solidFill>
                <a:latin typeface="Times New Roman" panose="02020603050405020304" pitchFamily="18" charset="0"/>
                <a:cs typeface="Times New Roman" panose="02020603050405020304" pitchFamily="18" charset="0"/>
              </a:rPr>
              <a:t>is</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noble virtue.</a:t>
            </a:r>
          </a:p>
          <a:p>
            <a:pPr marL="457200" lvl="0" indent="-457200" eaLnBrk="0" fontAlgn="base" hangingPunct="0">
              <a:spcBef>
                <a:spcPct val="0"/>
              </a:spcBef>
              <a:spcAft>
                <a:spcPct val="0"/>
              </a:spcAft>
              <a:buFontTx/>
              <a:buAutoNum type="arabicPeriod"/>
            </a:pPr>
            <a:r>
              <a:rPr lang="en-GB" altLang="en-US" sz="3200" b="1" dirty="0">
                <a:solidFill>
                  <a:prstClr val="black"/>
                </a:solidFill>
                <a:latin typeface="Times New Roman" panose="02020603050405020304" pitchFamily="18" charset="0"/>
                <a:cs typeface="Times New Roman" panose="02020603050405020304" pitchFamily="18" charset="0"/>
              </a:rPr>
              <a:t>Her hair </a:t>
            </a:r>
            <a:r>
              <a:rPr lang="en-US" altLang="en-US" sz="3200" b="1" i="1" dirty="0">
                <a:solidFill>
                  <a:srgbClr val="FF0000"/>
                </a:solidFill>
                <a:latin typeface="Times New Roman" panose="02020603050405020304" pitchFamily="18" charset="0"/>
                <a:cs typeface="Times New Roman" panose="02020603050405020304" pitchFamily="18" charset="0"/>
              </a:rPr>
              <a:t>is</a:t>
            </a:r>
            <a:r>
              <a:rPr lang="en-GB" altLang="en-US" sz="3200" b="1" i="1" dirty="0">
                <a:solidFill>
                  <a:prstClr val="black"/>
                </a:solidFill>
                <a:latin typeface="Times New Roman" panose="02020603050405020304" pitchFamily="18" charset="0"/>
                <a:cs typeface="Times New Roman" panose="02020603050405020304" pitchFamily="18" charset="0"/>
              </a:rPr>
              <a:t> </a:t>
            </a:r>
            <a:r>
              <a:rPr lang="en-GB" altLang="en-US" sz="3200" b="1" dirty="0">
                <a:solidFill>
                  <a:prstClr val="black"/>
                </a:solidFill>
                <a:latin typeface="Times New Roman" panose="02020603050405020304" pitchFamily="18" charset="0"/>
                <a:cs typeface="Times New Roman" panose="02020603050405020304" pitchFamily="18" charset="0"/>
              </a:rPr>
              <a:t>black.</a:t>
            </a:r>
          </a:p>
          <a:p>
            <a:pPr lvl="0" eaLnBrk="0" fontAlgn="base" hangingPunct="0">
              <a:spcBef>
                <a:spcPct val="0"/>
              </a:spcBef>
              <a:spcAft>
                <a:spcPct val="0"/>
              </a:spcAft>
            </a:pPr>
            <a:r>
              <a:rPr lang="en-US" altLang="en-US" sz="3200" b="1" dirty="0">
                <a:solidFill>
                  <a:prstClr val="black"/>
                </a:solidFill>
                <a:latin typeface="Times New Roman" panose="02020603050405020304" pitchFamily="18" charset="0"/>
                <a:cs typeface="Times New Roman" panose="02020603050405020304" pitchFamily="18" charset="0"/>
              </a:rPr>
              <a:t>5.  Many years </a:t>
            </a:r>
            <a:r>
              <a:rPr lang="en-US" altLang="en-US" sz="3200" b="1" i="1" dirty="0">
                <a:solidFill>
                  <a:srgbClr val="FF0000"/>
                </a:solidFill>
                <a:latin typeface="Times New Roman" panose="02020603050405020304" pitchFamily="18" charset="0"/>
                <a:cs typeface="Times New Roman" panose="02020603050405020304" pitchFamily="18" charset="0"/>
              </a:rPr>
              <a:t>have passed</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since</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I </a:t>
            </a:r>
            <a:r>
              <a:rPr lang="en-US" altLang="en-US" sz="3200" b="1" i="1" dirty="0">
                <a:solidFill>
                  <a:srgbClr val="FF0000"/>
                </a:solidFill>
                <a:latin typeface="Times New Roman" panose="02020603050405020304" pitchFamily="18" charset="0"/>
                <a:cs typeface="Times New Roman" panose="02020603050405020304" pitchFamily="18" charset="0"/>
              </a:rPr>
              <a:t>met</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you last. </a:t>
            </a:r>
          </a:p>
        </p:txBody>
      </p:sp>
    </p:spTree>
    <p:extLst>
      <p:ext uri="{BB962C8B-B14F-4D97-AF65-F5344CB8AC3E}">
        <p14:creationId xmlns:p14="http://schemas.microsoft.com/office/powerpoint/2010/main" val="4038566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9810" y="1468226"/>
            <a:ext cx="10250907" cy="3539430"/>
          </a:xfrm>
          <a:prstGeom prst="rect">
            <a:avLst/>
          </a:prstGeom>
          <a:solidFill>
            <a:schemeClr val="accent2">
              <a:lumMod val="20000"/>
              <a:lumOff val="80000"/>
            </a:schemeClr>
          </a:solidFill>
          <a:ln w="38100">
            <a:solidFill>
              <a:srgbClr val="FF0000"/>
            </a:solid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eaLnBrk="0" fontAlgn="base" hangingPunct="0">
              <a:spcBef>
                <a:spcPct val="0"/>
              </a:spcBef>
              <a:spcAft>
                <a:spcPct val="0"/>
              </a:spcAft>
            </a:pPr>
            <a:r>
              <a:rPr lang="en-US" altLang="en-US" sz="3200" b="1" dirty="0">
                <a:latin typeface="Times New Roman" panose="02020603050405020304" pitchFamily="18" charset="0"/>
                <a:cs typeface="Times New Roman" panose="02020603050405020304" pitchFamily="18" charset="0"/>
              </a:rPr>
              <a:t>Sentence</a:t>
            </a:r>
            <a:r>
              <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rPr>
              <a:t> </a:t>
            </a:r>
            <a:r>
              <a:rPr lang="en-GB" altLang="en-US" sz="3200" b="1" dirty="0">
                <a:latin typeface="NikoshBAN" panose="02000000000000000000" pitchFamily="2" charset="0"/>
                <a:cs typeface="NikoshBAN" panose="02000000000000000000" pitchFamily="2" charset="0"/>
              </a:rPr>
              <a:t>এর শেষ দিকে</a:t>
            </a:r>
            <a:r>
              <a:rPr kumimoji="0" lang="bn-IN" altLang="en-US" sz="3200" b="1" i="0" u="none" strike="noStrike" cap="none" normalizeH="0" baseline="0" dirty="0">
                <a:ln>
                  <a:noFill/>
                </a:ln>
                <a:effectLst/>
                <a:latin typeface="NikoshBAN" panose="02000000000000000000" pitchFamily="2" charset="0"/>
                <a:cs typeface="NikoshBAN" panose="02000000000000000000" pitchFamily="2" charset="0"/>
              </a:rPr>
              <a:t> </a:t>
            </a:r>
            <a:r>
              <a:rPr lang="en-US" altLang="en-US" sz="3200" b="1" dirty="0">
                <a:latin typeface="Times New Roman" panose="02020603050405020304" pitchFamily="18" charset="0"/>
                <a:cs typeface="Times New Roman" panose="02020603050405020304" pitchFamily="18" charset="0"/>
              </a:rPr>
              <a:t>Since/ for </a:t>
            </a:r>
            <a:r>
              <a:rPr lang="en-US" altLang="en-US" sz="3200" b="1" dirty="0">
                <a:solidFill>
                  <a:prstClr val="black"/>
                </a:solidFill>
                <a:latin typeface="NikoshBAN" panose="02000000000000000000" pitchFamily="2" charset="0"/>
                <a:cs typeface="NikoshBAN" panose="02000000000000000000" pitchFamily="2" charset="0"/>
              </a:rPr>
              <a:t> থাকলে তা  </a:t>
            </a:r>
            <a:r>
              <a:rPr kumimoji="0" lang="en-GB" altLang="en-US" sz="3200" b="1" i="0" u="none" strike="noStrike" cap="none" normalizeH="0" baseline="0" dirty="0">
                <a:ln>
                  <a:noFill/>
                </a:ln>
                <a:effectLst/>
                <a:latin typeface="NikoshBAN" panose="02000000000000000000" pitchFamily="2" charset="0"/>
                <a:cs typeface="NikoshBAN" panose="02000000000000000000" pitchFamily="2" charset="0"/>
              </a:rPr>
              <a:t>যদি</a:t>
            </a:r>
            <a:r>
              <a:rPr kumimoji="0" lang="bn-IN" altLang="en-US" sz="3200" b="1" i="0" u="none" strike="noStrike" cap="none" normalizeH="0" baseline="0" dirty="0">
                <a:ln>
                  <a:noFill/>
                </a:ln>
                <a:effectLst/>
                <a:latin typeface="NikoshBAN" panose="02000000000000000000" pitchFamily="2" charset="0"/>
                <a:cs typeface="NikoshBAN" panose="02000000000000000000" pitchFamily="2" charset="0"/>
              </a:rPr>
              <a:t> </a:t>
            </a:r>
            <a:r>
              <a:rPr lang="en-US" altLang="en-US" sz="3200" b="1" dirty="0">
                <a:latin typeface="Times New Roman" panose="02020603050405020304" pitchFamily="18" charset="0"/>
                <a:cs typeface="Times New Roman" panose="02020603050405020304" pitchFamily="18" charset="0"/>
              </a:rPr>
              <a:t>Adverb of time</a:t>
            </a:r>
            <a:r>
              <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rPr>
              <a:t> </a:t>
            </a:r>
            <a:r>
              <a:rPr lang="en-US" altLang="en-US" sz="3200" b="1" dirty="0">
                <a:latin typeface="NikoshBAN" panose="02000000000000000000" pitchFamily="2" charset="0"/>
                <a:cs typeface="NikoshBAN" panose="02000000000000000000" pitchFamily="2" charset="0"/>
              </a:rPr>
              <a:t>হিসেবে বসে তাহলে </a:t>
            </a:r>
            <a:r>
              <a:rPr kumimoji="0" lang="en-US" altLang="en-US" sz="3200" b="1" i="0" u="none" strike="noStrike" cap="none" normalizeH="0" baseline="0" dirty="0">
                <a:ln>
                  <a:noFill/>
                </a:ln>
                <a:effectLst/>
                <a:latin typeface="NikoshBAN" panose="02000000000000000000" pitchFamily="2" charset="0"/>
                <a:cs typeface="NikoshBAN" panose="02000000000000000000" pitchFamily="2" charset="0"/>
              </a:rPr>
              <a:t> </a:t>
            </a:r>
            <a:r>
              <a:rPr lang="en-US" altLang="en-US" sz="3200" b="1" dirty="0">
                <a:latin typeface="Times New Roman" panose="02020603050405020304" pitchFamily="18" charset="0"/>
                <a:cs typeface="Times New Roman" panose="02020603050405020304" pitchFamily="18" charset="0"/>
              </a:rPr>
              <a:t>Se</a:t>
            </a:r>
            <a:r>
              <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rPr>
              <a:t>ntence </a:t>
            </a:r>
            <a:r>
              <a:rPr lang="en-US" altLang="en-US" sz="3200" b="1" dirty="0">
                <a:latin typeface="NikoshBAN" panose="02000000000000000000" pitchFamily="2" charset="0"/>
                <a:cs typeface="NikoshBAN" panose="02000000000000000000" pitchFamily="2" charset="0"/>
              </a:rPr>
              <a:t> টি </a:t>
            </a:r>
            <a:r>
              <a:rPr lang="en-US" altLang="en-US" sz="3200" b="1" dirty="0">
                <a:latin typeface="Times New Roman" panose="02020603050405020304" pitchFamily="18" charset="0"/>
                <a:cs typeface="Times New Roman" panose="02020603050405020304" pitchFamily="18" charset="0"/>
              </a:rPr>
              <a:t> Present Perfect Continuous Tense </a:t>
            </a:r>
            <a:r>
              <a:rPr lang="en-US" altLang="en-US" sz="3200" b="1" dirty="0">
                <a:latin typeface="NikoshBAN" panose="02000000000000000000" pitchFamily="2" charset="0"/>
                <a:cs typeface="NikoshBAN" panose="02000000000000000000" pitchFamily="2" charset="0"/>
              </a:rPr>
              <a:t>হবে।</a:t>
            </a:r>
            <a:r>
              <a:rPr lang="en-US" altLang="en-US" sz="3200" b="1" dirty="0">
                <a:latin typeface="Times New Roman" panose="02020603050405020304" pitchFamily="18" charset="0"/>
                <a:cs typeface="Times New Roman" panose="02020603050405020304" pitchFamily="18" charset="0"/>
              </a:rPr>
              <a:t> </a:t>
            </a:r>
            <a:r>
              <a:rPr lang="en-US" altLang="en-US" sz="3200" b="1" i="1" dirty="0">
                <a:latin typeface="Times New Roman" panose="02020603050405020304" pitchFamily="18" charset="0"/>
                <a:cs typeface="Times New Roman" panose="02020603050405020304" pitchFamily="18" charset="0"/>
              </a:rPr>
              <a:t>Example:</a:t>
            </a:r>
          </a:p>
          <a:p>
            <a:pPr lvl="0" eaLnBrk="0" fontAlgn="base" hangingPunct="0">
              <a:spcBef>
                <a:spcPct val="0"/>
              </a:spcBef>
              <a:spcAft>
                <a:spcPct val="0"/>
              </a:spcAft>
            </a:pPr>
            <a:r>
              <a:rPr lang="en-US" altLang="en-US" sz="3200" b="1" i="1"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a)  I</a:t>
            </a:r>
            <a:r>
              <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a:ln>
                  <a:noFill/>
                </a:ln>
                <a:effectLst/>
                <a:latin typeface="Times New Roman" panose="02020603050405020304" pitchFamily="18" charset="0"/>
                <a:cs typeface="Times New Roman" panose="02020603050405020304" pitchFamily="18" charset="0"/>
              </a:rPr>
              <a:t>(</a:t>
            </a:r>
            <a:r>
              <a:rPr lang="en-US" altLang="en-US" sz="3200" b="1" i="1" dirty="0">
                <a:latin typeface="Times New Roman" panose="02020603050405020304" pitchFamily="18" charset="0"/>
                <a:cs typeface="Times New Roman" panose="02020603050405020304" pitchFamily="18" charset="0"/>
              </a:rPr>
              <a:t>read</a:t>
            </a:r>
            <a:r>
              <a:rPr kumimoji="0" lang="en-US" altLang="en-US" sz="3200" b="1"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1" u="none" strike="noStrike" cap="none" normalizeH="0" baseline="0" dirty="0">
                <a:ln>
                  <a:noFill/>
                </a:ln>
                <a:effectLst/>
                <a:latin typeface="Times New Roman" panose="02020603050405020304" pitchFamily="18" charset="0"/>
                <a:cs typeface="Times New Roman" panose="02020603050405020304" pitchFamily="18" charset="0"/>
              </a:rPr>
              <a:t>in</a:t>
            </a:r>
            <a:r>
              <a:rPr kumimoji="0" lang="en-US" altLang="en-US" sz="3200" b="1" u="none" strike="noStrike" cap="none" normalizeH="0" dirty="0">
                <a:ln>
                  <a:noFill/>
                </a:ln>
                <a:effectLst/>
                <a:latin typeface="Times New Roman" panose="02020603050405020304" pitchFamily="18" charset="0"/>
                <a:cs typeface="Times New Roman" panose="02020603050405020304" pitchFamily="18" charset="0"/>
              </a:rPr>
              <a:t> this school</a:t>
            </a:r>
            <a:r>
              <a:rPr kumimoji="0" lang="en-US" altLang="en-US" sz="32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since</a:t>
            </a:r>
            <a:r>
              <a:rPr kumimoji="0" lang="en-US" altLang="en-US" sz="3200" b="1" i="1" u="none" strike="noStrike" cap="none" normalizeH="0" dirty="0">
                <a:ln>
                  <a:noFill/>
                </a:ln>
                <a:effectLst/>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 2019</a:t>
            </a:r>
            <a:r>
              <a:rPr kumimoji="0" lang="en-US" altLang="en-US" sz="3200" b="1" u="none" strike="noStrike" cap="none" normalizeH="0" dirty="0">
                <a:ln>
                  <a:noFill/>
                </a:ln>
                <a:effectLst/>
                <a:latin typeface="Times New Roman" panose="02020603050405020304" pitchFamily="18" charset="0"/>
                <a:cs typeface="Times New Roman" panose="02020603050405020304" pitchFamily="18" charset="0"/>
              </a:rPr>
              <a:t> </a:t>
            </a:r>
            <a:r>
              <a:rPr kumimoji="0" lang="en-US" altLang="en-US" sz="3200" b="1" i="1" u="none" strike="noStrike" cap="none" normalizeH="0" dirty="0">
                <a:ln>
                  <a:noFill/>
                </a:ln>
                <a:effectLst/>
                <a:latin typeface="Times New Roman" panose="02020603050405020304" pitchFamily="18" charset="0"/>
                <a:cs typeface="Times New Roman" panose="02020603050405020304" pitchFamily="18" charset="0"/>
              </a:rPr>
              <a:t>(</a:t>
            </a:r>
            <a:r>
              <a:rPr lang="bn-IN" altLang="en-US" sz="3200" b="1" dirty="0">
                <a:solidFill>
                  <a:prstClr val="black"/>
                </a:solidFill>
                <a:latin typeface="NikoshBAN" panose="02000000000000000000" pitchFamily="2" charset="0"/>
                <a:cs typeface="NikoshBAN" panose="02000000000000000000" pitchFamily="2" charset="0"/>
              </a:rPr>
              <a:t> </a:t>
            </a:r>
            <a:r>
              <a:rPr lang="en-GB" altLang="en-US" sz="3200" b="1" dirty="0">
                <a:solidFill>
                  <a:prstClr val="black"/>
                </a:solidFill>
                <a:latin typeface="NikoshBAN" panose="02000000000000000000" pitchFamily="2" charset="0"/>
                <a:cs typeface="NikoshBAN" panose="02000000000000000000" pitchFamily="2" charset="0"/>
              </a:rPr>
              <a:t>নির্দিষ্ট সময়</a:t>
            </a:r>
            <a:r>
              <a:rPr kumimoji="0" lang="en-US" altLang="en-US" sz="3200" b="1" i="1" u="none" strike="noStrike" cap="none" normalizeH="0" dirty="0">
                <a:ln>
                  <a:noFill/>
                </a:ln>
                <a:effectLst/>
                <a:latin typeface="Times New Roman" panose="02020603050405020304" pitchFamily="18" charset="0"/>
                <a:cs typeface="Times New Roman" panose="02020603050405020304" pitchFamily="18" charset="0"/>
              </a:rPr>
              <a:t>)</a:t>
            </a:r>
            <a:r>
              <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rPr>
              <a:t>         Ans.</a:t>
            </a:r>
            <a:r>
              <a:rPr lang="en-US" altLang="en-US" sz="3200" b="1" dirty="0">
                <a:solidFill>
                  <a:prstClr val="black"/>
                </a:solidFill>
                <a:latin typeface="Times New Roman" panose="02020603050405020304" pitchFamily="18" charset="0"/>
                <a:cs typeface="Times New Roman" panose="02020603050405020304" pitchFamily="18" charset="0"/>
              </a:rPr>
              <a:t> I  </a:t>
            </a:r>
            <a:r>
              <a:rPr lang="en-US" altLang="en-US" sz="3200" b="1" i="1" dirty="0">
                <a:solidFill>
                  <a:srgbClr val="FF0000"/>
                </a:solidFill>
                <a:latin typeface="Times New Roman" panose="02020603050405020304" pitchFamily="18" charset="0"/>
                <a:cs typeface="Times New Roman" panose="02020603050405020304" pitchFamily="18" charset="0"/>
              </a:rPr>
              <a:t>have been reading</a:t>
            </a:r>
            <a:r>
              <a:rPr kumimoji="0" lang="en-US" alt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in this school </a:t>
            </a:r>
            <a:r>
              <a:rPr lang="en-US" altLang="en-US" sz="3200" b="1" i="1" dirty="0">
                <a:solidFill>
                  <a:srgbClr val="FF0000"/>
                </a:solidFill>
                <a:latin typeface="Times New Roman" panose="02020603050405020304" pitchFamily="18" charset="0"/>
                <a:cs typeface="Times New Roman" panose="02020603050405020304" pitchFamily="18" charset="0"/>
              </a:rPr>
              <a:t>since</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 2019.</a:t>
            </a:r>
            <a:r>
              <a:rPr lang="en-US" altLang="en-US" sz="3200" b="1" dirty="0">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kumimoji="0" lang="en-US" altLang="en-US" sz="3200" b="1" i="0" u="none" strike="noStrike" cap="none" normalizeH="0" dirty="0">
                <a:ln>
                  <a:noFill/>
                </a:ln>
                <a:effectLst/>
                <a:latin typeface="Times New Roman" panose="02020603050405020304" pitchFamily="18" charset="0"/>
                <a:cs typeface="Times New Roman" panose="02020603050405020304" pitchFamily="18" charset="0"/>
              </a:rPr>
              <a:t>     b) </a:t>
            </a:r>
            <a:r>
              <a:rPr lang="en-US" altLang="en-US" sz="3200" b="1" dirty="0">
                <a:solidFill>
                  <a:prstClr val="black"/>
                </a:solidFill>
                <a:latin typeface="Times New Roman" panose="02020603050405020304" pitchFamily="18" charset="0"/>
                <a:cs typeface="Times New Roman" panose="02020603050405020304" pitchFamily="18" charset="0"/>
              </a:rPr>
              <a:t>It  </a:t>
            </a:r>
            <a:r>
              <a:rPr lang="en-US" altLang="en-US" sz="3200" b="1" i="1" dirty="0">
                <a:solidFill>
                  <a:prstClr val="black"/>
                </a:solidFill>
                <a:latin typeface="Times New Roman" panose="02020603050405020304" pitchFamily="18" charset="0"/>
                <a:cs typeface="Times New Roman" panose="02020603050405020304" pitchFamily="18" charset="0"/>
              </a:rPr>
              <a:t>(rain) </a:t>
            </a:r>
            <a:r>
              <a:rPr lang="en-US" altLang="en-US" sz="3200" b="1" i="1" dirty="0">
                <a:solidFill>
                  <a:srgbClr val="FF0000"/>
                </a:solidFill>
                <a:latin typeface="Times New Roman" panose="02020603050405020304" pitchFamily="18" charset="0"/>
                <a:cs typeface="Times New Roman" panose="02020603050405020304" pitchFamily="18" charset="0"/>
              </a:rPr>
              <a:t>for</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two hours. </a:t>
            </a:r>
            <a:r>
              <a:rPr lang="en-US" altLang="en-US" sz="3200" b="1" i="1" dirty="0">
                <a:solidFill>
                  <a:prstClr val="black"/>
                </a:solidFill>
                <a:latin typeface="Times New Roman" panose="02020603050405020304" pitchFamily="18" charset="0"/>
                <a:cs typeface="Times New Roman" panose="02020603050405020304" pitchFamily="18" charset="0"/>
              </a:rPr>
              <a:t>(</a:t>
            </a:r>
            <a:r>
              <a:rPr lang="en-GB" altLang="en-US" sz="3200" b="1" dirty="0">
                <a:solidFill>
                  <a:prstClr val="black"/>
                </a:solidFill>
                <a:latin typeface="NikoshBAN" panose="02000000000000000000" pitchFamily="2" charset="0"/>
                <a:cs typeface="NikoshBAN" panose="02000000000000000000" pitchFamily="2" charset="0"/>
              </a:rPr>
              <a:t>অনির্দিষ্ট সময়</a:t>
            </a:r>
            <a:r>
              <a:rPr lang="en-US" altLang="en-US" sz="3200" b="1" i="1" dirty="0">
                <a:solidFill>
                  <a:prstClr val="black"/>
                </a:solidFill>
                <a:latin typeface="Times New Roman" panose="02020603050405020304" pitchFamily="18" charset="0"/>
                <a:cs typeface="Times New Roman" panose="02020603050405020304" pitchFamily="18" charset="0"/>
              </a:rPr>
              <a:t>)</a:t>
            </a:r>
            <a:r>
              <a:rPr lang="en-US" altLang="en-US" sz="3200" b="1" dirty="0">
                <a:solidFill>
                  <a:prstClr val="black"/>
                </a:solidFill>
                <a:latin typeface="Times New Roman" panose="02020603050405020304" pitchFamily="18" charset="0"/>
                <a:cs typeface="Times New Roman" panose="02020603050405020304" pitchFamily="18" charset="0"/>
              </a:rPr>
              <a:t>.</a:t>
            </a:r>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3200" b="1" dirty="0">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rPr>
              <a:t>Ans. It </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i="1" dirty="0">
                <a:solidFill>
                  <a:srgbClr val="FF0000"/>
                </a:solidFill>
                <a:latin typeface="Times New Roman" panose="02020603050405020304" pitchFamily="18" charset="0"/>
                <a:cs typeface="Times New Roman" panose="02020603050405020304" pitchFamily="18" charset="0"/>
              </a:rPr>
              <a:t>has been raining </a:t>
            </a:r>
            <a:r>
              <a:rPr lang="en-US" altLang="en-US" sz="3200" b="1" dirty="0">
                <a:latin typeface="Times New Roman" panose="02020603050405020304" pitchFamily="18" charset="0"/>
                <a:cs typeface="Times New Roman" panose="02020603050405020304" pitchFamily="18" charset="0"/>
              </a:rPr>
              <a:t>for </a:t>
            </a:r>
            <a:r>
              <a:rPr lang="en-US" altLang="en-US" sz="3200" b="1" dirty="0">
                <a:solidFill>
                  <a:prstClr val="black"/>
                </a:solidFill>
                <a:latin typeface="Times New Roman" panose="02020603050405020304" pitchFamily="18" charset="0"/>
                <a:cs typeface="Times New Roman" panose="02020603050405020304" pitchFamily="18" charset="0"/>
              </a:rPr>
              <a:t>two hours. </a:t>
            </a:r>
            <a:endParaRPr lang="en-US" altLang="en-US" sz="3200" b="1"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356F592F-B195-4DCD-8A85-A59901FF0A0F}"/>
              </a:ext>
            </a:extLst>
          </p:cNvPr>
          <p:cNvSpPr/>
          <p:nvPr/>
        </p:nvSpPr>
        <p:spPr>
          <a:xfrm>
            <a:off x="398917" y="141592"/>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-18 </a:t>
            </a:r>
          </a:p>
        </p:txBody>
      </p:sp>
    </p:spTree>
    <p:extLst>
      <p:ext uri="{BB962C8B-B14F-4D97-AF65-F5344CB8AC3E}">
        <p14:creationId xmlns:p14="http://schemas.microsoft.com/office/powerpoint/2010/main" val="200863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1579" y="1391235"/>
            <a:ext cx="11333747" cy="3416320"/>
          </a:xfrm>
          <a:prstGeom prst="rect">
            <a:avLst/>
          </a:prstGeom>
          <a:solidFill>
            <a:schemeClr val="accent2">
              <a:lumMod val="20000"/>
              <a:lumOff val="80000"/>
            </a:schemeClr>
          </a:solidFill>
          <a:ln w="38100">
            <a:solidFill>
              <a:srgbClr val="FF0000"/>
            </a:solid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 Sentence</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lang="en-GB" altLang="en-US" sz="2400" b="1" dirty="0">
                <a:latin typeface="NikoshBAN" panose="02000000000000000000" pitchFamily="2" charset="0"/>
                <a:cs typeface="NikoshBAN" panose="02000000000000000000" pitchFamily="2" charset="0"/>
              </a:rPr>
              <a:t>এর মধ্যে </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 </a:t>
            </a:r>
            <a:r>
              <a:rPr lang="en-US" altLang="en-US" sz="2400" b="1" dirty="0">
                <a:latin typeface="Times New Roman" panose="02020603050405020304" pitchFamily="18" charset="0"/>
                <a:cs typeface="Times New Roman" panose="02020603050405020304" pitchFamily="18" charset="0"/>
              </a:rPr>
              <a:t>before or after </a:t>
            </a:r>
            <a:r>
              <a:rPr lang="en-US" altLang="en-US" sz="2400" b="1" dirty="0">
                <a:solidFill>
                  <a:prstClr val="black"/>
                </a:solidFill>
                <a:latin typeface="NikoshBAN" panose="02000000000000000000" pitchFamily="2" charset="0"/>
                <a:cs typeface="NikoshBAN" panose="02000000000000000000" pitchFamily="2" charset="0"/>
              </a:rPr>
              <a:t> থাকলে </a:t>
            </a:r>
            <a:r>
              <a:rPr lang="en-US" altLang="en-US" sz="2400" b="1" dirty="0">
                <a:solidFill>
                  <a:prstClr val="black"/>
                </a:solidFill>
                <a:latin typeface="Times New Roman" panose="02020603050405020304" pitchFamily="18" charset="0"/>
                <a:cs typeface="Times New Roman" panose="02020603050405020304" pitchFamily="18" charset="0"/>
              </a:rPr>
              <a:t>before</a:t>
            </a:r>
            <a:r>
              <a:rPr lang="en-US" altLang="en-US" sz="2400" b="1" dirty="0">
                <a:solidFill>
                  <a:prstClr val="black"/>
                </a:solidFill>
                <a:latin typeface="NikoshBAN" panose="02000000000000000000" pitchFamily="2" charset="0"/>
                <a:cs typeface="NikoshBAN" panose="02000000000000000000" pitchFamily="2" charset="0"/>
              </a:rPr>
              <a:t> এর আগের </a:t>
            </a:r>
            <a:r>
              <a:rPr lang="en-US" altLang="en-US" sz="2400" b="1" dirty="0">
                <a:solidFill>
                  <a:prstClr val="black"/>
                </a:solidFill>
                <a:latin typeface="Times New Roman" panose="02020603050405020304" pitchFamily="18" charset="0"/>
                <a:cs typeface="Times New Roman" panose="02020603050405020304" pitchFamily="18" charset="0"/>
              </a:rPr>
              <a:t>clause Past Perfect Tense </a:t>
            </a:r>
            <a:r>
              <a:rPr lang="en-US" altLang="en-US" sz="2400" b="1" dirty="0">
                <a:solidFill>
                  <a:prstClr val="black"/>
                </a:solidFill>
                <a:latin typeface="NikoshBAN" panose="02000000000000000000" pitchFamily="2" charset="0"/>
                <a:cs typeface="NikoshBAN" panose="02000000000000000000" pitchFamily="2" charset="0"/>
              </a:rPr>
              <a:t>এবং পরের </a:t>
            </a:r>
            <a:r>
              <a:rPr lang="en-US" altLang="en-US" sz="2400" b="1" dirty="0">
                <a:solidFill>
                  <a:prstClr val="black"/>
                </a:solidFill>
                <a:latin typeface="Times New Roman" panose="02020603050405020304" pitchFamily="18" charset="0"/>
                <a:cs typeface="Times New Roman" panose="02020603050405020304" pitchFamily="18" charset="0"/>
              </a:rPr>
              <a:t>clause Past Indefinite Tense</a:t>
            </a:r>
            <a:r>
              <a:rPr lang="en-US" altLang="en-US" sz="2400" b="1" dirty="0">
                <a:solidFill>
                  <a:prstClr val="black"/>
                </a:solidFill>
                <a:latin typeface="NikoshBAN" panose="02000000000000000000" pitchFamily="2" charset="0"/>
                <a:cs typeface="NikoshBAN" panose="02000000000000000000" pitchFamily="2" charset="0"/>
              </a:rPr>
              <a:t>  হবে।</a:t>
            </a:r>
            <a:r>
              <a:rPr lang="en-US" altLang="en-US" sz="2400" b="1" dirty="0">
                <a:solidFill>
                  <a:prstClr val="black"/>
                </a:solidFill>
                <a:latin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2400" b="1" i="1" dirty="0">
                <a:solidFill>
                  <a:prstClr val="black"/>
                </a:solidFill>
                <a:latin typeface="Times New Roman" panose="02020603050405020304" pitchFamily="18" charset="0"/>
                <a:cs typeface="Times New Roman" panose="02020603050405020304" pitchFamily="18" charset="0"/>
              </a:rPr>
              <a:t>   Example:</a:t>
            </a:r>
            <a:endParaRPr lang="en-US" altLang="en-US" sz="2400" b="1" i="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b="1" i="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 I</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a:t>
            </a:r>
            <a:r>
              <a:rPr lang="en-US" altLang="en-US" sz="2400" b="1" i="1" dirty="0">
                <a:latin typeface="Times New Roman" panose="02020603050405020304" pitchFamily="18" charset="0"/>
                <a:cs typeface="Times New Roman" panose="02020603050405020304" pitchFamily="18" charset="0"/>
              </a:rPr>
              <a:t>read</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the letter </a:t>
            </a:r>
            <a:r>
              <a:rPr kumimoji="0" lang="en-US" altLang="en-US" sz="2400" b="1" u="none" strike="noStrike" cap="none" normalizeH="0" baseline="0" dirty="0">
                <a:ln>
                  <a:noFill/>
                </a:ln>
                <a:effectLst/>
                <a:latin typeface="Times New Roman" panose="02020603050405020304" pitchFamily="18" charset="0"/>
                <a:cs typeface="Times New Roman" panose="02020603050405020304" pitchFamily="18" charset="0"/>
              </a:rPr>
              <a:t> </a:t>
            </a:r>
            <a:r>
              <a:rPr lang="en-US" altLang="en-US" sz="2400" b="1" i="1" dirty="0">
                <a:solidFill>
                  <a:srgbClr val="FF0000"/>
                </a:solidFill>
                <a:latin typeface="Times New Roman" panose="02020603050405020304" pitchFamily="18" charset="0"/>
                <a:cs typeface="Times New Roman" panose="02020603050405020304" pitchFamily="18" charset="0"/>
              </a:rPr>
              <a:t>before </a:t>
            </a:r>
            <a:r>
              <a:rPr lang="en-US" altLang="en-US" sz="2400" b="1" dirty="0">
                <a:latin typeface="Times New Roman" panose="02020603050405020304" pitchFamily="18" charset="0"/>
                <a:cs typeface="Times New Roman" panose="02020603050405020304" pitchFamily="18" charset="0"/>
              </a:rPr>
              <a:t> I (burn) it.</a:t>
            </a: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Ans.</a:t>
            </a:r>
            <a:r>
              <a:rPr lang="en-US" altLang="en-US" sz="2400" b="1" dirty="0">
                <a:solidFill>
                  <a:prstClr val="black"/>
                </a:solidFill>
                <a:latin typeface="Times New Roman" panose="02020603050405020304" pitchFamily="18" charset="0"/>
                <a:cs typeface="Times New Roman" panose="02020603050405020304" pitchFamily="18" charset="0"/>
              </a:rPr>
              <a:t> I  </a:t>
            </a:r>
            <a:r>
              <a:rPr lang="en-US" altLang="en-US" sz="2400" b="1" i="1" dirty="0">
                <a:solidFill>
                  <a:srgbClr val="FF0000"/>
                </a:solidFill>
                <a:latin typeface="Times New Roman" panose="02020603050405020304" pitchFamily="18" charset="0"/>
                <a:cs typeface="Times New Roman" panose="02020603050405020304" pitchFamily="18" charset="0"/>
              </a:rPr>
              <a:t>had  read</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the letter </a:t>
            </a:r>
            <a:r>
              <a:rPr lang="en-US" altLang="en-US" sz="2400" b="1" dirty="0">
                <a:solidFill>
                  <a:srgbClr val="FF0000"/>
                </a:solidFill>
                <a:latin typeface="Times New Roman" panose="02020603050405020304" pitchFamily="18" charset="0"/>
                <a:cs typeface="Times New Roman" panose="02020603050405020304" pitchFamily="18" charset="0"/>
              </a:rPr>
              <a:t>before</a:t>
            </a:r>
            <a:r>
              <a:rPr lang="en-US" altLang="en-US" sz="2400" b="1" dirty="0">
                <a:latin typeface="Times New Roman" panose="02020603050405020304" pitchFamily="18" charset="0"/>
                <a:cs typeface="Times New Roman" panose="02020603050405020304" pitchFamily="18" charset="0"/>
              </a:rPr>
              <a:t>  I </a:t>
            </a:r>
            <a:r>
              <a:rPr lang="en-US" altLang="en-US" sz="2400" b="1" i="1" dirty="0">
                <a:solidFill>
                  <a:srgbClr val="FF0000"/>
                </a:solidFill>
                <a:latin typeface="Times New Roman" panose="02020603050405020304" pitchFamily="18" charset="0"/>
                <a:cs typeface="Times New Roman" panose="02020603050405020304" pitchFamily="18" charset="0"/>
              </a:rPr>
              <a:t>burnt </a:t>
            </a:r>
            <a:r>
              <a:rPr lang="en-US" altLang="en-US" sz="2400" b="1" dirty="0">
                <a:solidFill>
                  <a:prstClr val="black"/>
                </a:solidFill>
                <a:latin typeface="Times New Roman" panose="02020603050405020304" pitchFamily="18" charset="0"/>
                <a:cs typeface="Times New Roman" panose="02020603050405020304" pitchFamily="18" charset="0"/>
              </a:rPr>
              <a:t> it.</a:t>
            </a:r>
            <a:r>
              <a:rPr lang="en-US" altLang="en-US" sz="2400" b="1" dirty="0">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b)</a:t>
            </a:r>
            <a:r>
              <a:rPr lang="en-US" altLang="en-US" sz="2400" b="1" dirty="0">
                <a:solidFill>
                  <a:prstClr val="black"/>
                </a:solidFill>
                <a:latin typeface="Times New Roman" panose="02020603050405020304" pitchFamily="18" charset="0"/>
                <a:cs typeface="Times New Roman" panose="02020603050405020304" pitchFamily="18" charset="0"/>
              </a:rPr>
              <a:t> He </a:t>
            </a:r>
            <a:r>
              <a:rPr lang="en-US" altLang="en-US" sz="2400" b="1" i="1" dirty="0">
                <a:solidFill>
                  <a:prstClr val="black"/>
                </a:solidFill>
                <a:latin typeface="Times New Roman" panose="02020603050405020304" pitchFamily="18" charset="0"/>
                <a:cs typeface="Times New Roman" panose="02020603050405020304" pitchFamily="18" charset="0"/>
              </a:rPr>
              <a:t>(get) a </a:t>
            </a:r>
            <a:r>
              <a:rPr lang="en-US" altLang="en-US" sz="2400" b="1" dirty="0">
                <a:solidFill>
                  <a:prstClr val="black"/>
                </a:solidFill>
                <a:latin typeface="Times New Roman" panose="02020603050405020304" pitchFamily="18" charset="0"/>
                <a:cs typeface="Times New Roman" panose="02020603050405020304" pitchFamily="18" charset="0"/>
              </a:rPr>
              <a:t>visa  </a:t>
            </a:r>
            <a:r>
              <a:rPr lang="en-US" altLang="en-US" sz="2400" b="1" i="1" dirty="0">
                <a:solidFill>
                  <a:srgbClr val="FF0000"/>
                </a:solidFill>
                <a:latin typeface="Times New Roman" panose="02020603050405020304" pitchFamily="18" charset="0"/>
                <a:cs typeface="Times New Roman" panose="02020603050405020304" pitchFamily="18" charset="0"/>
              </a:rPr>
              <a:t>before </a:t>
            </a:r>
            <a:r>
              <a:rPr lang="en-US" altLang="en-US" sz="2400" b="1" dirty="0">
                <a:solidFill>
                  <a:prstClr val="black"/>
                </a:solidFill>
                <a:latin typeface="Times New Roman" panose="02020603050405020304" pitchFamily="18" charset="0"/>
                <a:cs typeface="Times New Roman" panose="02020603050405020304" pitchFamily="18" charset="0"/>
              </a:rPr>
              <a:t> he  (go) to abroad.</a:t>
            </a: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Ans.</a:t>
            </a:r>
            <a:r>
              <a:rPr lang="en-US" altLang="en-US" sz="2400" b="1" dirty="0">
                <a:solidFill>
                  <a:prstClr val="black"/>
                </a:solidFill>
                <a:latin typeface="Times New Roman" panose="02020603050405020304" pitchFamily="18" charset="0"/>
                <a:cs typeface="Times New Roman" panose="02020603050405020304" pitchFamily="18" charset="0"/>
              </a:rPr>
              <a:t> He </a:t>
            </a:r>
            <a:r>
              <a:rPr lang="en-US" altLang="en-US" sz="2400" b="1" i="1" dirty="0">
                <a:solidFill>
                  <a:srgbClr val="FF0000"/>
                </a:solidFill>
                <a:latin typeface="Times New Roman" panose="02020603050405020304" pitchFamily="18" charset="0"/>
                <a:cs typeface="Times New Roman" panose="02020603050405020304" pitchFamily="18" charset="0"/>
              </a:rPr>
              <a:t>had got </a:t>
            </a:r>
            <a:r>
              <a:rPr lang="en-US" altLang="en-US" sz="2400" b="1" i="1" dirty="0">
                <a:solidFill>
                  <a:prstClr val="black"/>
                </a:solidFill>
                <a:latin typeface="Times New Roman" panose="02020603050405020304" pitchFamily="18" charset="0"/>
                <a:cs typeface="Times New Roman" panose="02020603050405020304" pitchFamily="18" charset="0"/>
              </a:rPr>
              <a:t>a </a:t>
            </a:r>
            <a:r>
              <a:rPr lang="en-US" altLang="en-US" sz="2400" b="1" dirty="0">
                <a:solidFill>
                  <a:prstClr val="black"/>
                </a:solidFill>
                <a:latin typeface="Times New Roman" panose="02020603050405020304" pitchFamily="18" charset="0"/>
                <a:cs typeface="Times New Roman" panose="02020603050405020304" pitchFamily="18" charset="0"/>
              </a:rPr>
              <a:t>visa  </a:t>
            </a:r>
            <a:r>
              <a:rPr lang="en-US" altLang="en-US" sz="2400" b="1" i="1" dirty="0">
                <a:solidFill>
                  <a:srgbClr val="FF0000"/>
                </a:solidFill>
                <a:latin typeface="Times New Roman" panose="02020603050405020304" pitchFamily="18" charset="0"/>
                <a:cs typeface="Times New Roman" panose="02020603050405020304" pitchFamily="18" charset="0"/>
              </a:rPr>
              <a:t>before </a:t>
            </a:r>
            <a:r>
              <a:rPr lang="en-US" altLang="en-US" sz="2400" b="1" dirty="0">
                <a:solidFill>
                  <a:prstClr val="black"/>
                </a:solidFill>
                <a:latin typeface="Times New Roman" panose="02020603050405020304" pitchFamily="18" charset="0"/>
                <a:cs typeface="Times New Roman" panose="02020603050405020304" pitchFamily="18" charset="0"/>
              </a:rPr>
              <a:t> he  </a:t>
            </a:r>
            <a:r>
              <a:rPr lang="en-US" altLang="en-US" sz="2400" b="1" i="1" dirty="0">
                <a:solidFill>
                  <a:srgbClr val="FF0000"/>
                </a:solidFill>
                <a:latin typeface="Times New Roman" panose="02020603050405020304" pitchFamily="18" charset="0"/>
                <a:cs typeface="Times New Roman" panose="02020603050405020304" pitchFamily="18" charset="0"/>
              </a:rPr>
              <a:t>went</a:t>
            </a:r>
            <a:r>
              <a:rPr lang="en-US" altLang="en-US" sz="2400" b="1" dirty="0">
                <a:solidFill>
                  <a:prstClr val="black"/>
                </a:solidFill>
                <a:latin typeface="Times New Roman" panose="02020603050405020304" pitchFamily="18" charset="0"/>
                <a:cs typeface="Times New Roman" panose="02020603050405020304" pitchFamily="18" charset="0"/>
              </a:rPr>
              <a:t>  to abroad.</a:t>
            </a:r>
          </a:p>
          <a:p>
            <a:pPr lvl="0" eaLnBrk="0" fontAlgn="base" hangingPunct="0">
              <a:spcBef>
                <a:spcPct val="0"/>
              </a:spcBef>
              <a:spcAft>
                <a:spcPct val="0"/>
              </a:spcAft>
            </a:pPr>
            <a:r>
              <a:rPr lang="en-GB" altLang="en-US" sz="2400" b="1" dirty="0">
                <a:solidFill>
                  <a:prstClr val="black"/>
                </a:solidFill>
                <a:latin typeface="Times New Roman" panose="02020603050405020304" pitchFamily="18" charset="0"/>
                <a:cs typeface="Times New Roman" panose="02020603050405020304" pitchFamily="18" charset="0"/>
              </a:rPr>
              <a:t>     c) </a:t>
            </a:r>
            <a:r>
              <a:rPr lang="en-US" altLang="en-US" sz="2400" b="1" dirty="0">
                <a:solidFill>
                  <a:prstClr val="black"/>
                </a:solidFill>
                <a:latin typeface="Times New Roman" panose="02020603050405020304" pitchFamily="18" charset="0"/>
                <a:cs typeface="Times New Roman" panose="02020603050405020304" pitchFamily="18" charset="0"/>
              </a:rPr>
              <a:t>I </a:t>
            </a:r>
            <a:r>
              <a:rPr lang="en-US" altLang="en-US" sz="2400" b="1" i="1" dirty="0">
                <a:solidFill>
                  <a:prstClr val="black"/>
                </a:solidFill>
                <a:latin typeface="Times New Roman" panose="02020603050405020304" pitchFamily="18" charset="0"/>
                <a:cs typeface="Times New Roman" panose="02020603050405020304" pitchFamily="18" charset="0"/>
              </a:rPr>
              <a:t>(post) </a:t>
            </a:r>
            <a:r>
              <a:rPr lang="en-US" altLang="en-US" sz="2400" b="1" dirty="0">
                <a:solidFill>
                  <a:prstClr val="black"/>
                </a:solidFill>
                <a:latin typeface="Times New Roman" panose="02020603050405020304" pitchFamily="18" charset="0"/>
                <a:cs typeface="Times New Roman" panose="02020603050405020304" pitchFamily="18" charset="0"/>
              </a:rPr>
              <a:t>the letter  </a:t>
            </a:r>
            <a:r>
              <a:rPr lang="en-US" altLang="en-US" sz="2400" b="1" i="1" dirty="0">
                <a:solidFill>
                  <a:srgbClr val="FF0000"/>
                </a:solidFill>
                <a:latin typeface="Times New Roman" panose="02020603050405020304" pitchFamily="18" charset="0"/>
                <a:cs typeface="Times New Roman" panose="02020603050405020304" pitchFamily="18" charset="0"/>
              </a:rPr>
              <a:t>after </a:t>
            </a:r>
            <a:r>
              <a:rPr lang="en-US" altLang="en-US" sz="2400" b="1" dirty="0">
                <a:solidFill>
                  <a:prstClr val="black"/>
                </a:solidFill>
                <a:latin typeface="Times New Roman" panose="02020603050405020304" pitchFamily="18" charset="0"/>
                <a:cs typeface="Times New Roman" panose="02020603050405020304" pitchFamily="18" charset="0"/>
              </a:rPr>
              <a:t> I (write) it.</a:t>
            </a:r>
          </a:p>
          <a:p>
            <a:pPr lvl="0" eaLnBrk="0" fontAlgn="base" hangingPunct="0">
              <a:spcBef>
                <a:spcPct val="0"/>
              </a:spcBef>
              <a:spcAft>
                <a:spcPct val="0"/>
              </a:spcAft>
            </a:pPr>
            <a:r>
              <a:rPr lang="en-GB"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      Ans. I </a:t>
            </a:r>
            <a:r>
              <a:rPr lang="en-US" altLang="en-US" sz="2400" b="1" i="1" dirty="0">
                <a:solidFill>
                  <a:srgbClr val="FF0000"/>
                </a:solidFill>
                <a:latin typeface="Times New Roman" panose="02020603050405020304" pitchFamily="18" charset="0"/>
                <a:cs typeface="Times New Roman" panose="02020603050405020304" pitchFamily="18" charset="0"/>
              </a:rPr>
              <a:t>posted</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the letter  </a:t>
            </a:r>
            <a:r>
              <a:rPr lang="en-US" altLang="en-US" sz="2400" b="1" i="1" dirty="0">
                <a:solidFill>
                  <a:srgbClr val="FF0000"/>
                </a:solidFill>
                <a:latin typeface="Times New Roman" panose="02020603050405020304" pitchFamily="18" charset="0"/>
                <a:cs typeface="Times New Roman" panose="02020603050405020304" pitchFamily="18" charset="0"/>
              </a:rPr>
              <a:t>after </a:t>
            </a:r>
            <a:r>
              <a:rPr lang="en-US" altLang="en-US" sz="2400" b="1" dirty="0">
                <a:solidFill>
                  <a:prstClr val="black"/>
                </a:solidFill>
                <a:latin typeface="Times New Roman" panose="02020603050405020304" pitchFamily="18" charset="0"/>
                <a:cs typeface="Times New Roman" panose="02020603050405020304" pitchFamily="18" charset="0"/>
              </a:rPr>
              <a:t> I </a:t>
            </a:r>
            <a:r>
              <a:rPr lang="en-US" altLang="en-US" sz="2400" b="1" i="1" dirty="0">
                <a:solidFill>
                  <a:srgbClr val="FF0000"/>
                </a:solidFill>
                <a:latin typeface="Times New Roman" panose="02020603050405020304" pitchFamily="18" charset="0"/>
                <a:cs typeface="Times New Roman" panose="02020603050405020304" pitchFamily="18" charset="0"/>
              </a:rPr>
              <a:t>had written </a:t>
            </a:r>
            <a:r>
              <a:rPr lang="en-US" altLang="en-US" sz="2400" b="1" dirty="0">
                <a:solidFill>
                  <a:prstClr val="black"/>
                </a:solidFill>
                <a:latin typeface="Times New Roman" panose="02020603050405020304" pitchFamily="18" charset="0"/>
                <a:cs typeface="Times New Roman" panose="02020603050405020304" pitchFamily="18" charset="0"/>
              </a:rPr>
              <a:t>it.</a:t>
            </a:r>
          </a:p>
        </p:txBody>
      </p:sp>
      <p:sp>
        <p:nvSpPr>
          <p:cNvPr id="4" name="Oval 3">
            <a:extLst>
              <a:ext uri="{FF2B5EF4-FFF2-40B4-BE49-F238E27FC236}">
                <a16:creationId xmlns:a16="http://schemas.microsoft.com/office/drawing/2014/main" id="{356F592F-B195-4DCD-8A85-A59901FF0A0F}"/>
              </a:ext>
            </a:extLst>
          </p:cNvPr>
          <p:cNvSpPr/>
          <p:nvPr/>
        </p:nvSpPr>
        <p:spPr>
          <a:xfrm>
            <a:off x="398917" y="141592"/>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-19 </a:t>
            </a:r>
          </a:p>
        </p:txBody>
      </p:sp>
    </p:spTree>
    <p:extLst>
      <p:ext uri="{BB962C8B-B14F-4D97-AF65-F5344CB8AC3E}">
        <p14:creationId xmlns:p14="http://schemas.microsoft.com/office/powerpoint/2010/main" val="4131963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56F592F-B195-4DCD-8A85-A59901FF0A0F}"/>
              </a:ext>
            </a:extLst>
          </p:cNvPr>
          <p:cNvSpPr/>
          <p:nvPr/>
        </p:nvSpPr>
        <p:spPr>
          <a:xfrm>
            <a:off x="398917" y="141592"/>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-20 </a:t>
            </a:r>
          </a:p>
        </p:txBody>
      </p:sp>
      <p:sp>
        <p:nvSpPr>
          <p:cNvPr id="3" name="Rectangle 2"/>
          <p:cNvSpPr>
            <a:spLocks noChangeArrowheads="1"/>
          </p:cNvSpPr>
          <p:nvPr/>
        </p:nvSpPr>
        <p:spPr bwMode="auto">
          <a:xfrm>
            <a:off x="601579" y="1575901"/>
            <a:ext cx="11333747" cy="3046988"/>
          </a:xfrm>
          <a:prstGeom prst="rect">
            <a:avLst/>
          </a:prstGeom>
          <a:solidFill>
            <a:schemeClr val="accent2">
              <a:lumMod val="20000"/>
              <a:lumOff val="80000"/>
            </a:schemeClr>
          </a:solidFill>
          <a:ln w="38100">
            <a:solidFill>
              <a:srgbClr val="FF0000"/>
            </a:solid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 No Sooner had -----than/ Scarcely had-------when/Hardly had----when/</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lang="en-GB" altLang="en-US" sz="2400" b="1" dirty="0">
                <a:latin typeface="NikoshBAN" panose="02000000000000000000" pitchFamily="2" charset="0"/>
                <a:cs typeface="NikoshBAN" panose="02000000000000000000" pitchFamily="2" charset="0"/>
              </a:rPr>
              <a:t>দ্বারা কোনো </a:t>
            </a:r>
            <a:r>
              <a:rPr lang="en-GB" altLang="en-US" sz="2400" b="1" dirty="0">
                <a:latin typeface="Times New Roman" panose="02020603050405020304" pitchFamily="18" charset="0"/>
                <a:cs typeface="Times New Roman" panose="02020603050405020304" pitchFamily="18" charset="0"/>
              </a:rPr>
              <a:t>Sentence</a:t>
            </a:r>
            <a:r>
              <a:rPr lang="en-GB" altLang="en-US" sz="2400" b="1" dirty="0">
                <a:latin typeface="NikoshBAN" panose="02000000000000000000" pitchFamily="2" charset="0"/>
                <a:cs typeface="NikoshBAN" panose="02000000000000000000" pitchFamily="2" charset="0"/>
              </a:rPr>
              <a:t> শুরু হলে  </a:t>
            </a: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 </a:t>
            </a:r>
            <a:r>
              <a:rPr kumimoji="0" lang="en-GB" altLang="en-US" sz="2400" b="1" i="0" u="none" strike="noStrike" cap="none" normalizeH="0" baseline="0" dirty="0">
                <a:ln>
                  <a:noFill/>
                </a:ln>
                <a:effectLst/>
                <a:latin typeface="Times New Roman" panose="02020603050405020304" pitchFamily="18" charset="0"/>
                <a:cs typeface="Times New Roman" panose="02020603050405020304" pitchFamily="18" charset="0"/>
              </a:rPr>
              <a:t>Than/ when/</a:t>
            </a:r>
            <a:r>
              <a:rPr lang="en-US" altLang="en-US" sz="2400" b="1" dirty="0">
                <a:latin typeface="Times New Roman" panose="02020603050405020304" pitchFamily="18" charset="0"/>
                <a:cs typeface="Times New Roman" panose="02020603050405020304" pitchFamily="18" charset="0"/>
              </a:rPr>
              <a:t>before </a:t>
            </a:r>
            <a:r>
              <a:rPr lang="en-US" altLang="en-US" sz="2400" b="1" dirty="0">
                <a:solidFill>
                  <a:prstClr val="black"/>
                </a:solidFill>
                <a:latin typeface="NikoshBAN" panose="02000000000000000000" pitchFamily="2" charset="0"/>
                <a:cs typeface="NikoshBAN" panose="02000000000000000000" pitchFamily="2" charset="0"/>
              </a:rPr>
              <a:t>এর আগের </a:t>
            </a:r>
            <a:r>
              <a:rPr lang="en-US" altLang="en-US" sz="2400" b="1" dirty="0">
                <a:solidFill>
                  <a:prstClr val="black"/>
                </a:solidFill>
                <a:latin typeface="Times New Roman" panose="02020603050405020304" pitchFamily="18" charset="0"/>
                <a:cs typeface="Times New Roman" panose="02020603050405020304" pitchFamily="18" charset="0"/>
              </a:rPr>
              <a:t>clause Past Perfect Tense </a:t>
            </a:r>
            <a:r>
              <a:rPr lang="en-US" altLang="en-US" sz="2400" b="1" dirty="0">
                <a:solidFill>
                  <a:prstClr val="black"/>
                </a:solidFill>
                <a:latin typeface="NikoshBAN" panose="02000000000000000000" pitchFamily="2" charset="0"/>
                <a:cs typeface="NikoshBAN" panose="02000000000000000000" pitchFamily="2" charset="0"/>
              </a:rPr>
              <a:t>এবং পরের </a:t>
            </a:r>
            <a:r>
              <a:rPr lang="en-US" altLang="en-US" sz="2400" b="1" dirty="0">
                <a:solidFill>
                  <a:prstClr val="black"/>
                </a:solidFill>
                <a:latin typeface="Times New Roman" panose="02020603050405020304" pitchFamily="18" charset="0"/>
                <a:cs typeface="Times New Roman" panose="02020603050405020304" pitchFamily="18" charset="0"/>
              </a:rPr>
              <a:t>clause Past Indefinite Tense</a:t>
            </a:r>
            <a:r>
              <a:rPr lang="en-US" altLang="en-US" sz="2400" b="1" dirty="0">
                <a:solidFill>
                  <a:prstClr val="black"/>
                </a:solidFill>
                <a:latin typeface="NikoshBAN" panose="02000000000000000000" pitchFamily="2" charset="0"/>
                <a:cs typeface="NikoshBAN" panose="02000000000000000000" pitchFamily="2" charset="0"/>
              </a:rPr>
              <a:t>  হবে।</a:t>
            </a:r>
            <a:r>
              <a:rPr lang="en-US" altLang="en-US" sz="2400" b="1" dirty="0">
                <a:solidFill>
                  <a:prstClr val="black"/>
                </a:solidFill>
                <a:latin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2400" b="1" i="1" dirty="0">
                <a:solidFill>
                  <a:prstClr val="black"/>
                </a:solidFill>
                <a:latin typeface="Times New Roman" panose="02020603050405020304" pitchFamily="18" charset="0"/>
                <a:cs typeface="Times New Roman" panose="02020603050405020304" pitchFamily="18" charset="0"/>
              </a:rPr>
              <a:t>   Example:</a:t>
            </a:r>
            <a:endParaRPr lang="en-US" altLang="en-US" sz="2400" b="1" i="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b="1" i="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 </a:t>
            </a:r>
            <a:r>
              <a:rPr lang="en-US" altLang="en-US" sz="2400" b="1" dirty="0">
                <a:solidFill>
                  <a:srgbClr val="FF0000"/>
                </a:solidFill>
                <a:latin typeface="Times New Roman" panose="02020603050405020304" pitchFamily="18" charset="0"/>
                <a:cs typeface="Times New Roman" panose="02020603050405020304" pitchFamily="18" charset="0"/>
              </a:rPr>
              <a:t>No sooner had </a:t>
            </a:r>
            <a:r>
              <a:rPr lang="en-US" altLang="en-US" sz="2400" b="1" dirty="0">
                <a:latin typeface="Times New Roman" panose="02020603050405020304" pitchFamily="18" charset="0"/>
                <a:cs typeface="Times New Roman" panose="02020603050405020304" pitchFamily="18" charset="0"/>
              </a:rPr>
              <a:t>he</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a:t>
            </a:r>
            <a:r>
              <a:rPr lang="en-US" altLang="en-US" sz="2400" b="1" i="1" dirty="0">
                <a:latin typeface="Times New Roman" panose="02020603050405020304" pitchFamily="18" charset="0"/>
                <a:cs typeface="Times New Roman" panose="02020603050405020304" pitchFamily="18" charset="0"/>
              </a:rPr>
              <a:t>see</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the police </a:t>
            </a:r>
            <a:r>
              <a:rPr kumimoji="0" lang="en-US" altLang="en-US" sz="2400" b="1" u="none" strike="noStrike" cap="none" normalizeH="0" baseline="0" dirty="0">
                <a:ln>
                  <a:noFill/>
                </a:ln>
                <a:effectLst/>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than</a:t>
            </a:r>
            <a:r>
              <a:rPr lang="en-US" altLang="en-US" sz="2400" b="1" dirty="0">
                <a:latin typeface="Times New Roman" panose="02020603050405020304" pitchFamily="18" charset="0"/>
                <a:cs typeface="Times New Roman" panose="02020603050405020304" pitchFamily="18" charset="0"/>
              </a:rPr>
              <a:t> he </a:t>
            </a:r>
            <a:r>
              <a:rPr lang="en-US" altLang="en-US" sz="2400" b="1" i="1" dirty="0">
                <a:latin typeface="Times New Roman" panose="02020603050405020304" pitchFamily="18" charset="0"/>
                <a:cs typeface="Times New Roman" panose="02020603050405020304" pitchFamily="18" charset="0"/>
              </a:rPr>
              <a:t>(run) </a:t>
            </a:r>
            <a:r>
              <a:rPr lang="en-US" altLang="en-US" sz="2400" b="1" dirty="0">
                <a:latin typeface="Times New Roman" panose="02020603050405020304" pitchFamily="18" charset="0"/>
                <a:cs typeface="Times New Roman" panose="02020603050405020304" pitchFamily="18" charset="0"/>
              </a:rPr>
              <a:t>away.</a:t>
            </a: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Ans.</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No sooner had </a:t>
            </a:r>
            <a:r>
              <a:rPr lang="en-US" altLang="en-US" sz="2400" b="1" dirty="0">
                <a:solidFill>
                  <a:prstClr val="black"/>
                </a:solidFill>
                <a:latin typeface="Times New Roman" panose="02020603050405020304" pitchFamily="18" charset="0"/>
                <a:cs typeface="Times New Roman" panose="02020603050405020304" pitchFamily="18" charset="0"/>
              </a:rPr>
              <a:t>he </a:t>
            </a:r>
            <a:r>
              <a:rPr lang="en-US" altLang="en-US" sz="2400" b="1" i="1" dirty="0">
                <a:solidFill>
                  <a:srgbClr val="FF0000"/>
                </a:solidFill>
                <a:latin typeface="Times New Roman" panose="02020603050405020304" pitchFamily="18" charset="0"/>
                <a:cs typeface="Times New Roman" panose="02020603050405020304" pitchFamily="18" charset="0"/>
              </a:rPr>
              <a:t>seen</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the police  </a:t>
            </a:r>
            <a:r>
              <a:rPr lang="en-US" altLang="en-US" sz="2400" b="1" dirty="0">
                <a:solidFill>
                  <a:srgbClr val="FF0000"/>
                </a:solidFill>
                <a:latin typeface="Times New Roman" panose="02020603050405020304" pitchFamily="18" charset="0"/>
                <a:cs typeface="Times New Roman" panose="02020603050405020304" pitchFamily="18" charset="0"/>
              </a:rPr>
              <a:t>than </a:t>
            </a:r>
            <a:r>
              <a:rPr lang="en-US" altLang="en-US" sz="2400" b="1" dirty="0">
                <a:solidFill>
                  <a:prstClr val="black"/>
                </a:solidFill>
                <a:latin typeface="Times New Roman" panose="02020603050405020304" pitchFamily="18" charset="0"/>
                <a:cs typeface="Times New Roman" panose="02020603050405020304" pitchFamily="18" charset="0"/>
              </a:rPr>
              <a:t>he </a:t>
            </a:r>
            <a:r>
              <a:rPr lang="en-US" altLang="en-US" sz="2400" b="1" i="1" dirty="0">
                <a:solidFill>
                  <a:srgbClr val="FF0000"/>
                </a:solidFill>
                <a:latin typeface="Times New Roman" panose="02020603050405020304" pitchFamily="18" charset="0"/>
                <a:cs typeface="Times New Roman" panose="02020603050405020304" pitchFamily="18" charset="0"/>
              </a:rPr>
              <a:t>run</a:t>
            </a:r>
            <a:r>
              <a:rPr lang="en-US" altLang="en-US" sz="2400" b="1" dirty="0">
                <a:solidFill>
                  <a:prstClr val="black"/>
                </a:solidFill>
                <a:latin typeface="Times New Roman" panose="02020603050405020304" pitchFamily="18" charset="0"/>
                <a:cs typeface="Times New Roman" panose="02020603050405020304" pitchFamily="18" charset="0"/>
              </a:rPr>
              <a:t> away.</a:t>
            </a:r>
          </a:p>
          <a:p>
            <a:pPr lvl="0" eaLnBrk="0" fontAlgn="base" hangingPunct="0">
              <a:spcBef>
                <a:spcPct val="0"/>
              </a:spcBef>
              <a:spcAft>
                <a:spcPct val="0"/>
              </a:spcAft>
            </a:pP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b)</a:t>
            </a:r>
            <a:r>
              <a:rPr lang="en-US" altLang="en-US" sz="2400" b="1" dirty="0">
                <a:solidFill>
                  <a:prstClr val="black"/>
                </a:solidFill>
                <a:latin typeface="Times New Roman" panose="02020603050405020304" pitchFamily="18" charset="0"/>
                <a:cs typeface="Times New Roman" panose="02020603050405020304" pitchFamily="18" charset="0"/>
              </a:rPr>
              <a:t> Scarcely had the teacher  </a:t>
            </a:r>
            <a:r>
              <a:rPr lang="en-US" altLang="en-US" sz="2400" b="1" i="1" dirty="0">
                <a:solidFill>
                  <a:prstClr val="black"/>
                </a:solidFill>
                <a:latin typeface="Times New Roman" panose="02020603050405020304" pitchFamily="18" charset="0"/>
                <a:cs typeface="Times New Roman" panose="02020603050405020304" pitchFamily="18" charset="0"/>
              </a:rPr>
              <a:t>(enter)</a:t>
            </a:r>
            <a:r>
              <a:rPr lang="en-US" altLang="en-US" sz="2400" b="1" dirty="0">
                <a:solidFill>
                  <a:prstClr val="black"/>
                </a:solidFill>
                <a:latin typeface="Times New Roman" panose="02020603050405020304" pitchFamily="18" charset="0"/>
                <a:cs typeface="Times New Roman" panose="02020603050405020304" pitchFamily="18" charset="0"/>
              </a:rPr>
              <a:t> the class  </a:t>
            </a:r>
            <a:r>
              <a:rPr lang="en-US" altLang="en-US" sz="2400" b="1" i="1" dirty="0">
                <a:solidFill>
                  <a:srgbClr val="FF0000"/>
                </a:solidFill>
                <a:latin typeface="Times New Roman" panose="02020603050405020304" pitchFamily="18" charset="0"/>
                <a:cs typeface="Times New Roman" panose="02020603050405020304" pitchFamily="18" charset="0"/>
              </a:rPr>
              <a:t>when </a:t>
            </a:r>
            <a:r>
              <a:rPr lang="en-US" altLang="en-US" sz="2400" b="1" dirty="0">
                <a:solidFill>
                  <a:prstClr val="black"/>
                </a:solidFill>
                <a:latin typeface="Times New Roman" panose="02020603050405020304" pitchFamily="18" charset="0"/>
                <a:cs typeface="Times New Roman" panose="02020603050405020304" pitchFamily="18" charset="0"/>
              </a:rPr>
              <a:t> the students (stand) up.</a:t>
            </a:r>
          </a:p>
          <a:p>
            <a:pPr lvl="0" eaLnBrk="0" fontAlgn="base" hangingPunct="0">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Ans: Scarcely had the teacher </a:t>
            </a:r>
            <a:r>
              <a:rPr lang="en-US" altLang="en-US" sz="2400" b="1" i="1" dirty="0">
                <a:solidFill>
                  <a:srgbClr val="FF0000"/>
                </a:solidFill>
                <a:latin typeface="Times New Roman" panose="02020603050405020304" pitchFamily="18" charset="0"/>
                <a:cs typeface="Times New Roman" panose="02020603050405020304" pitchFamily="18" charset="0"/>
              </a:rPr>
              <a:t>entered</a:t>
            </a:r>
            <a:r>
              <a:rPr lang="en-US" altLang="en-US" sz="2400" b="1" dirty="0">
                <a:solidFill>
                  <a:prstClr val="black"/>
                </a:solidFill>
                <a:latin typeface="Times New Roman" panose="02020603050405020304" pitchFamily="18" charset="0"/>
                <a:cs typeface="Times New Roman" panose="02020603050405020304" pitchFamily="18" charset="0"/>
              </a:rPr>
              <a:t> the class  </a:t>
            </a:r>
            <a:r>
              <a:rPr lang="en-US" altLang="en-US" sz="2400" b="1" i="1" dirty="0">
                <a:solidFill>
                  <a:srgbClr val="FF0000"/>
                </a:solidFill>
                <a:latin typeface="Times New Roman" panose="02020603050405020304" pitchFamily="18" charset="0"/>
                <a:cs typeface="Times New Roman" panose="02020603050405020304" pitchFamily="18" charset="0"/>
              </a:rPr>
              <a:t>when </a:t>
            </a:r>
            <a:r>
              <a:rPr lang="en-US" altLang="en-US" sz="2400" b="1" dirty="0">
                <a:solidFill>
                  <a:prstClr val="black"/>
                </a:solidFill>
                <a:latin typeface="Times New Roman" panose="02020603050405020304" pitchFamily="18" charset="0"/>
                <a:cs typeface="Times New Roman" panose="02020603050405020304" pitchFamily="18" charset="0"/>
              </a:rPr>
              <a:t> the students </a:t>
            </a:r>
            <a:r>
              <a:rPr lang="en-US" altLang="en-US" sz="2400" b="1" i="1" dirty="0">
                <a:solidFill>
                  <a:srgbClr val="FF0000"/>
                </a:solidFill>
                <a:latin typeface="Times New Roman" panose="02020603050405020304" pitchFamily="18" charset="0"/>
                <a:cs typeface="Times New Roman" panose="02020603050405020304" pitchFamily="18" charset="0"/>
              </a:rPr>
              <a:t>stood</a:t>
            </a:r>
            <a:r>
              <a:rPr lang="en-US" altLang="en-US" sz="2400" b="1" dirty="0">
                <a:solidFill>
                  <a:prstClr val="black"/>
                </a:solidFill>
                <a:latin typeface="Times New Roman" panose="02020603050405020304" pitchFamily="18" charset="0"/>
                <a:cs typeface="Times New Roman" panose="02020603050405020304" pitchFamily="18" charset="0"/>
              </a:rPr>
              <a:t> up</a:t>
            </a:r>
          </a:p>
        </p:txBody>
      </p:sp>
    </p:spTree>
    <p:extLst>
      <p:ext uri="{BB962C8B-B14F-4D97-AF65-F5344CB8AC3E}">
        <p14:creationId xmlns:p14="http://schemas.microsoft.com/office/powerpoint/2010/main" val="2161436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56F592F-B195-4DCD-8A85-A59901FF0A0F}"/>
              </a:ext>
            </a:extLst>
          </p:cNvPr>
          <p:cNvSpPr/>
          <p:nvPr/>
        </p:nvSpPr>
        <p:spPr>
          <a:xfrm>
            <a:off x="398917" y="141592"/>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-21 </a:t>
            </a:r>
          </a:p>
        </p:txBody>
      </p:sp>
      <p:sp>
        <p:nvSpPr>
          <p:cNvPr id="3" name="Rectangle 2"/>
          <p:cNvSpPr>
            <a:spLocks noChangeArrowheads="1"/>
          </p:cNvSpPr>
          <p:nvPr/>
        </p:nvSpPr>
        <p:spPr bwMode="auto">
          <a:xfrm>
            <a:off x="601579" y="1760567"/>
            <a:ext cx="11333747" cy="2677656"/>
          </a:xfrm>
          <a:prstGeom prst="rect">
            <a:avLst/>
          </a:prstGeom>
          <a:solidFill>
            <a:schemeClr val="accent2">
              <a:lumMod val="20000"/>
              <a:lumOff val="80000"/>
            </a:schemeClr>
          </a:solidFill>
          <a:ln w="38100">
            <a:solidFill>
              <a:srgbClr val="FF0000"/>
            </a:solid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 As Soon as  </a:t>
            </a:r>
            <a:r>
              <a:rPr lang="en-GB" altLang="en-US" sz="2400" b="1" dirty="0">
                <a:latin typeface="NikoshBAN" panose="02000000000000000000" pitchFamily="2" charset="0"/>
                <a:cs typeface="NikoshBAN" panose="02000000000000000000" pitchFamily="2" charset="0"/>
              </a:rPr>
              <a:t>দ্বারা কোনো </a:t>
            </a:r>
            <a:r>
              <a:rPr lang="en-GB" altLang="en-US" sz="2400" b="1" dirty="0">
                <a:latin typeface="Times New Roman" panose="02020603050405020304" pitchFamily="18" charset="0"/>
                <a:cs typeface="Times New Roman" panose="02020603050405020304" pitchFamily="18" charset="0"/>
              </a:rPr>
              <a:t>Sentence</a:t>
            </a:r>
            <a:r>
              <a:rPr lang="en-GB" altLang="en-US" sz="2400" b="1" dirty="0">
                <a:latin typeface="NikoshBAN" panose="02000000000000000000" pitchFamily="2" charset="0"/>
                <a:cs typeface="NikoshBAN" panose="02000000000000000000" pitchFamily="2" charset="0"/>
              </a:rPr>
              <a:t> শুরু হলে এ ধরনের </a:t>
            </a:r>
            <a:r>
              <a:rPr lang="en-GB" altLang="en-US" sz="2400" b="1" dirty="0">
                <a:solidFill>
                  <a:prstClr val="black"/>
                </a:solidFill>
                <a:latin typeface="Times New Roman" panose="02020603050405020304" pitchFamily="18" charset="0"/>
                <a:cs typeface="Times New Roman" panose="02020603050405020304" pitchFamily="18" charset="0"/>
              </a:rPr>
              <a:t>Sentence </a:t>
            </a:r>
            <a:r>
              <a:rPr lang="en-GB" altLang="en-US" sz="2400" b="1" dirty="0">
                <a:solidFill>
                  <a:prstClr val="black"/>
                </a:solidFill>
                <a:latin typeface="NikoshBAN" panose="02000000000000000000" pitchFamily="2" charset="0"/>
                <a:cs typeface="NikoshBAN" panose="02000000000000000000" pitchFamily="2" charset="0"/>
              </a:rPr>
              <a:t>এ</a:t>
            </a:r>
            <a:r>
              <a:rPr lang="en-GB" altLang="en-US" sz="2400" b="1" dirty="0">
                <a:latin typeface="NikoshBAN" panose="02000000000000000000" pitchFamily="2" charset="0"/>
                <a:cs typeface="NikoshBAN" panose="02000000000000000000" pitchFamily="2" charset="0"/>
              </a:rPr>
              <a:t> দুটি</a:t>
            </a:r>
            <a:r>
              <a:rPr lang="en-US" altLang="en-US" sz="2400" b="1" dirty="0">
                <a:solidFill>
                  <a:prstClr val="black"/>
                </a:solidFill>
                <a:latin typeface="NikoshBAN" panose="02000000000000000000" pitchFamily="2" charset="0"/>
                <a:cs typeface="NikoshBAN" panose="02000000000000000000" pitchFamily="2" charset="0"/>
              </a:rPr>
              <a:t> </a:t>
            </a:r>
            <a:r>
              <a:rPr lang="en-US" altLang="en-US" sz="2400" b="1" dirty="0">
                <a:solidFill>
                  <a:prstClr val="black"/>
                </a:solidFill>
                <a:latin typeface="Times New Roman" panose="02020603050405020304" pitchFamily="18" charset="0"/>
                <a:cs typeface="Times New Roman" panose="02020603050405020304" pitchFamily="18" charset="0"/>
              </a:rPr>
              <a:t>clause </a:t>
            </a:r>
            <a:r>
              <a:rPr lang="en-US" altLang="en-US" sz="2400" b="1" dirty="0">
                <a:solidFill>
                  <a:prstClr val="black"/>
                </a:solidFill>
                <a:latin typeface="NikoshBAN" panose="02000000000000000000" pitchFamily="2" charset="0"/>
                <a:cs typeface="NikoshBAN" panose="02000000000000000000" pitchFamily="2" charset="0"/>
              </a:rPr>
              <a:t>থাকে। </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NikoshBAN" panose="02000000000000000000" pitchFamily="2" charset="0"/>
                <a:cs typeface="NikoshBAN" panose="02000000000000000000" pitchFamily="2" charset="0"/>
              </a:rPr>
              <a:t>এ ক্ষেত্রে </a:t>
            </a:r>
            <a:r>
              <a:rPr lang="en-US" altLang="en-US" sz="2400" b="1" dirty="0" err="1">
                <a:solidFill>
                  <a:prstClr val="black"/>
                </a:solidFill>
                <a:latin typeface="NikoshBAN" panose="02000000000000000000" pitchFamily="2" charset="0"/>
                <a:cs typeface="NikoshBAN" panose="02000000000000000000" pitchFamily="2" charset="0"/>
              </a:rPr>
              <a:t>দুটি</a:t>
            </a:r>
            <a:r>
              <a:rPr lang="en-US" altLang="en-US" sz="2400" b="1" dirty="0">
                <a:solidFill>
                  <a:prstClr val="black"/>
                </a:solidFill>
                <a:latin typeface="NikoshBAN" panose="02000000000000000000" pitchFamily="2" charset="0"/>
                <a:cs typeface="NikoshBAN" panose="02000000000000000000" pitchFamily="2" charset="0"/>
              </a:rPr>
              <a:t> </a:t>
            </a:r>
            <a:r>
              <a:rPr lang="en-US" altLang="en-US" sz="2400" b="1" dirty="0">
                <a:solidFill>
                  <a:prstClr val="black"/>
                </a:solidFill>
                <a:latin typeface="Times New Roman" panose="02020603050405020304" pitchFamily="18" charset="0"/>
                <a:cs typeface="Times New Roman" panose="02020603050405020304" pitchFamily="18" charset="0"/>
              </a:rPr>
              <a:t>clause Past Indefinite Tense</a:t>
            </a:r>
            <a:r>
              <a:rPr lang="en-US" altLang="en-US" sz="2400" b="1" dirty="0">
                <a:solidFill>
                  <a:prstClr val="black"/>
                </a:solidFill>
                <a:latin typeface="NikoshBAN" panose="02000000000000000000" pitchFamily="2" charset="0"/>
                <a:cs typeface="NikoshBAN" panose="02000000000000000000" pitchFamily="2" charset="0"/>
              </a:rPr>
              <a:t>  হবে।</a:t>
            </a:r>
            <a:r>
              <a:rPr lang="en-US" altLang="en-US" sz="2400" b="1" dirty="0">
                <a:solidFill>
                  <a:prstClr val="black"/>
                </a:solidFill>
                <a:latin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2400" b="1" i="1" dirty="0">
                <a:solidFill>
                  <a:prstClr val="black"/>
                </a:solidFill>
                <a:latin typeface="Times New Roman" panose="02020603050405020304" pitchFamily="18" charset="0"/>
                <a:cs typeface="Times New Roman" panose="02020603050405020304" pitchFamily="18" charset="0"/>
              </a:rPr>
              <a:t>   Example:</a:t>
            </a:r>
            <a:endParaRPr lang="en-US" altLang="en-US" sz="2400" b="1" i="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b="1" i="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 </a:t>
            </a:r>
            <a:r>
              <a:rPr lang="en-US" altLang="en-US" sz="2400" b="1" dirty="0">
                <a:solidFill>
                  <a:srgbClr val="FF0000"/>
                </a:solidFill>
                <a:latin typeface="Times New Roman" panose="02020603050405020304" pitchFamily="18" charset="0"/>
                <a:cs typeface="Times New Roman" panose="02020603050405020304" pitchFamily="18" charset="0"/>
              </a:rPr>
              <a:t>As soon as </a:t>
            </a:r>
            <a:r>
              <a:rPr lang="en-US" altLang="en-US" sz="2400" b="1" dirty="0">
                <a:latin typeface="Times New Roman" panose="02020603050405020304" pitchFamily="18" charset="0"/>
                <a:cs typeface="Times New Roman" panose="02020603050405020304" pitchFamily="18" charset="0"/>
              </a:rPr>
              <a:t>he</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a:t>
            </a:r>
            <a:r>
              <a:rPr lang="en-US" altLang="en-US" sz="2400" b="1" i="1" dirty="0">
                <a:latin typeface="Times New Roman" panose="02020603050405020304" pitchFamily="18" charset="0"/>
                <a:cs typeface="Times New Roman" panose="02020603050405020304" pitchFamily="18" charset="0"/>
              </a:rPr>
              <a:t>see</a:t>
            </a:r>
            <a:r>
              <a:rPr kumimoji="0" lang="en-US" altLang="en-US" sz="2400" b="1" i="1" u="none" strike="noStrike" cap="none" normalizeH="0" baseline="0" dirty="0">
                <a:ln>
                  <a:noFill/>
                </a:ln>
                <a:effectLst/>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the police, he </a:t>
            </a:r>
            <a:r>
              <a:rPr lang="en-US" altLang="en-US" sz="2400" b="1" i="1" dirty="0">
                <a:latin typeface="Times New Roman" panose="02020603050405020304" pitchFamily="18" charset="0"/>
                <a:cs typeface="Times New Roman" panose="02020603050405020304" pitchFamily="18" charset="0"/>
              </a:rPr>
              <a:t>(run) </a:t>
            </a:r>
            <a:r>
              <a:rPr lang="en-US" altLang="en-US" sz="2400" b="1" dirty="0">
                <a:latin typeface="Times New Roman" panose="02020603050405020304" pitchFamily="18" charset="0"/>
                <a:cs typeface="Times New Roman" panose="02020603050405020304" pitchFamily="18" charset="0"/>
              </a:rPr>
              <a:t>away.</a:t>
            </a: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Ans.</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As soon as</a:t>
            </a:r>
            <a:r>
              <a:rPr lang="en-US" altLang="en-US" sz="2400" b="1" dirty="0">
                <a:solidFill>
                  <a:prstClr val="black"/>
                </a:solidFill>
                <a:latin typeface="Times New Roman" panose="02020603050405020304" pitchFamily="18" charset="0"/>
                <a:cs typeface="Times New Roman" panose="02020603050405020304" pitchFamily="18" charset="0"/>
              </a:rPr>
              <a:t> he </a:t>
            </a:r>
            <a:r>
              <a:rPr lang="en-US" altLang="en-US" sz="2400" b="1" i="1" dirty="0">
                <a:solidFill>
                  <a:srgbClr val="FF0000"/>
                </a:solidFill>
                <a:latin typeface="Times New Roman" panose="02020603050405020304" pitchFamily="18" charset="0"/>
                <a:cs typeface="Times New Roman" panose="02020603050405020304" pitchFamily="18" charset="0"/>
              </a:rPr>
              <a:t>saw</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the police,</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he </a:t>
            </a:r>
            <a:r>
              <a:rPr lang="en-US" altLang="en-US" sz="2400" b="1" i="1" dirty="0">
                <a:solidFill>
                  <a:srgbClr val="FF0000"/>
                </a:solidFill>
                <a:latin typeface="Times New Roman" panose="02020603050405020304" pitchFamily="18" charset="0"/>
                <a:cs typeface="Times New Roman" panose="02020603050405020304" pitchFamily="18" charset="0"/>
              </a:rPr>
              <a:t>ran</a:t>
            </a:r>
            <a:r>
              <a:rPr lang="en-US" altLang="en-US" sz="2400" b="1" dirty="0">
                <a:solidFill>
                  <a:prstClr val="black"/>
                </a:solidFill>
                <a:latin typeface="Times New Roman" panose="02020603050405020304" pitchFamily="18" charset="0"/>
                <a:cs typeface="Times New Roman" panose="02020603050405020304" pitchFamily="18" charset="0"/>
              </a:rPr>
              <a:t> away.</a:t>
            </a:r>
          </a:p>
          <a:p>
            <a:pPr lvl="0" eaLnBrk="0" fontAlgn="base" hangingPunct="0">
              <a:spcBef>
                <a:spcPct val="0"/>
              </a:spcBef>
              <a:spcAft>
                <a:spcPct val="0"/>
              </a:spcAft>
            </a:pPr>
            <a:r>
              <a:rPr kumimoji="0" lang="en-US" altLang="en-US" sz="2400" b="1" i="0" u="none" strike="noStrike" cap="none" normalizeH="0" dirty="0">
                <a:ln>
                  <a:noFill/>
                </a:ln>
                <a:effectLst/>
                <a:latin typeface="Times New Roman" panose="02020603050405020304" pitchFamily="18" charset="0"/>
                <a:cs typeface="Times New Roman" panose="02020603050405020304" pitchFamily="18" charset="0"/>
              </a:rPr>
              <a:t>     b)</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As soon as</a:t>
            </a:r>
            <a:r>
              <a:rPr lang="en-US" altLang="en-US" sz="2400" b="1" dirty="0">
                <a:solidFill>
                  <a:prstClr val="black"/>
                </a:solidFill>
                <a:latin typeface="Times New Roman" panose="02020603050405020304" pitchFamily="18" charset="0"/>
                <a:cs typeface="Times New Roman" panose="02020603050405020304" pitchFamily="18" charset="0"/>
              </a:rPr>
              <a:t> the teacher  </a:t>
            </a:r>
            <a:r>
              <a:rPr lang="en-US" altLang="en-US" sz="2400" b="1" i="1" dirty="0">
                <a:solidFill>
                  <a:prstClr val="black"/>
                </a:solidFill>
                <a:latin typeface="Times New Roman" panose="02020603050405020304" pitchFamily="18" charset="0"/>
                <a:cs typeface="Times New Roman" panose="02020603050405020304" pitchFamily="18" charset="0"/>
              </a:rPr>
              <a:t>(enter)</a:t>
            </a:r>
            <a:r>
              <a:rPr lang="en-US" altLang="en-US" sz="2400" b="1" dirty="0">
                <a:solidFill>
                  <a:prstClr val="black"/>
                </a:solidFill>
                <a:latin typeface="Times New Roman" panose="02020603050405020304" pitchFamily="18" charset="0"/>
                <a:cs typeface="Times New Roman" panose="02020603050405020304" pitchFamily="18" charset="0"/>
              </a:rPr>
              <a:t> the class,</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the students (stand) up.</a:t>
            </a:r>
          </a:p>
          <a:p>
            <a:pPr lvl="0" eaLnBrk="0" fontAlgn="base" hangingPunct="0">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Ans: </a:t>
            </a:r>
            <a:r>
              <a:rPr lang="en-US" altLang="en-US" sz="2400" b="1" dirty="0">
                <a:solidFill>
                  <a:srgbClr val="FF0000"/>
                </a:solidFill>
                <a:latin typeface="Times New Roman" panose="02020603050405020304" pitchFamily="18" charset="0"/>
                <a:cs typeface="Times New Roman" panose="02020603050405020304" pitchFamily="18" charset="0"/>
              </a:rPr>
              <a:t>As soon as</a:t>
            </a:r>
            <a:r>
              <a:rPr lang="en-US" altLang="en-US" sz="2400" b="1" dirty="0">
                <a:solidFill>
                  <a:prstClr val="black"/>
                </a:solidFill>
                <a:latin typeface="Times New Roman" panose="02020603050405020304" pitchFamily="18" charset="0"/>
                <a:cs typeface="Times New Roman" panose="02020603050405020304" pitchFamily="18" charset="0"/>
              </a:rPr>
              <a:t> the teacher </a:t>
            </a:r>
            <a:r>
              <a:rPr lang="en-US" altLang="en-US" sz="2400" b="1" i="1" dirty="0">
                <a:solidFill>
                  <a:srgbClr val="FF0000"/>
                </a:solidFill>
                <a:latin typeface="Times New Roman" panose="02020603050405020304" pitchFamily="18" charset="0"/>
                <a:cs typeface="Times New Roman" panose="02020603050405020304" pitchFamily="18" charset="0"/>
              </a:rPr>
              <a:t>entered</a:t>
            </a:r>
            <a:r>
              <a:rPr lang="en-US" altLang="en-US" sz="2400" b="1" dirty="0">
                <a:solidFill>
                  <a:prstClr val="black"/>
                </a:solidFill>
                <a:latin typeface="Times New Roman" panose="02020603050405020304" pitchFamily="18" charset="0"/>
                <a:cs typeface="Times New Roman" panose="02020603050405020304" pitchFamily="18" charset="0"/>
              </a:rPr>
              <a:t> the class,</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the students </a:t>
            </a:r>
            <a:r>
              <a:rPr lang="en-US" altLang="en-US" sz="2400" b="1" i="1" dirty="0">
                <a:solidFill>
                  <a:srgbClr val="FF0000"/>
                </a:solidFill>
                <a:latin typeface="Times New Roman" panose="02020603050405020304" pitchFamily="18" charset="0"/>
                <a:cs typeface="Times New Roman" panose="02020603050405020304" pitchFamily="18" charset="0"/>
              </a:rPr>
              <a:t>stood</a:t>
            </a:r>
            <a:r>
              <a:rPr lang="en-US" altLang="en-US" sz="2400" b="1" dirty="0">
                <a:solidFill>
                  <a:prstClr val="black"/>
                </a:solidFill>
                <a:latin typeface="Times New Roman" panose="02020603050405020304" pitchFamily="18" charset="0"/>
                <a:cs typeface="Times New Roman" panose="02020603050405020304" pitchFamily="18" charset="0"/>
              </a:rPr>
              <a:t> up</a:t>
            </a:r>
          </a:p>
        </p:txBody>
      </p:sp>
    </p:spTree>
    <p:extLst>
      <p:ext uri="{BB962C8B-B14F-4D97-AF65-F5344CB8AC3E}">
        <p14:creationId xmlns:p14="http://schemas.microsoft.com/office/powerpoint/2010/main" val="334065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458108-4414-4875-B748-53F51369947B}"/>
              </a:ext>
            </a:extLst>
          </p:cNvPr>
          <p:cNvSpPr txBox="1"/>
          <p:nvPr/>
        </p:nvSpPr>
        <p:spPr>
          <a:xfrm>
            <a:off x="2079516" y="5866228"/>
            <a:ext cx="8032968" cy="646331"/>
          </a:xfrm>
          <a:prstGeom prst="rect">
            <a:avLst/>
          </a:prstGeom>
          <a:solidFill>
            <a:srgbClr val="7030A0"/>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What do you mean by the above chart? </a:t>
            </a:r>
          </a:p>
        </p:txBody>
      </p:sp>
      <p:pic>
        <p:nvPicPr>
          <p:cNvPr id="10" name="Picture 9">
            <a:extLst>
              <a:ext uri="{FF2B5EF4-FFF2-40B4-BE49-F238E27FC236}">
                <a16:creationId xmlns:a16="http://schemas.microsoft.com/office/drawing/2014/main" id="{9ABAF45F-FF33-4AD5-8558-4A7255999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98" y="345441"/>
            <a:ext cx="10323921" cy="50480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40658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12">
            <a:extLst>
              <a:ext uri="{FF2B5EF4-FFF2-40B4-BE49-F238E27FC236}">
                <a16:creationId xmlns:a16="http://schemas.microsoft.com/office/drawing/2014/main" id="{B6FAD73E-1366-496E-BBD3-1B2CE86CF312}"/>
              </a:ext>
            </a:extLst>
          </p:cNvPr>
          <p:cNvSpPr/>
          <p:nvPr/>
        </p:nvSpPr>
        <p:spPr>
          <a:xfrm>
            <a:off x="1190229" y="190145"/>
            <a:ext cx="4262512" cy="928468"/>
          </a:xfrm>
          <a:prstGeom prst="wedgeEllipseCallout">
            <a:avLst>
              <a:gd name="adj1" fmla="val 50157"/>
              <a:gd name="adj2" fmla="val 73974"/>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1" dirty="0">
                <a:solidFill>
                  <a:prstClr val="white"/>
                </a:solidFill>
                <a:latin typeface="Times New Roman" panose="02020603050405020304" pitchFamily="18" charset="0"/>
                <a:cs typeface="Times New Roman" panose="02020603050405020304" pitchFamily="18" charset="0"/>
              </a:rPr>
              <a:t>Activities</a:t>
            </a:r>
            <a:endPar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8AFF9514-2982-4CF7-AB8B-23D91F22A2A5}"/>
              </a:ext>
            </a:extLst>
          </p:cNvPr>
          <p:cNvSpPr/>
          <p:nvPr/>
        </p:nvSpPr>
        <p:spPr>
          <a:xfrm>
            <a:off x="809344" y="1462306"/>
            <a:ext cx="10215707" cy="584775"/>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Use the correct form of verb of the parenthesis word.</a:t>
            </a:r>
          </a:p>
        </p:txBody>
      </p:sp>
      <p:sp>
        <p:nvSpPr>
          <p:cNvPr id="2" name="Rectangle 1"/>
          <p:cNvSpPr/>
          <p:nvPr/>
        </p:nvSpPr>
        <p:spPr>
          <a:xfrm>
            <a:off x="595746" y="2390774"/>
            <a:ext cx="11305310" cy="3539430"/>
          </a:xfrm>
          <a:prstGeom prst="rect">
            <a:avLst/>
          </a:prstGeom>
          <a:solidFill>
            <a:schemeClr val="accent4">
              <a:lumMod val="20000"/>
              <a:lumOff val="80000"/>
            </a:schemeClr>
          </a:solidFill>
          <a:ln>
            <a:solidFill>
              <a:srgbClr val="002060"/>
            </a:solidFill>
          </a:ln>
        </p:spPr>
        <p:txBody>
          <a:bodyPr wrap="square">
            <a:spAutoFit/>
          </a:bodyPr>
          <a:lstStyle/>
          <a:p>
            <a:pPr lvl="0" eaLnBrk="0" fontAlgn="base" hangingPunct="0">
              <a:spcBef>
                <a:spcPct val="0"/>
              </a:spcBef>
              <a:spcAft>
                <a:spcPct val="0"/>
              </a:spcAft>
            </a:pPr>
            <a:r>
              <a:rPr lang="en-US" altLang="en-US" sz="3200" b="1" dirty="0">
                <a:solidFill>
                  <a:prstClr val="black"/>
                </a:solidFill>
                <a:latin typeface="Times New Roman" panose="02020603050405020304" pitchFamily="18" charset="0"/>
                <a:cs typeface="Times New Roman" panose="02020603050405020304" pitchFamily="18" charset="0"/>
              </a:rPr>
              <a:t> 1. The patient  </a:t>
            </a:r>
            <a:r>
              <a:rPr lang="en-US" altLang="en-US" sz="3200" b="1" i="1" dirty="0">
                <a:solidFill>
                  <a:prstClr val="black"/>
                </a:solidFill>
                <a:latin typeface="Times New Roman" panose="02020603050405020304" pitchFamily="18" charset="0"/>
                <a:cs typeface="Times New Roman" panose="02020603050405020304" pitchFamily="18" charset="0"/>
              </a:rPr>
              <a:t>(die) </a:t>
            </a:r>
            <a:r>
              <a:rPr lang="en-US" altLang="en-US" sz="3200" b="1" i="1" dirty="0">
                <a:latin typeface="Times New Roman" panose="02020603050405020304" pitchFamily="18" charset="0"/>
                <a:cs typeface="Times New Roman" panose="02020603050405020304" pitchFamily="18" charset="0"/>
              </a:rPr>
              <a:t>before</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the  doctor </a:t>
            </a:r>
            <a:r>
              <a:rPr lang="en-US" altLang="en-US" sz="3200" b="1" i="1" dirty="0">
                <a:solidFill>
                  <a:prstClr val="black"/>
                </a:solidFill>
                <a:latin typeface="Times New Roman" panose="02020603050405020304" pitchFamily="18" charset="0"/>
                <a:cs typeface="Times New Roman" panose="02020603050405020304" pitchFamily="18" charset="0"/>
              </a:rPr>
              <a:t>(come).</a:t>
            </a:r>
          </a:p>
          <a:p>
            <a:pPr lvl="0" eaLnBrk="0" fontAlgn="base" hangingPunct="0">
              <a:spcBef>
                <a:spcPct val="0"/>
              </a:spcBef>
              <a:spcAft>
                <a:spcPct val="0"/>
              </a:spcAft>
            </a:pPr>
            <a:r>
              <a:rPr lang="en-US" altLang="en-US" sz="3200" b="1" dirty="0">
                <a:solidFill>
                  <a:prstClr val="black"/>
                </a:solidFill>
                <a:latin typeface="Times New Roman" panose="02020603050405020304" pitchFamily="18" charset="0"/>
                <a:cs typeface="Times New Roman" panose="02020603050405020304" pitchFamily="18" charset="0"/>
              </a:rPr>
              <a:t> 2. He </a:t>
            </a:r>
            <a:r>
              <a:rPr lang="en-US" altLang="en-US" sz="3200" b="1" i="1" dirty="0">
                <a:solidFill>
                  <a:prstClr val="black"/>
                </a:solidFill>
                <a:latin typeface="Times New Roman" panose="02020603050405020304" pitchFamily="18" charset="0"/>
                <a:cs typeface="Times New Roman" panose="02020603050405020304" pitchFamily="18" charset="0"/>
              </a:rPr>
              <a:t>(take) </a:t>
            </a:r>
            <a:r>
              <a:rPr lang="en-US" altLang="en-US" sz="3200" b="1" dirty="0">
                <a:solidFill>
                  <a:prstClr val="black"/>
                </a:solidFill>
                <a:latin typeface="Times New Roman" panose="02020603050405020304" pitchFamily="18" charset="0"/>
                <a:cs typeface="Times New Roman" panose="02020603050405020304" pitchFamily="18" charset="0"/>
              </a:rPr>
              <a:t>his</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preparation  </a:t>
            </a:r>
            <a:r>
              <a:rPr lang="en-US" altLang="en-US" sz="3200" b="1" i="1" dirty="0">
                <a:latin typeface="Times New Roman" panose="02020603050405020304" pitchFamily="18" charset="0"/>
                <a:cs typeface="Times New Roman" panose="02020603050405020304" pitchFamily="18" charset="0"/>
              </a:rPr>
              <a:t>before</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 he  </a:t>
            </a:r>
            <a:r>
              <a:rPr lang="en-US" altLang="en-US" sz="3200" b="1" i="1" dirty="0">
                <a:solidFill>
                  <a:prstClr val="black"/>
                </a:solidFill>
                <a:latin typeface="Times New Roman" panose="02020603050405020304" pitchFamily="18" charset="0"/>
                <a:cs typeface="Times New Roman" panose="02020603050405020304" pitchFamily="18" charset="0"/>
              </a:rPr>
              <a:t>(appear) </a:t>
            </a:r>
            <a:r>
              <a:rPr lang="en-US" altLang="en-US" sz="3200" b="1" dirty="0">
                <a:solidFill>
                  <a:prstClr val="black"/>
                </a:solidFill>
                <a:latin typeface="Times New Roman" panose="02020603050405020304" pitchFamily="18" charset="0"/>
                <a:cs typeface="Times New Roman" panose="02020603050405020304" pitchFamily="18" charset="0"/>
              </a:rPr>
              <a:t>at the   </a:t>
            </a:r>
          </a:p>
          <a:p>
            <a:pPr lvl="0" eaLnBrk="0" fontAlgn="base" hangingPunct="0">
              <a:spcBef>
                <a:spcPct val="0"/>
              </a:spcBef>
              <a:spcAft>
                <a:spcPct val="0"/>
              </a:spcAft>
            </a:pPr>
            <a:r>
              <a:rPr lang="en-US" altLang="en-US" sz="3200" b="1" dirty="0">
                <a:solidFill>
                  <a:prstClr val="black"/>
                </a:solidFill>
                <a:latin typeface="Times New Roman" panose="02020603050405020304" pitchFamily="18" charset="0"/>
                <a:cs typeface="Times New Roman" panose="02020603050405020304" pitchFamily="18" charset="0"/>
              </a:rPr>
              <a:t>      examination.</a:t>
            </a:r>
          </a:p>
          <a:p>
            <a:pPr lvl="0" eaLnBrk="0" fontAlgn="base" hangingPunct="0">
              <a:spcBef>
                <a:spcPct val="0"/>
              </a:spcBef>
              <a:spcAft>
                <a:spcPct val="0"/>
              </a:spcAft>
            </a:pPr>
            <a:r>
              <a:rPr lang="en-GB" altLang="en-US" sz="3200" b="1" dirty="0">
                <a:solidFill>
                  <a:prstClr val="black"/>
                </a:solidFill>
                <a:latin typeface="Times New Roman" panose="02020603050405020304" pitchFamily="18" charset="0"/>
                <a:cs typeface="Times New Roman" panose="02020603050405020304" pitchFamily="18" charset="0"/>
              </a:rPr>
              <a:t> 3. </a:t>
            </a:r>
            <a:r>
              <a:rPr lang="en-US" altLang="en-US" sz="3200" b="1" dirty="0">
                <a:solidFill>
                  <a:prstClr val="black"/>
                </a:solidFill>
                <a:latin typeface="Times New Roman" panose="02020603050405020304" pitchFamily="18" charset="0"/>
                <a:cs typeface="Times New Roman" panose="02020603050405020304" pitchFamily="18" charset="0"/>
              </a:rPr>
              <a:t>Runa </a:t>
            </a:r>
            <a:r>
              <a:rPr lang="en-US" altLang="en-US" sz="3200" b="1" i="1" dirty="0">
                <a:solidFill>
                  <a:prstClr val="black"/>
                </a:solidFill>
                <a:latin typeface="Times New Roman" panose="02020603050405020304" pitchFamily="18" charset="0"/>
                <a:cs typeface="Times New Roman" panose="02020603050405020304" pitchFamily="18" charset="0"/>
              </a:rPr>
              <a:t>(sing) </a:t>
            </a:r>
            <a:r>
              <a:rPr lang="en-US" altLang="en-US" sz="3200" b="1" dirty="0">
                <a:solidFill>
                  <a:prstClr val="black"/>
                </a:solidFill>
                <a:latin typeface="Times New Roman" panose="02020603050405020304" pitchFamily="18" charset="0"/>
                <a:cs typeface="Times New Roman" panose="02020603050405020304" pitchFamily="18" charset="0"/>
              </a:rPr>
              <a:t>a song </a:t>
            </a:r>
            <a:r>
              <a:rPr lang="en-US" altLang="en-US" sz="3200" b="1" i="1" dirty="0">
                <a:latin typeface="Times New Roman" panose="02020603050405020304" pitchFamily="18" charset="0"/>
                <a:cs typeface="Times New Roman" panose="02020603050405020304" pitchFamily="18" charset="0"/>
              </a:rPr>
              <a:t>after</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 she </a:t>
            </a:r>
            <a:r>
              <a:rPr lang="en-US" altLang="en-US" sz="3200" b="1" i="1" dirty="0">
                <a:solidFill>
                  <a:prstClr val="black"/>
                </a:solidFill>
                <a:latin typeface="Times New Roman" panose="02020603050405020304" pitchFamily="18" charset="0"/>
                <a:cs typeface="Times New Roman" panose="02020603050405020304" pitchFamily="18" charset="0"/>
              </a:rPr>
              <a:t>(practise) </a:t>
            </a:r>
            <a:r>
              <a:rPr lang="en-US" altLang="en-US" sz="3200" b="1" dirty="0">
                <a:solidFill>
                  <a:prstClr val="black"/>
                </a:solidFill>
                <a:latin typeface="Times New Roman" panose="02020603050405020304" pitchFamily="18" charset="0"/>
                <a:cs typeface="Times New Roman" panose="02020603050405020304" pitchFamily="18" charset="0"/>
              </a:rPr>
              <a:t>well</a:t>
            </a:r>
            <a:r>
              <a:rPr lang="en-US" altLang="en-US" sz="3200" b="1" i="1" dirty="0">
                <a:solidFill>
                  <a:prstClr val="black"/>
                </a:solidFill>
                <a:latin typeface="Times New Roman" panose="02020603050405020304" pitchFamily="18" charset="0"/>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4.No sooner had the thief </a:t>
            </a:r>
            <a:r>
              <a:rPr lang="en-US" altLang="en-US" sz="3200" b="1" i="1" dirty="0">
                <a:solidFill>
                  <a:schemeClr val="tx1">
                    <a:lumMod val="95000"/>
                    <a:lumOff val="5000"/>
                  </a:schemeClr>
                </a:solidFill>
                <a:latin typeface="Times New Roman" panose="02020603050405020304" pitchFamily="18" charset="0"/>
                <a:cs typeface="Times New Roman" panose="02020603050405020304" pitchFamily="18" charset="0"/>
              </a:rPr>
              <a:t>(see)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the police  than he </a:t>
            </a:r>
            <a:r>
              <a:rPr lang="en-US" altLang="en-US" sz="3200" b="1" i="1" dirty="0">
                <a:solidFill>
                  <a:schemeClr val="tx1">
                    <a:lumMod val="95000"/>
                    <a:lumOff val="5000"/>
                  </a:schemeClr>
                </a:solidFill>
                <a:latin typeface="Times New Roman" panose="02020603050405020304" pitchFamily="18" charset="0"/>
                <a:cs typeface="Times New Roman" panose="02020603050405020304" pitchFamily="18" charset="0"/>
              </a:rPr>
              <a:t>(run)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away.</a:t>
            </a:r>
          </a:p>
          <a:p>
            <a:pPr eaLnBrk="0" fontAlgn="base" hangingPunct="0">
              <a:spcBef>
                <a:spcPct val="0"/>
              </a:spcBef>
              <a:spcAft>
                <a:spcPct val="0"/>
              </a:spcAft>
            </a:pPr>
            <a:r>
              <a:rPr lang="en-GB"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 5.</a:t>
            </a:r>
            <a:r>
              <a:rPr lang="en-US" altLang="en-US" sz="3200" b="1" dirty="0">
                <a:solidFill>
                  <a:prstClr val="black"/>
                </a:solidFill>
                <a:latin typeface="Times New Roman" panose="02020603050405020304" pitchFamily="18" charset="0"/>
                <a:cs typeface="Times New Roman" panose="02020603050405020304" pitchFamily="18" charset="0"/>
              </a:rPr>
              <a:t> Scarcely had I </a:t>
            </a:r>
            <a:r>
              <a:rPr lang="en-US" altLang="en-US" sz="3200" b="1" i="1" dirty="0">
                <a:solidFill>
                  <a:prstClr val="black"/>
                </a:solidFill>
                <a:latin typeface="Times New Roman" panose="02020603050405020304" pitchFamily="18" charset="0"/>
                <a:cs typeface="Times New Roman" panose="02020603050405020304" pitchFamily="18" charset="0"/>
              </a:rPr>
              <a:t>(reach)</a:t>
            </a:r>
            <a:r>
              <a:rPr lang="en-US" altLang="en-US" sz="3200" b="1" dirty="0">
                <a:solidFill>
                  <a:prstClr val="black"/>
                </a:solidFill>
                <a:latin typeface="Times New Roman" panose="02020603050405020304" pitchFamily="18" charset="0"/>
                <a:cs typeface="Times New Roman" panose="02020603050405020304" pitchFamily="18" charset="0"/>
              </a:rPr>
              <a:t> the school  </a:t>
            </a:r>
            <a:r>
              <a:rPr lang="en-US" altLang="en-US" sz="3200" b="1" i="1" dirty="0">
                <a:latin typeface="Times New Roman" panose="02020603050405020304" pitchFamily="18" charset="0"/>
                <a:cs typeface="Times New Roman" panose="02020603050405020304" pitchFamily="18" charset="0"/>
              </a:rPr>
              <a:t>when </a:t>
            </a:r>
            <a:r>
              <a:rPr lang="en-US" altLang="en-US" sz="3200" b="1" dirty="0">
                <a:solidFill>
                  <a:prstClr val="black"/>
                </a:solidFill>
                <a:latin typeface="Times New Roman" panose="02020603050405020304" pitchFamily="18" charset="0"/>
                <a:cs typeface="Times New Roman" panose="02020603050405020304" pitchFamily="18" charset="0"/>
              </a:rPr>
              <a:t>the rain </a:t>
            </a:r>
            <a:r>
              <a:rPr lang="en-US" altLang="en-US" sz="3200" b="1" i="1" dirty="0">
                <a:solidFill>
                  <a:prstClr val="black"/>
                </a:solidFill>
                <a:latin typeface="Times New Roman" panose="02020603050405020304" pitchFamily="18" charset="0"/>
                <a:cs typeface="Times New Roman" panose="02020603050405020304" pitchFamily="18" charset="0"/>
              </a:rPr>
              <a:t>(start).</a:t>
            </a:r>
            <a:r>
              <a:rPr lang="en-US" altLang="en-US" sz="3200" b="1" dirty="0">
                <a:solidFill>
                  <a:prstClr val="black"/>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pPr>
            <a:r>
              <a:rPr lang="en-US" altLang="en-US" sz="3200" b="1" dirty="0">
                <a:solidFill>
                  <a:prstClr val="black"/>
                </a:solidFill>
                <a:latin typeface="Times New Roman" panose="02020603050405020304" pitchFamily="18" charset="0"/>
                <a:cs typeface="Times New Roman" panose="02020603050405020304" pitchFamily="18" charset="0"/>
              </a:rPr>
              <a:t> 6. </a:t>
            </a:r>
            <a:r>
              <a:rPr lang="en-US" altLang="en-US" sz="3200" b="1" dirty="0">
                <a:latin typeface="Times New Roman" panose="02020603050405020304" pitchFamily="18" charset="0"/>
                <a:cs typeface="Times New Roman" panose="02020603050405020304" pitchFamily="18" charset="0"/>
              </a:rPr>
              <a:t>As soon as we </a:t>
            </a:r>
            <a:r>
              <a:rPr lang="en-US" altLang="en-US" sz="3200" b="1" i="1" dirty="0">
                <a:latin typeface="Times New Roman" panose="02020603050405020304" pitchFamily="18" charset="0"/>
                <a:cs typeface="Times New Roman" panose="02020603050405020304" pitchFamily="18" charset="0"/>
              </a:rPr>
              <a:t>(start) </a:t>
            </a:r>
            <a:r>
              <a:rPr lang="en-US" altLang="en-US" sz="3200" b="1" dirty="0">
                <a:latin typeface="Times New Roman" panose="02020603050405020304" pitchFamily="18" charset="0"/>
                <a:cs typeface="Times New Roman" panose="02020603050405020304" pitchFamily="18" charset="0"/>
              </a:rPr>
              <a:t>our journey, the  rain </a:t>
            </a:r>
            <a:r>
              <a:rPr lang="en-US" altLang="en-US" sz="3200" b="1" i="1" dirty="0">
                <a:latin typeface="Times New Roman" panose="02020603050405020304" pitchFamily="18" charset="0"/>
                <a:cs typeface="Times New Roman" panose="02020603050405020304" pitchFamily="18" charset="0"/>
              </a:rPr>
              <a:t>(stop)</a:t>
            </a:r>
            <a:r>
              <a:rPr lang="en-US" alt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5085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71CBEB1-45E4-4FCB-A206-1FB05E243024}"/>
              </a:ext>
            </a:extLst>
          </p:cNvPr>
          <p:cNvSpPr/>
          <p:nvPr/>
        </p:nvSpPr>
        <p:spPr>
          <a:xfrm>
            <a:off x="3243904" y="487734"/>
            <a:ext cx="6261044" cy="759661"/>
          </a:xfrm>
          <a:prstGeom prst="ellipse">
            <a:avLst/>
          </a:prstGeom>
          <a:solidFill>
            <a:schemeClr val="accent6">
              <a:lumMod val="50000"/>
            </a:schemeClr>
          </a:solidFill>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1" dirty="0">
                <a:solidFill>
                  <a:prstClr val="white"/>
                </a:solidFill>
                <a:latin typeface="Times New Roman" panose="02020603050405020304" pitchFamily="18" charset="0"/>
                <a:cs typeface="Times New Roman" panose="02020603050405020304" pitchFamily="18" charset="0"/>
              </a:rPr>
              <a:t>Match your</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Answer:</a:t>
            </a:r>
          </a:p>
        </p:txBody>
      </p:sp>
      <p:sp>
        <p:nvSpPr>
          <p:cNvPr id="3" name="Rectangle 2"/>
          <p:cNvSpPr/>
          <p:nvPr/>
        </p:nvSpPr>
        <p:spPr>
          <a:xfrm>
            <a:off x="1145564" y="2295800"/>
            <a:ext cx="9726573" cy="2308324"/>
          </a:xfrm>
          <a:prstGeom prst="rect">
            <a:avLst/>
          </a:prstGeom>
          <a:solidFill>
            <a:schemeClr val="accent4">
              <a:lumMod val="20000"/>
              <a:lumOff val="80000"/>
            </a:schemeClr>
          </a:solidFill>
          <a:ln>
            <a:solidFill>
              <a:srgbClr val="002060"/>
            </a:solidFill>
          </a:ln>
        </p:spPr>
        <p:txBody>
          <a:bodyPr wrap="none">
            <a:spAutoFit/>
          </a:bodyPr>
          <a:lstStyle/>
          <a:p>
            <a:pPr lvl="0" eaLnBrk="0" fontAlgn="base" hangingPunct="0">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1. The patient </a:t>
            </a:r>
            <a:r>
              <a:rPr lang="en-US" altLang="en-US" sz="2400" b="1" i="1" dirty="0">
                <a:solidFill>
                  <a:srgbClr val="FF0000"/>
                </a:solidFill>
                <a:latin typeface="Times New Roman" panose="02020603050405020304" pitchFamily="18" charset="0"/>
                <a:cs typeface="Times New Roman" panose="02020603050405020304" pitchFamily="18" charset="0"/>
              </a:rPr>
              <a:t>had died </a:t>
            </a:r>
            <a:r>
              <a:rPr lang="en-US" altLang="en-US" sz="2400" b="1" i="1" dirty="0">
                <a:solidFill>
                  <a:prstClr val="black"/>
                </a:solidFill>
                <a:latin typeface="Times New Roman" panose="02020603050405020304" pitchFamily="18" charset="0"/>
                <a:cs typeface="Times New Roman" panose="02020603050405020304" pitchFamily="18" charset="0"/>
              </a:rPr>
              <a:t>before</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the  doctor </a:t>
            </a:r>
            <a:r>
              <a:rPr lang="en-US" altLang="en-US" sz="2400" b="1" i="1" dirty="0">
                <a:solidFill>
                  <a:srgbClr val="FF0000"/>
                </a:solidFill>
                <a:latin typeface="Times New Roman" panose="02020603050405020304" pitchFamily="18" charset="0"/>
                <a:cs typeface="Times New Roman" panose="02020603050405020304" pitchFamily="18" charset="0"/>
              </a:rPr>
              <a:t>came</a:t>
            </a:r>
            <a:r>
              <a:rPr lang="en-US" altLang="en-US" sz="2400" b="1" i="1" dirty="0">
                <a:solidFill>
                  <a:prstClr val="black"/>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2. He </a:t>
            </a:r>
            <a:r>
              <a:rPr lang="en-US" altLang="en-US" sz="2400" b="1" i="1" dirty="0">
                <a:solidFill>
                  <a:srgbClr val="FF0000"/>
                </a:solidFill>
                <a:latin typeface="Times New Roman" panose="02020603050405020304" pitchFamily="18" charset="0"/>
                <a:cs typeface="Times New Roman" panose="02020603050405020304" pitchFamily="18" charset="0"/>
              </a:rPr>
              <a:t>had taken </a:t>
            </a:r>
            <a:r>
              <a:rPr lang="en-US" altLang="en-US" sz="2400" b="1" dirty="0">
                <a:solidFill>
                  <a:prstClr val="black"/>
                </a:solidFill>
                <a:latin typeface="Times New Roman" panose="02020603050405020304" pitchFamily="18" charset="0"/>
                <a:cs typeface="Times New Roman" panose="02020603050405020304" pitchFamily="18" charset="0"/>
              </a:rPr>
              <a:t>his</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preparation  </a:t>
            </a:r>
            <a:r>
              <a:rPr lang="en-US" altLang="en-US" sz="2400" b="1" i="1" dirty="0">
                <a:solidFill>
                  <a:prstClr val="black"/>
                </a:solidFill>
                <a:latin typeface="Times New Roman" panose="02020603050405020304" pitchFamily="18" charset="0"/>
                <a:cs typeface="Times New Roman" panose="02020603050405020304" pitchFamily="18" charset="0"/>
              </a:rPr>
              <a:t>before</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 he </a:t>
            </a:r>
            <a:r>
              <a:rPr lang="en-US" altLang="en-US" sz="2400" b="1" i="1" dirty="0">
                <a:solidFill>
                  <a:srgbClr val="FF0000"/>
                </a:solidFill>
                <a:latin typeface="Times New Roman" panose="02020603050405020304" pitchFamily="18" charset="0"/>
                <a:cs typeface="Times New Roman" panose="02020603050405020304" pitchFamily="18" charset="0"/>
              </a:rPr>
              <a:t>appeared</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at the examination.</a:t>
            </a:r>
          </a:p>
          <a:p>
            <a:pPr lvl="0" eaLnBrk="0" fontAlgn="base" hangingPunct="0">
              <a:spcBef>
                <a:spcPct val="0"/>
              </a:spcBef>
              <a:spcAft>
                <a:spcPct val="0"/>
              </a:spcAft>
            </a:pPr>
            <a:r>
              <a:rPr lang="en-GB" altLang="en-US" sz="2400" b="1" dirty="0">
                <a:solidFill>
                  <a:prstClr val="black"/>
                </a:solidFill>
                <a:latin typeface="Times New Roman" panose="02020603050405020304" pitchFamily="18" charset="0"/>
                <a:cs typeface="Times New Roman" panose="02020603050405020304" pitchFamily="18" charset="0"/>
              </a:rPr>
              <a:t> 3. </a:t>
            </a:r>
            <a:r>
              <a:rPr lang="en-US" altLang="en-US" sz="2400" b="1" dirty="0">
                <a:solidFill>
                  <a:prstClr val="black"/>
                </a:solidFill>
                <a:latin typeface="Times New Roman" panose="02020603050405020304" pitchFamily="18" charset="0"/>
                <a:cs typeface="Times New Roman" panose="02020603050405020304" pitchFamily="18" charset="0"/>
              </a:rPr>
              <a:t>Runa </a:t>
            </a:r>
            <a:r>
              <a:rPr lang="en-US" altLang="en-US" sz="2400" b="1" i="1" dirty="0">
                <a:solidFill>
                  <a:srgbClr val="FF0000"/>
                </a:solidFill>
                <a:latin typeface="Times New Roman" panose="02020603050405020304" pitchFamily="18" charset="0"/>
                <a:cs typeface="Times New Roman" panose="02020603050405020304" pitchFamily="18" charset="0"/>
              </a:rPr>
              <a:t>sang </a:t>
            </a:r>
            <a:r>
              <a:rPr lang="en-US" altLang="en-US" sz="2400" b="1" dirty="0">
                <a:solidFill>
                  <a:prstClr val="black"/>
                </a:solidFill>
                <a:latin typeface="Times New Roman" panose="02020603050405020304" pitchFamily="18" charset="0"/>
                <a:cs typeface="Times New Roman" panose="02020603050405020304" pitchFamily="18" charset="0"/>
              </a:rPr>
              <a:t>a song </a:t>
            </a:r>
            <a:r>
              <a:rPr lang="en-US" altLang="en-US" sz="2400" b="1" i="1" dirty="0">
                <a:solidFill>
                  <a:prstClr val="black"/>
                </a:solidFill>
                <a:latin typeface="Times New Roman" panose="02020603050405020304" pitchFamily="18" charset="0"/>
                <a:cs typeface="Times New Roman" panose="02020603050405020304" pitchFamily="18" charset="0"/>
              </a:rPr>
              <a:t>after</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 she </a:t>
            </a:r>
            <a:r>
              <a:rPr lang="en-US" altLang="en-US" sz="2400" b="1" i="1" dirty="0">
                <a:solidFill>
                  <a:srgbClr val="FF0000"/>
                </a:solidFill>
                <a:latin typeface="Times New Roman" panose="02020603050405020304" pitchFamily="18" charset="0"/>
                <a:cs typeface="Times New Roman" panose="02020603050405020304" pitchFamily="18" charset="0"/>
              </a:rPr>
              <a:t>had practised </a:t>
            </a:r>
            <a:r>
              <a:rPr lang="en-US" altLang="en-US" sz="2400" b="1" dirty="0">
                <a:solidFill>
                  <a:prstClr val="black"/>
                </a:solidFill>
                <a:latin typeface="Times New Roman" panose="02020603050405020304" pitchFamily="18" charset="0"/>
                <a:cs typeface="Times New Roman" panose="02020603050405020304" pitchFamily="18" charset="0"/>
              </a:rPr>
              <a:t>well</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prstClr val="black">
                    <a:lumMod val="95000"/>
                    <a:lumOff val="5000"/>
                  </a:prstClr>
                </a:solidFill>
                <a:latin typeface="Times New Roman" panose="02020603050405020304" pitchFamily="18" charset="0"/>
                <a:cs typeface="Times New Roman" panose="02020603050405020304" pitchFamily="18" charset="0"/>
              </a:rPr>
              <a:t>4. No sooner had the thief </a:t>
            </a:r>
            <a:r>
              <a:rPr lang="en-US" altLang="en-US" sz="2400" b="1" i="1" dirty="0">
                <a:solidFill>
                  <a:srgbClr val="FF0000"/>
                </a:solidFill>
                <a:latin typeface="Times New Roman" panose="02020603050405020304" pitchFamily="18" charset="0"/>
                <a:cs typeface="Times New Roman" panose="02020603050405020304" pitchFamily="18" charset="0"/>
              </a:rPr>
              <a:t>seen</a:t>
            </a:r>
            <a:r>
              <a:rPr lang="en-US" alt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2400" b="1" dirty="0">
                <a:solidFill>
                  <a:prstClr val="black">
                    <a:lumMod val="95000"/>
                    <a:lumOff val="5000"/>
                  </a:prstClr>
                </a:solidFill>
                <a:latin typeface="Times New Roman" panose="02020603050405020304" pitchFamily="18" charset="0"/>
                <a:cs typeface="Times New Roman" panose="02020603050405020304" pitchFamily="18" charset="0"/>
              </a:rPr>
              <a:t>the police  than he </a:t>
            </a:r>
            <a:r>
              <a:rPr lang="en-US" altLang="en-US" sz="2400" b="1" i="1" dirty="0">
                <a:solidFill>
                  <a:srgbClr val="FF0000"/>
                </a:solidFill>
                <a:latin typeface="Times New Roman" panose="02020603050405020304" pitchFamily="18" charset="0"/>
                <a:cs typeface="Times New Roman" panose="02020603050405020304" pitchFamily="18" charset="0"/>
              </a:rPr>
              <a:t>ran</a:t>
            </a:r>
            <a:r>
              <a:rPr lang="en-US" alt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2400" b="1" dirty="0">
                <a:solidFill>
                  <a:prstClr val="black">
                    <a:lumMod val="95000"/>
                    <a:lumOff val="5000"/>
                  </a:prstClr>
                </a:solidFill>
                <a:latin typeface="Times New Roman" panose="02020603050405020304" pitchFamily="18" charset="0"/>
                <a:cs typeface="Times New Roman" panose="02020603050405020304" pitchFamily="18" charset="0"/>
              </a:rPr>
              <a:t>away.</a:t>
            </a:r>
          </a:p>
          <a:p>
            <a:pPr lvl="0" eaLnBrk="0" fontAlgn="base" hangingPunct="0">
              <a:spcBef>
                <a:spcPct val="0"/>
              </a:spcBef>
              <a:spcAft>
                <a:spcPct val="0"/>
              </a:spcAft>
            </a:pPr>
            <a:r>
              <a:rPr lang="en-GB" altLang="en-US" sz="2400" b="1" dirty="0">
                <a:solidFill>
                  <a:prstClr val="black">
                    <a:lumMod val="95000"/>
                    <a:lumOff val="5000"/>
                  </a:prstClr>
                </a:solidFill>
                <a:latin typeface="Times New Roman" panose="02020603050405020304" pitchFamily="18" charset="0"/>
                <a:cs typeface="Times New Roman" panose="02020603050405020304" pitchFamily="18" charset="0"/>
              </a:rPr>
              <a:t> 5.</a:t>
            </a:r>
            <a:r>
              <a:rPr lang="en-US" altLang="en-US" sz="2400" b="1" dirty="0">
                <a:solidFill>
                  <a:prstClr val="black"/>
                </a:solidFill>
                <a:latin typeface="Times New Roman" panose="02020603050405020304" pitchFamily="18" charset="0"/>
                <a:cs typeface="Times New Roman" panose="02020603050405020304" pitchFamily="18" charset="0"/>
              </a:rPr>
              <a:t> Scarcely had I </a:t>
            </a:r>
            <a:r>
              <a:rPr lang="en-US" altLang="en-US" sz="2400" b="1" i="1" dirty="0">
                <a:solidFill>
                  <a:srgbClr val="FF0000"/>
                </a:solidFill>
                <a:latin typeface="Times New Roman" panose="02020603050405020304" pitchFamily="18" charset="0"/>
                <a:cs typeface="Times New Roman" panose="02020603050405020304" pitchFamily="18" charset="0"/>
              </a:rPr>
              <a:t>reached</a:t>
            </a:r>
            <a:r>
              <a:rPr lang="en-US" altLang="en-US" sz="2400" b="1" dirty="0">
                <a:solidFill>
                  <a:prstClr val="black"/>
                </a:solidFill>
                <a:latin typeface="Times New Roman" panose="02020603050405020304" pitchFamily="18" charset="0"/>
                <a:cs typeface="Times New Roman" panose="02020603050405020304" pitchFamily="18" charset="0"/>
              </a:rPr>
              <a:t> the school  </a:t>
            </a:r>
            <a:r>
              <a:rPr lang="en-US" altLang="en-US" sz="2400" b="1" i="1" dirty="0">
                <a:solidFill>
                  <a:prstClr val="black"/>
                </a:solidFill>
                <a:latin typeface="Times New Roman" panose="02020603050405020304" pitchFamily="18" charset="0"/>
                <a:cs typeface="Times New Roman" panose="02020603050405020304" pitchFamily="18" charset="0"/>
              </a:rPr>
              <a:t>when </a:t>
            </a:r>
            <a:r>
              <a:rPr lang="en-US" altLang="en-US" sz="2400" b="1" dirty="0">
                <a:solidFill>
                  <a:prstClr val="black"/>
                </a:solidFill>
                <a:latin typeface="Times New Roman" panose="02020603050405020304" pitchFamily="18" charset="0"/>
                <a:cs typeface="Times New Roman" panose="02020603050405020304" pitchFamily="18" charset="0"/>
              </a:rPr>
              <a:t>the rain </a:t>
            </a:r>
            <a:r>
              <a:rPr lang="en-US" altLang="en-US" sz="2400" b="1" i="1" dirty="0">
                <a:solidFill>
                  <a:srgbClr val="FF0000"/>
                </a:solidFill>
                <a:latin typeface="Times New Roman" panose="02020603050405020304" pitchFamily="18" charset="0"/>
                <a:cs typeface="Times New Roman" panose="02020603050405020304" pitchFamily="18" charset="0"/>
              </a:rPr>
              <a:t>started</a:t>
            </a:r>
            <a:r>
              <a:rPr lang="en-US" altLang="en-US" sz="2400" b="1" i="1" dirty="0">
                <a:solidFill>
                  <a:prstClr val="black"/>
                </a:solidFill>
                <a:latin typeface="Times New Roman" panose="02020603050405020304" pitchFamily="18" charset="0"/>
                <a:cs typeface="Times New Roman" panose="02020603050405020304" pitchFamily="18" charset="0"/>
              </a:rPr>
              <a:t>.</a:t>
            </a:r>
            <a:r>
              <a:rPr lang="en-US" altLang="en-US" sz="2400" b="1" dirty="0">
                <a:solidFill>
                  <a:prstClr val="black"/>
                </a:solidFill>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6. As soon as we </a:t>
            </a:r>
            <a:r>
              <a:rPr lang="en-US" altLang="en-US" sz="2400" b="1" i="1" dirty="0">
                <a:solidFill>
                  <a:srgbClr val="FF0000"/>
                </a:solidFill>
                <a:latin typeface="Times New Roman" panose="02020603050405020304" pitchFamily="18" charset="0"/>
                <a:cs typeface="Times New Roman" panose="02020603050405020304" pitchFamily="18" charset="0"/>
              </a:rPr>
              <a:t>started </a:t>
            </a:r>
            <a:r>
              <a:rPr lang="en-US" altLang="en-US" sz="2400" b="1" dirty="0">
                <a:solidFill>
                  <a:prstClr val="black"/>
                </a:solidFill>
                <a:latin typeface="Times New Roman" panose="02020603050405020304" pitchFamily="18" charset="0"/>
                <a:cs typeface="Times New Roman" panose="02020603050405020304" pitchFamily="18" charset="0"/>
              </a:rPr>
              <a:t>our journey, the  rain </a:t>
            </a:r>
            <a:r>
              <a:rPr lang="en-US" altLang="en-US" sz="2400" b="1" i="1" dirty="0">
                <a:solidFill>
                  <a:srgbClr val="FF0000"/>
                </a:solidFill>
                <a:latin typeface="Times New Roman" panose="02020603050405020304" pitchFamily="18" charset="0"/>
                <a:cs typeface="Times New Roman" panose="02020603050405020304" pitchFamily="18" charset="0"/>
              </a:rPr>
              <a:t>stopped</a:t>
            </a:r>
            <a:r>
              <a:rPr lang="en-US" alt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4343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926" y="1267933"/>
            <a:ext cx="11839074" cy="5078313"/>
          </a:xfrm>
          <a:prstGeom prst="rect">
            <a:avLst/>
          </a:prstGeom>
          <a:solidFill>
            <a:schemeClr val="accent2">
              <a:lumMod val="20000"/>
              <a:lumOff val="80000"/>
            </a:schemeClr>
          </a:solidFill>
          <a:ln>
            <a:solidFill>
              <a:srgbClr val="002060"/>
            </a:solidFill>
          </a:ln>
        </p:spPr>
        <p:txBody>
          <a:bodyPr wrap="square">
            <a:spAutoFit/>
          </a:bodyPr>
          <a:lstStyle/>
          <a:p>
            <a:r>
              <a:rPr lang="en-US" altLang="en-US" sz="2400" b="1" dirty="0">
                <a:solidFill>
                  <a:prstClr val="black"/>
                </a:solidFill>
                <a:latin typeface="Times New Roman" panose="02020603050405020304" pitchFamily="18" charset="0"/>
                <a:cs typeface="Times New Roman" panose="02020603050405020304" pitchFamily="18" charset="0"/>
              </a:rPr>
              <a:t>Be Verb </a:t>
            </a:r>
            <a:r>
              <a:rPr lang="bn-IN" altLang="en-US" sz="2400" b="1" dirty="0">
                <a:solidFill>
                  <a:prstClr val="black"/>
                </a:solidFill>
                <a:latin typeface="Times New Roman" panose="02020603050405020304" pitchFamily="18" charset="0"/>
                <a:cs typeface="NikoshBAN" panose="02000000000000000000" pitchFamily="2" charset="0"/>
              </a:rPr>
              <a:t>বিহীন </a:t>
            </a:r>
            <a:r>
              <a:rPr lang="en-GB" altLang="en-US" sz="2400" b="1" dirty="0">
                <a:solidFill>
                  <a:prstClr val="black"/>
                </a:solidFill>
                <a:latin typeface="Times New Roman" panose="02020603050405020304" pitchFamily="18" charset="0"/>
                <a:cs typeface="Times New Roman" panose="02020603050405020304" pitchFamily="18" charset="0"/>
              </a:rPr>
              <a:t>Sentence</a:t>
            </a:r>
            <a:r>
              <a:rPr lang="en-GB" altLang="en-US" sz="2400" b="1" dirty="0">
                <a:solidFill>
                  <a:prstClr val="black"/>
                </a:solidFill>
                <a:latin typeface="NikoshBAN" panose="02000000000000000000" pitchFamily="2" charset="0"/>
                <a:cs typeface="NikoshBAN" panose="02000000000000000000" pitchFamily="2" charset="0"/>
              </a:rPr>
              <a:t>কে</a:t>
            </a:r>
            <a:r>
              <a:rPr lang="en-GB" altLang="en-US" sz="2400" b="1" dirty="0">
                <a:solidFill>
                  <a:prstClr val="black"/>
                </a:solidFill>
                <a:latin typeface="Times New Roman" panose="02020603050405020304" pitchFamily="18" charset="0"/>
                <a:cs typeface="Times New Roman" panose="02020603050405020304" pitchFamily="18" charset="0"/>
              </a:rPr>
              <a:t> </a:t>
            </a:r>
            <a:r>
              <a:rPr lang="bn-IN" altLang="en-US" sz="2400" b="1" dirty="0">
                <a:solidFill>
                  <a:prstClr val="black"/>
                </a:solidFill>
                <a:latin typeface="Times New Roman" panose="02020603050405020304" pitchFamily="18" charset="0"/>
                <a:cs typeface="NikoshBAN" panose="02000000000000000000" pitchFamily="2" charset="0"/>
              </a:rPr>
              <a:t> </a:t>
            </a:r>
            <a:r>
              <a:rPr lang="en-US" altLang="en-US" sz="2400" b="1" dirty="0">
                <a:solidFill>
                  <a:prstClr val="black"/>
                </a:solidFill>
                <a:latin typeface="Times New Roman" panose="02020603050405020304" pitchFamily="18" charset="0"/>
                <a:cs typeface="Times New Roman" panose="02020603050405020304" pitchFamily="18" charset="0"/>
              </a:rPr>
              <a:t>Negative </a:t>
            </a:r>
            <a:r>
              <a:rPr lang="bn-IN" altLang="en-US" sz="2400" b="1" dirty="0">
                <a:solidFill>
                  <a:prstClr val="black"/>
                </a:solidFill>
                <a:latin typeface="Times New Roman" panose="02020603050405020304" pitchFamily="18" charset="0"/>
                <a:cs typeface="NikoshBAN" panose="02000000000000000000" pitchFamily="2" charset="0"/>
              </a:rPr>
              <a:t>বা </a:t>
            </a:r>
            <a:r>
              <a:rPr lang="en-US" altLang="en-US" sz="2400" b="1" dirty="0">
                <a:solidFill>
                  <a:prstClr val="black"/>
                </a:solidFill>
                <a:latin typeface="Times New Roman" panose="02020603050405020304" pitchFamily="18" charset="0"/>
                <a:cs typeface="Times New Roman" panose="02020603050405020304" pitchFamily="18" charset="0"/>
              </a:rPr>
              <a:t>Interrogative </a:t>
            </a:r>
            <a:r>
              <a:rPr lang="bn-IN" altLang="en-US" sz="2400" b="1" dirty="0">
                <a:solidFill>
                  <a:prstClr val="black"/>
                </a:solidFill>
                <a:latin typeface="Times New Roman" panose="02020603050405020304" pitchFamily="18" charset="0"/>
                <a:cs typeface="NikoshBAN" panose="02000000000000000000" pitchFamily="2" charset="0"/>
              </a:rPr>
              <a:t>করতে হলে </a:t>
            </a:r>
            <a:r>
              <a:rPr lang="en-US" altLang="en-US" sz="2400" b="1" dirty="0">
                <a:solidFill>
                  <a:prstClr val="black"/>
                </a:solidFill>
                <a:latin typeface="Times New Roman" panose="02020603050405020304" pitchFamily="18" charset="0"/>
                <a:cs typeface="Times New Roman" panose="02020603050405020304" pitchFamily="18" charset="0"/>
              </a:rPr>
              <a:t>Tense </a:t>
            </a:r>
            <a:r>
              <a:rPr lang="bn-IN" altLang="en-US" sz="2400" b="1" dirty="0">
                <a:solidFill>
                  <a:prstClr val="black"/>
                </a:solidFill>
                <a:latin typeface="Times New Roman" panose="02020603050405020304" pitchFamily="18" charset="0"/>
                <a:cs typeface="NikoshBAN" panose="02000000000000000000" pitchFamily="2" charset="0"/>
              </a:rPr>
              <a:t>ও </a:t>
            </a:r>
            <a:r>
              <a:rPr lang="en-US" altLang="en-US" sz="2400" b="1" dirty="0">
                <a:solidFill>
                  <a:prstClr val="black"/>
                </a:solidFill>
                <a:latin typeface="Times New Roman" panose="02020603050405020304" pitchFamily="18" charset="0"/>
                <a:cs typeface="Times New Roman" panose="02020603050405020304" pitchFamily="18" charset="0"/>
              </a:rPr>
              <a:t>Subject </a:t>
            </a:r>
            <a:r>
              <a:rPr lang="en-US" altLang="en-US" sz="2400" b="1" dirty="0">
                <a:solidFill>
                  <a:prstClr val="black"/>
                </a:solidFill>
                <a:latin typeface="NikoshBAN" panose="02000000000000000000" pitchFamily="2" charset="0"/>
                <a:cs typeface="NikoshBAN" panose="02000000000000000000" pitchFamily="2" charset="0"/>
              </a:rPr>
              <a:t>এবং</a:t>
            </a:r>
            <a:r>
              <a:rPr lang="en-US" altLang="en-US" sz="2400" b="1" dirty="0">
                <a:solidFill>
                  <a:prstClr val="black"/>
                </a:solidFill>
                <a:latin typeface="Times New Roman" panose="02020603050405020304" pitchFamily="18" charset="0"/>
                <a:cs typeface="Times New Roman" panose="02020603050405020304" pitchFamily="18" charset="0"/>
              </a:rPr>
              <a:t> Person </a:t>
            </a:r>
            <a:r>
              <a:rPr lang="bn-IN" altLang="en-US" sz="2400" b="1" dirty="0">
                <a:solidFill>
                  <a:prstClr val="black"/>
                </a:solidFill>
                <a:latin typeface="Times New Roman" panose="02020603050405020304" pitchFamily="18" charset="0"/>
                <a:cs typeface="NikoshBAN" panose="02000000000000000000" pitchFamily="2" charset="0"/>
              </a:rPr>
              <a:t>অনুসারে </a:t>
            </a:r>
            <a:r>
              <a:rPr lang="en-US" altLang="en-US" sz="2400" b="1" dirty="0">
                <a:solidFill>
                  <a:prstClr val="black"/>
                </a:solidFill>
                <a:latin typeface="Times New Roman" panose="02020603050405020304" pitchFamily="18" charset="0"/>
                <a:cs typeface="Times New Roman" panose="02020603050405020304" pitchFamily="18" charset="0"/>
              </a:rPr>
              <a:t>do,does </a:t>
            </a:r>
            <a:r>
              <a:rPr lang="bn-IN" altLang="en-US" sz="2400" b="1" dirty="0">
                <a:solidFill>
                  <a:prstClr val="black"/>
                </a:solidFill>
                <a:latin typeface="Times New Roman" panose="02020603050405020304" pitchFamily="18" charset="0"/>
                <a:cs typeface="NikoshBAN" panose="02000000000000000000" pitchFamily="2" charset="0"/>
              </a:rPr>
              <a:t>বা </a:t>
            </a:r>
            <a:r>
              <a:rPr lang="en-US" altLang="en-US" sz="2400" b="1" dirty="0">
                <a:solidFill>
                  <a:prstClr val="black"/>
                </a:solidFill>
                <a:latin typeface="Times New Roman" panose="02020603050405020304" pitchFamily="18" charset="0"/>
                <a:cs typeface="Times New Roman" panose="02020603050405020304" pitchFamily="18" charset="0"/>
              </a:rPr>
              <a:t>did </a:t>
            </a:r>
            <a:r>
              <a:rPr lang="bn-IN" altLang="en-US" sz="2400" b="1" dirty="0">
                <a:solidFill>
                  <a:prstClr val="black"/>
                </a:solidFill>
                <a:latin typeface="Times New Roman" panose="02020603050405020304" pitchFamily="18" charset="0"/>
                <a:cs typeface="NikoshBAN" panose="02000000000000000000" pitchFamily="2" charset="0"/>
              </a:rPr>
              <a:t>ব্যবহার করতে </a:t>
            </a:r>
            <a:r>
              <a:rPr lang="en-GB" altLang="en-US" sz="2400" b="1" dirty="0">
                <a:solidFill>
                  <a:prstClr val="black"/>
                </a:solidFill>
                <a:latin typeface="NikoshBAN" panose="02000000000000000000" pitchFamily="2" charset="0"/>
                <a:cs typeface="NikoshBAN" panose="02000000000000000000" pitchFamily="2" charset="0"/>
              </a:rPr>
              <a:t>হয়</a:t>
            </a:r>
            <a:r>
              <a:rPr lang="bn-IN" altLang="en-US" sz="2400" b="1" dirty="0">
                <a:solidFill>
                  <a:prstClr val="black"/>
                </a:solidFill>
                <a:latin typeface="NikoshBAN" panose="02000000000000000000" pitchFamily="2" charset="0"/>
                <a:cs typeface="NikoshBAN" panose="02000000000000000000" pitchFamily="2" charset="0"/>
              </a:rPr>
              <a:t>।</a:t>
            </a:r>
            <a:r>
              <a:rPr lang="bn-IN" altLang="en-US" sz="2400" b="1" dirty="0">
                <a:solidFill>
                  <a:prstClr val="black"/>
                </a:solidFill>
                <a:latin typeface="Times New Roman" panose="02020603050405020304" pitchFamily="18" charset="0"/>
                <a:cs typeface="NikoshBAN" panose="02000000000000000000" pitchFamily="2" charset="0"/>
              </a:rPr>
              <a:t> </a:t>
            </a:r>
            <a:r>
              <a:rPr lang="en-US" altLang="en-US" sz="2400" b="1" dirty="0">
                <a:solidFill>
                  <a:prstClr val="black"/>
                </a:solidFill>
                <a:latin typeface="Times New Roman" panose="02020603050405020304" pitchFamily="18" charset="0"/>
                <a:cs typeface="Times New Roman" panose="02020603050405020304" pitchFamily="18" charset="0"/>
              </a:rPr>
              <a:t>Interrogative Sentence </a:t>
            </a:r>
            <a:r>
              <a:rPr lang="bn-IN" altLang="en-US" sz="2400" b="1" dirty="0">
                <a:solidFill>
                  <a:prstClr val="black"/>
                </a:solidFill>
                <a:latin typeface="Times New Roman" panose="02020603050405020304" pitchFamily="18" charset="0"/>
                <a:cs typeface="NikoshBAN" panose="02000000000000000000" pitchFamily="2" charset="0"/>
              </a:rPr>
              <a:t>এর ক্ষেত্রে </a:t>
            </a:r>
            <a:r>
              <a:rPr lang="en-US" altLang="en-US" sz="2400" b="1" dirty="0">
                <a:solidFill>
                  <a:prstClr val="black"/>
                </a:solidFill>
                <a:latin typeface="Times New Roman" panose="02020603050405020304" pitchFamily="18" charset="0"/>
                <a:cs typeface="Times New Roman" panose="02020603050405020304" pitchFamily="18" charset="0"/>
              </a:rPr>
              <a:t>Tense </a:t>
            </a:r>
            <a:r>
              <a:rPr lang="bn-IN" altLang="en-US" sz="2400" b="1" dirty="0">
                <a:solidFill>
                  <a:prstClr val="black"/>
                </a:solidFill>
                <a:latin typeface="Times New Roman" panose="02020603050405020304" pitchFamily="18" charset="0"/>
                <a:cs typeface="NikoshBAN" panose="02000000000000000000" pitchFamily="2" charset="0"/>
              </a:rPr>
              <a:t>ও </a:t>
            </a:r>
            <a:r>
              <a:rPr lang="en-US" altLang="en-US" sz="2400" b="1" dirty="0">
                <a:solidFill>
                  <a:prstClr val="black"/>
                </a:solidFill>
                <a:latin typeface="Times New Roman" panose="02020603050405020304" pitchFamily="18" charset="0"/>
                <a:cs typeface="Times New Roman" panose="02020603050405020304" pitchFamily="18" charset="0"/>
              </a:rPr>
              <a:t>Subject </a:t>
            </a:r>
            <a:r>
              <a:rPr lang="bn-IN" altLang="en-US" sz="2400" b="1" dirty="0">
                <a:solidFill>
                  <a:prstClr val="black"/>
                </a:solidFill>
                <a:latin typeface="NikoshBAN" panose="02000000000000000000" pitchFamily="2" charset="0"/>
                <a:cs typeface="NikoshBAN" panose="02000000000000000000" pitchFamily="2" charset="0"/>
              </a:rPr>
              <a:t>অনু</a:t>
            </a:r>
            <a:r>
              <a:rPr lang="en-GB" altLang="en-US" sz="2400" b="1" dirty="0">
                <a:solidFill>
                  <a:prstClr val="black"/>
                </a:solidFill>
                <a:latin typeface="NikoshBAN" panose="02000000000000000000" pitchFamily="2" charset="0"/>
                <a:cs typeface="NikoshBAN" panose="02000000000000000000" pitchFamily="2" charset="0"/>
              </a:rPr>
              <a:t>যায়ী </a:t>
            </a:r>
            <a:r>
              <a:rPr lang="en-US" altLang="en-US" sz="2400" b="1" dirty="0">
                <a:solidFill>
                  <a:prstClr val="black"/>
                </a:solidFill>
                <a:latin typeface="Times New Roman" panose="02020603050405020304" pitchFamily="18" charset="0"/>
                <a:cs typeface="Times New Roman" panose="02020603050405020304" pitchFamily="18" charset="0"/>
              </a:rPr>
              <a:t>Sentence </a:t>
            </a:r>
            <a:r>
              <a:rPr lang="en-US" altLang="en-US" sz="2400" b="1" dirty="0">
                <a:solidFill>
                  <a:prstClr val="black"/>
                </a:solidFill>
                <a:latin typeface="NikoshBAN" panose="02000000000000000000" pitchFamily="2" charset="0"/>
                <a:cs typeface="NikoshBAN" panose="02000000000000000000" pitchFamily="2" charset="0"/>
              </a:rPr>
              <a:t>এর শুরুতে </a:t>
            </a:r>
            <a:r>
              <a:rPr lang="en-US" altLang="en-US" sz="2400" b="1" dirty="0">
                <a:solidFill>
                  <a:prstClr val="black"/>
                </a:solidFill>
                <a:latin typeface="Times New Roman" panose="02020603050405020304" pitchFamily="18" charset="0"/>
                <a:cs typeface="Times New Roman" panose="02020603050405020304" pitchFamily="18" charset="0"/>
              </a:rPr>
              <a:t>do/does/did </a:t>
            </a:r>
            <a:r>
              <a:rPr lang="en-US" altLang="en-US" sz="2400" b="1" dirty="0">
                <a:solidFill>
                  <a:prstClr val="black"/>
                </a:solidFill>
                <a:latin typeface="NikoshBAN" panose="02000000000000000000" pitchFamily="2" charset="0"/>
                <a:cs typeface="NikoshBAN" panose="02000000000000000000" pitchFamily="2" charset="0"/>
              </a:rPr>
              <a:t>বসে।</a:t>
            </a:r>
            <a:r>
              <a:rPr lang="en-US" altLang="en-US" sz="2400" b="1" dirty="0">
                <a:solidFill>
                  <a:prstClr val="black"/>
                </a:solidFill>
                <a:latin typeface="Times New Roman" panose="02020603050405020304" pitchFamily="18" charset="0"/>
                <a:cs typeface="Times New Roman" panose="02020603050405020304" pitchFamily="18" charset="0"/>
              </a:rPr>
              <a:t> </a:t>
            </a:r>
            <a:r>
              <a:rPr lang="en-GB" altLang="en-US" sz="2400" b="1" dirty="0">
                <a:solidFill>
                  <a:prstClr val="black"/>
                </a:solidFill>
                <a:latin typeface="NikoshBAN" panose="02000000000000000000" pitchFamily="2" charset="0"/>
                <a:cs typeface="NikoshBAN" panose="02000000000000000000" pitchFamily="2" charset="0"/>
              </a:rPr>
              <a:t>উভয় </a:t>
            </a:r>
            <a:r>
              <a:rPr lang="en-US" altLang="en-US" sz="2400" b="1" dirty="0">
                <a:solidFill>
                  <a:prstClr val="black"/>
                </a:solidFill>
                <a:latin typeface="Times New Roman" panose="02020603050405020304" pitchFamily="18" charset="0"/>
                <a:cs typeface="Times New Roman" panose="02020603050405020304" pitchFamily="18" charset="0"/>
              </a:rPr>
              <a:t>Tense</a:t>
            </a:r>
            <a:r>
              <a:rPr lang="en-US" altLang="en-US" sz="2400" b="1" dirty="0">
                <a:solidFill>
                  <a:prstClr val="black"/>
                </a:solidFill>
                <a:latin typeface="NikoshBAN" panose="02000000000000000000" pitchFamily="2" charset="0"/>
                <a:cs typeface="NikoshBAN" panose="02000000000000000000" pitchFamily="2" charset="0"/>
              </a:rPr>
              <a:t> </a:t>
            </a:r>
            <a:r>
              <a:rPr lang="bn-IN" altLang="en-US" sz="2400" b="1" dirty="0">
                <a:solidFill>
                  <a:prstClr val="black"/>
                </a:solidFill>
                <a:latin typeface="NikoshBAN" panose="02000000000000000000" pitchFamily="2" charset="0"/>
                <a:cs typeface="NikoshBAN" panose="02000000000000000000" pitchFamily="2" charset="0"/>
              </a:rPr>
              <a:t>এর ক্ষেত্রে মূল </a:t>
            </a:r>
            <a:r>
              <a:rPr lang="en-US" altLang="en-US" sz="2400" b="1" dirty="0">
                <a:solidFill>
                  <a:prstClr val="black"/>
                </a:solidFill>
                <a:latin typeface="Times New Roman" panose="02020603050405020304" pitchFamily="18" charset="0"/>
                <a:cs typeface="Times New Roman" panose="02020603050405020304" pitchFamily="18" charset="0"/>
              </a:rPr>
              <a:t>Verb</a:t>
            </a:r>
            <a:r>
              <a:rPr lang="en-US" altLang="en-US" sz="2400" b="1" dirty="0">
                <a:solidFill>
                  <a:prstClr val="black"/>
                </a:solidFill>
                <a:latin typeface="NikoshBAN" panose="02000000000000000000" pitchFamily="2" charset="0"/>
                <a:cs typeface="NikoshBAN" panose="02000000000000000000" pitchFamily="2" charset="0"/>
              </a:rPr>
              <a:t> </a:t>
            </a:r>
            <a:r>
              <a:rPr lang="bn-IN" altLang="en-US" sz="2400" b="1" dirty="0">
                <a:solidFill>
                  <a:prstClr val="black"/>
                </a:solidFill>
                <a:latin typeface="NikoshBAN" panose="02000000000000000000" pitchFamily="2" charset="0"/>
                <a:cs typeface="NikoshBAN" panose="02000000000000000000" pitchFamily="2" charset="0"/>
              </a:rPr>
              <a:t>এর </a:t>
            </a:r>
            <a:r>
              <a:rPr lang="en-US" altLang="en-US" sz="2400" b="1" dirty="0">
                <a:solidFill>
                  <a:prstClr val="black"/>
                </a:solidFill>
                <a:latin typeface="Times New Roman" panose="02020603050405020304" pitchFamily="18" charset="0"/>
                <a:cs typeface="Times New Roman" panose="02020603050405020304" pitchFamily="18" charset="0"/>
              </a:rPr>
              <a:t>Present Form </a:t>
            </a:r>
            <a:r>
              <a:rPr lang="en-US" altLang="en-US" sz="2400" b="1" dirty="0">
                <a:solidFill>
                  <a:prstClr val="black"/>
                </a:solidFill>
                <a:latin typeface="NikoshBAN" panose="02000000000000000000" pitchFamily="2" charset="0"/>
                <a:cs typeface="NikoshBAN" panose="02000000000000000000" pitchFamily="2" charset="0"/>
              </a:rPr>
              <a:t>বসে। </a:t>
            </a:r>
          </a:p>
          <a:p>
            <a:r>
              <a:rPr lang="en-GB" sz="2800" b="1" i="1" dirty="0">
                <a:solidFill>
                  <a:prstClr val="black"/>
                </a:solidFill>
                <a:latin typeface="Times New Roman" panose="02020603050405020304" pitchFamily="18" charset="0"/>
                <a:cs typeface="Times New Roman" panose="02020603050405020304" pitchFamily="18" charset="0"/>
              </a:rPr>
              <a:t>Example:  </a:t>
            </a:r>
            <a:r>
              <a:rPr lang="en-GB" sz="2400" b="1" dirty="0">
                <a:solidFill>
                  <a:prstClr val="black"/>
                </a:solidFill>
                <a:latin typeface="Times New Roman" panose="02020603050405020304" pitchFamily="18" charset="0"/>
                <a:cs typeface="Times New Roman" panose="02020603050405020304" pitchFamily="18" charset="0"/>
              </a:rPr>
              <a:t>a)</a:t>
            </a:r>
            <a:r>
              <a:rPr lang="en-GB" sz="2400" b="1" i="1" dirty="0">
                <a:solidFill>
                  <a:prstClr val="black"/>
                </a:solidFill>
                <a:latin typeface="Times New Roman" panose="02020603050405020304" pitchFamily="18" charset="0"/>
                <a:cs typeface="Times New Roman" panose="02020603050405020304" pitchFamily="18" charset="0"/>
              </a:rPr>
              <a:t> </a:t>
            </a:r>
            <a:r>
              <a:rPr lang="en-GB" sz="2400" b="1" dirty="0">
                <a:solidFill>
                  <a:prstClr val="black"/>
                </a:solidFill>
                <a:latin typeface="Times New Roman" panose="02020603050405020304" pitchFamily="18" charset="0"/>
                <a:cs typeface="Times New Roman" panose="02020603050405020304" pitchFamily="18" charset="0"/>
              </a:rPr>
              <a:t>The girl </a:t>
            </a:r>
            <a:r>
              <a:rPr lang="en-GB" sz="2400" b="1" i="1" dirty="0">
                <a:solidFill>
                  <a:srgbClr val="FF0000"/>
                </a:solidFill>
                <a:latin typeface="Times New Roman" panose="02020603050405020304" pitchFamily="18" charset="0"/>
                <a:cs typeface="Times New Roman" panose="02020603050405020304" pitchFamily="18" charset="0"/>
              </a:rPr>
              <a:t>(not sing) </a:t>
            </a:r>
            <a:r>
              <a:rPr lang="en-GB" sz="2400" b="1" dirty="0">
                <a:solidFill>
                  <a:prstClr val="black"/>
                </a:solidFill>
                <a:latin typeface="Times New Roman" panose="02020603050405020304" pitchFamily="18" charset="0"/>
                <a:cs typeface="Times New Roman" panose="02020603050405020304" pitchFamily="18" charset="0"/>
              </a:rPr>
              <a:t>a song.</a:t>
            </a:r>
          </a:p>
          <a:p>
            <a:pPr lvl="0"/>
            <a:r>
              <a:rPr lang="en-GB" sz="2400" b="1" dirty="0">
                <a:solidFill>
                  <a:prstClr val="black"/>
                </a:solidFill>
                <a:latin typeface="Times New Roman" panose="02020603050405020304" pitchFamily="18" charset="0"/>
                <a:cs typeface="Times New Roman" panose="02020603050405020304" pitchFamily="18" charset="0"/>
              </a:rPr>
              <a:t>               Ans: The girl </a:t>
            </a:r>
            <a:r>
              <a:rPr lang="en-GB" sz="2400" b="1" i="1" dirty="0">
                <a:solidFill>
                  <a:srgbClr val="FF0000"/>
                </a:solidFill>
                <a:latin typeface="Times New Roman" panose="02020603050405020304" pitchFamily="18" charset="0"/>
                <a:cs typeface="Times New Roman" panose="02020603050405020304" pitchFamily="18" charset="0"/>
              </a:rPr>
              <a:t>does not sing </a:t>
            </a:r>
            <a:r>
              <a:rPr lang="en-GB" sz="2400" b="1" dirty="0">
                <a:solidFill>
                  <a:prstClr val="black"/>
                </a:solidFill>
                <a:latin typeface="Times New Roman" panose="02020603050405020304" pitchFamily="18" charset="0"/>
                <a:cs typeface="Times New Roman" panose="02020603050405020304" pitchFamily="18" charset="0"/>
              </a:rPr>
              <a:t>a song. </a:t>
            </a:r>
            <a:r>
              <a:rPr lang="en-GB" sz="2000" b="1" i="1" dirty="0">
                <a:solidFill>
                  <a:prstClr val="black"/>
                </a:solidFill>
                <a:latin typeface="Times New Roman" panose="02020603050405020304" pitchFamily="18" charset="0"/>
                <a:cs typeface="Times New Roman" panose="02020603050405020304" pitchFamily="18" charset="0"/>
              </a:rPr>
              <a:t>( Simple present form)</a:t>
            </a:r>
          </a:p>
          <a:p>
            <a:pPr lvl="0"/>
            <a:r>
              <a:rPr lang="en-GB" sz="2400" b="1" dirty="0">
                <a:solidFill>
                  <a:prstClr val="black"/>
                </a:solidFill>
                <a:latin typeface="Times New Roman" panose="02020603050405020304" pitchFamily="18" charset="0"/>
                <a:cs typeface="Times New Roman" panose="02020603050405020304" pitchFamily="18" charset="0"/>
              </a:rPr>
              <a:t>               or, The girl </a:t>
            </a:r>
            <a:r>
              <a:rPr lang="en-GB" sz="2400" b="1" i="1" dirty="0">
                <a:solidFill>
                  <a:srgbClr val="FF0000"/>
                </a:solidFill>
                <a:latin typeface="Times New Roman" panose="02020603050405020304" pitchFamily="18" charset="0"/>
                <a:cs typeface="Times New Roman" panose="02020603050405020304" pitchFamily="18" charset="0"/>
              </a:rPr>
              <a:t>did not sing </a:t>
            </a:r>
            <a:r>
              <a:rPr lang="en-GB" sz="2400" b="1" dirty="0">
                <a:solidFill>
                  <a:prstClr val="black"/>
                </a:solidFill>
                <a:latin typeface="Times New Roman" panose="02020603050405020304" pitchFamily="18" charset="0"/>
                <a:cs typeface="Times New Roman" panose="02020603050405020304" pitchFamily="18" charset="0"/>
              </a:rPr>
              <a:t>a song</a:t>
            </a:r>
            <a:r>
              <a:rPr lang="en-GB" b="1" dirty="0">
                <a:solidFill>
                  <a:prstClr val="black"/>
                </a:solidFill>
                <a:latin typeface="Times New Roman" panose="02020603050405020304" pitchFamily="18" charset="0"/>
                <a:cs typeface="Times New Roman" panose="02020603050405020304" pitchFamily="18" charset="0"/>
              </a:rPr>
              <a:t>. </a:t>
            </a:r>
            <a:r>
              <a:rPr lang="en-GB" sz="2000" b="1" i="1" dirty="0">
                <a:solidFill>
                  <a:prstClr val="black"/>
                </a:solidFill>
                <a:latin typeface="Times New Roman" panose="02020603050405020304" pitchFamily="18" charset="0"/>
                <a:cs typeface="Times New Roman" panose="02020603050405020304" pitchFamily="18" charset="0"/>
              </a:rPr>
              <a:t>( Simple past form)</a:t>
            </a:r>
          </a:p>
          <a:p>
            <a:pPr lvl="0"/>
            <a:r>
              <a:rPr lang="en-GB" sz="2400" b="1" dirty="0">
                <a:solidFill>
                  <a:prstClr val="black"/>
                </a:solidFill>
                <a:latin typeface="Times New Roman" panose="02020603050405020304" pitchFamily="18" charset="0"/>
                <a:cs typeface="Times New Roman" panose="02020603050405020304" pitchFamily="18" charset="0"/>
              </a:rPr>
              <a:t>               b) Sahin </a:t>
            </a:r>
            <a:r>
              <a:rPr lang="en-GB" sz="2400" b="1" i="1" dirty="0">
                <a:solidFill>
                  <a:srgbClr val="FF0000"/>
                </a:solidFill>
                <a:latin typeface="Times New Roman" panose="02020603050405020304" pitchFamily="18" charset="0"/>
                <a:cs typeface="Times New Roman" panose="02020603050405020304" pitchFamily="18" charset="0"/>
              </a:rPr>
              <a:t>(not play) </a:t>
            </a:r>
            <a:r>
              <a:rPr lang="en-GB" sz="2400" b="1" dirty="0">
                <a:latin typeface="Times New Roman" panose="02020603050405020304" pitchFamily="18" charset="0"/>
                <a:cs typeface="Times New Roman" panose="02020603050405020304" pitchFamily="18" charset="0"/>
              </a:rPr>
              <a:t>his role well.</a:t>
            </a:r>
          </a:p>
          <a:p>
            <a:pPr lvl="0"/>
            <a:r>
              <a:rPr lang="en-GB" sz="2400" b="1" dirty="0">
                <a:solidFill>
                  <a:prstClr val="black"/>
                </a:solidFill>
                <a:latin typeface="Times New Roman" panose="02020603050405020304" pitchFamily="18" charset="0"/>
                <a:cs typeface="Times New Roman" panose="02020603050405020304" pitchFamily="18" charset="0"/>
              </a:rPr>
              <a:t>               Ans:   Sahin </a:t>
            </a:r>
            <a:r>
              <a:rPr lang="en-GB" sz="2400" b="1" i="1" dirty="0">
                <a:solidFill>
                  <a:srgbClr val="FF0000"/>
                </a:solidFill>
                <a:latin typeface="Times New Roman" panose="02020603050405020304" pitchFamily="18" charset="0"/>
                <a:cs typeface="Times New Roman" panose="02020603050405020304" pitchFamily="18" charset="0"/>
              </a:rPr>
              <a:t>does not play </a:t>
            </a:r>
            <a:r>
              <a:rPr lang="en-GB" sz="2400" b="1" dirty="0">
                <a:solidFill>
                  <a:prstClr val="black"/>
                </a:solidFill>
                <a:latin typeface="Times New Roman" panose="02020603050405020304" pitchFamily="18" charset="0"/>
                <a:cs typeface="Times New Roman" panose="02020603050405020304" pitchFamily="18" charset="0"/>
              </a:rPr>
              <a:t>his role well. </a:t>
            </a:r>
            <a:r>
              <a:rPr lang="en-GB" sz="2000" b="1" i="1" dirty="0">
                <a:solidFill>
                  <a:prstClr val="black"/>
                </a:solidFill>
                <a:latin typeface="Times New Roman" panose="02020603050405020304" pitchFamily="18" charset="0"/>
                <a:cs typeface="Times New Roman" panose="02020603050405020304" pitchFamily="18" charset="0"/>
              </a:rPr>
              <a:t>( Simple present form)</a:t>
            </a:r>
          </a:p>
          <a:p>
            <a:pPr lvl="0"/>
            <a:r>
              <a:rPr lang="en-GB" sz="2400" b="1" dirty="0">
                <a:solidFill>
                  <a:prstClr val="black"/>
                </a:solidFill>
                <a:latin typeface="Times New Roman" panose="02020603050405020304" pitchFamily="18" charset="0"/>
                <a:cs typeface="Times New Roman" panose="02020603050405020304" pitchFamily="18" charset="0"/>
              </a:rPr>
              <a:t>               or, Sahin </a:t>
            </a:r>
            <a:r>
              <a:rPr lang="en-GB" sz="2400" b="1" i="1" dirty="0">
                <a:solidFill>
                  <a:srgbClr val="FF0000"/>
                </a:solidFill>
                <a:latin typeface="Times New Roman" panose="02020603050405020304" pitchFamily="18" charset="0"/>
                <a:cs typeface="Times New Roman" panose="02020603050405020304" pitchFamily="18" charset="0"/>
              </a:rPr>
              <a:t>did not play </a:t>
            </a:r>
            <a:r>
              <a:rPr lang="en-GB" sz="2400" b="1" dirty="0">
                <a:solidFill>
                  <a:prstClr val="black"/>
                </a:solidFill>
                <a:latin typeface="Times New Roman" panose="02020603050405020304" pitchFamily="18" charset="0"/>
                <a:cs typeface="Times New Roman" panose="02020603050405020304" pitchFamily="18" charset="0"/>
              </a:rPr>
              <a:t>his role well</a:t>
            </a:r>
            <a:r>
              <a:rPr lang="en-GB" sz="2800" b="1" dirty="0">
                <a:solidFill>
                  <a:prstClr val="black"/>
                </a:solidFill>
                <a:latin typeface="Times New Roman" panose="02020603050405020304" pitchFamily="18" charset="0"/>
                <a:cs typeface="Times New Roman" panose="02020603050405020304" pitchFamily="18" charset="0"/>
              </a:rPr>
              <a:t>. </a:t>
            </a:r>
            <a:r>
              <a:rPr lang="en-GB" sz="2000" b="1" i="1" dirty="0">
                <a:solidFill>
                  <a:prstClr val="black"/>
                </a:solidFill>
                <a:latin typeface="Times New Roman" panose="02020603050405020304" pitchFamily="18" charset="0"/>
                <a:cs typeface="Times New Roman" panose="02020603050405020304" pitchFamily="18" charset="0"/>
              </a:rPr>
              <a:t>( Simple present form)</a:t>
            </a:r>
          </a:p>
          <a:p>
            <a:pPr lvl="0"/>
            <a:r>
              <a:rPr lang="en-GB" sz="2400" b="1" dirty="0">
                <a:solidFill>
                  <a:prstClr val="black"/>
                </a:solidFill>
                <a:latin typeface="Times New Roman" panose="02020603050405020304" pitchFamily="18" charset="0"/>
                <a:cs typeface="Times New Roman" panose="02020603050405020304" pitchFamily="18" charset="0"/>
              </a:rPr>
              <a:t>               c) The sun </a:t>
            </a:r>
            <a:r>
              <a:rPr lang="en-GB" sz="2400" b="1" dirty="0">
                <a:solidFill>
                  <a:srgbClr val="FF0000"/>
                </a:solidFill>
                <a:latin typeface="Times New Roman" panose="02020603050405020304" pitchFamily="18" charset="0"/>
                <a:cs typeface="Times New Roman" panose="02020603050405020304" pitchFamily="18" charset="0"/>
              </a:rPr>
              <a:t>(rise) </a:t>
            </a:r>
            <a:r>
              <a:rPr lang="en-GB" sz="2400" b="1" dirty="0">
                <a:solidFill>
                  <a:prstClr val="black"/>
                </a:solidFill>
                <a:latin typeface="Times New Roman" panose="02020603050405020304" pitchFamily="18" charset="0"/>
                <a:cs typeface="Times New Roman" panose="02020603050405020304" pitchFamily="18" charset="0"/>
              </a:rPr>
              <a:t>in the east ?</a:t>
            </a:r>
          </a:p>
          <a:p>
            <a:pPr lvl="0"/>
            <a:r>
              <a:rPr lang="en-GB" sz="2400" b="1" dirty="0">
                <a:solidFill>
                  <a:prstClr val="black"/>
                </a:solidFill>
                <a:latin typeface="Times New Roman" panose="02020603050405020304" pitchFamily="18" charset="0"/>
                <a:cs typeface="Times New Roman" panose="02020603050405020304" pitchFamily="18" charset="0"/>
              </a:rPr>
              <a:t>              Ans: </a:t>
            </a:r>
            <a:r>
              <a:rPr lang="en-GB" sz="2400" b="1" i="1" dirty="0">
                <a:solidFill>
                  <a:srgbClr val="FF0000"/>
                </a:solidFill>
                <a:latin typeface="Times New Roman" panose="02020603050405020304" pitchFamily="18" charset="0"/>
                <a:cs typeface="Times New Roman" panose="02020603050405020304" pitchFamily="18" charset="0"/>
              </a:rPr>
              <a:t>Does/ Doesn’t </a:t>
            </a:r>
            <a:r>
              <a:rPr lang="en-GB" sz="2400" b="1" dirty="0">
                <a:solidFill>
                  <a:prstClr val="black"/>
                </a:solidFill>
                <a:latin typeface="Times New Roman" panose="02020603050405020304" pitchFamily="18" charset="0"/>
                <a:cs typeface="Times New Roman" panose="02020603050405020304" pitchFamily="18" charset="0"/>
              </a:rPr>
              <a:t>the sun </a:t>
            </a:r>
            <a:r>
              <a:rPr lang="en-GB" sz="2400" b="1" i="1" dirty="0">
                <a:solidFill>
                  <a:srgbClr val="FF0000"/>
                </a:solidFill>
                <a:latin typeface="Times New Roman" panose="02020603050405020304" pitchFamily="18" charset="0"/>
                <a:cs typeface="Times New Roman" panose="02020603050405020304" pitchFamily="18" charset="0"/>
              </a:rPr>
              <a:t>rise</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a:solidFill>
                  <a:prstClr val="black"/>
                </a:solidFill>
                <a:latin typeface="Times New Roman" panose="02020603050405020304" pitchFamily="18" charset="0"/>
                <a:cs typeface="Times New Roman" panose="02020603050405020304" pitchFamily="18" charset="0"/>
              </a:rPr>
              <a:t>in the east ? </a:t>
            </a:r>
            <a:r>
              <a:rPr lang="en-GB" sz="2000" b="1" i="1" dirty="0">
                <a:solidFill>
                  <a:prstClr val="black"/>
                </a:solidFill>
                <a:latin typeface="Times New Roman" panose="02020603050405020304" pitchFamily="18" charset="0"/>
                <a:cs typeface="Times New Roman" panose="02020603050405020304" pitchFamily="18" charset="0"/>
              </a:rPr>
              <a:t>( Simple present form)</a:t>
            </a:r>
          </a:p>
          <a:p>
            <a:pPr lvl="0"/>
            <a:r>
              <a:rPr lang="en-GB" sz="2000" b="1" i="1" dirty="0">
                <a:solidFill>
                  <a:prstClr val="black"/>
                </a:solidFill>
                <a:latin typeface="Times New Roman" panose="02020603050405020304" pitchFamily="18" charset="0"/>
                <a:cs typeface="Times New Roman" panose="02020603050405020304" pitchFamily="18" charset="0"/>
              </a:rPr>
              <a:t>                 </a:t>
            </a:r>
            <a:r>
              <a:rPr lang="en-GB" sz="2400" b="1" dirty="0">
                <a:solidFill>
                  <a:prstClr val="black"/>
                </a:solidFill>
                <a:latin typeface="Times New Roman" panose="02020603050405020304" pitchFamily="18" charset="0"/>
                <a:cs typeface="Times New Roman" panose="02020603050405020304" pitchFamily="18" charset="0"/>
              </a:rPr>
              <a:t>d) He (to write) a letter to his mother yesterday ?</a:t>
            </a:r>
          </a:p>
          <a:p>
            <a:pPr lvl="0"/>
            <a:r>
              <a:rPr lang="en-GB" sz="2800" b="1" i="1" dirty="0">
                <a:solidFill>
                  <a:prstClr val="black"/>
                </a:solidFill>
                <a:latin typeface="Times New Roman" panose="02020603050405020304" pitchFamily="18" charset="0"/>
                <a:cs typeface="Times New Roman" panose="02020603050405020304" pitchFamily="18" charset="0"/>
              </a:rPr>
              <a:t>            </a:t>
            </a:r>
            <a:r>
              <a:rPr lang="en-GB" sz="2400" b="1" dirty="0">
                <a:solidFill>
                  <a:prstClr val="black"/>
                </a:solidFill>
                <a:latin typeface="Times New Roman" panose="02020603050405020304" pitchFamily="18" charset="0"/>
                <a:cs typeface="Times New Roman" panose="02020603050405020304" pitchFamily="18" charset="0"/>
              </a:rPr>
              <a:t>Ans: </a:t>
            </a:r>
            <a:r>
              <a:rPr lang="en-GB" sz="2400" b="1" i="1" dirty="0">
                <a:solidFill>
                  <a:srgbClr val="FF0000"/>
                </a:solidFill>
                <a:latin typeface="Times New Roman" panose="02020603050405020304" pitchFamily="18" charset="0"/>
                <a:cs typeface="Times New Roman" panose="02020603050405020304" pitchFamily="18" charset="0"/>
              </a:rPr>
              <a:t>Did/ Didn’t </a:t>
            </a:r>
            <a:r>
              <a:rPr lang="en-GB" sz="2400" b="1" dirty="0">
                <a:solidFill>
                  <a:prstClr val="black"/>
                </a:solidFill>
                <a:latin typeface="Times New Roman" panose="02020603050405020304" pitchFamily="18" charset="0"/>
                <a:cs typeface="Times New Roman" panose="02020603050405020304" pitchFamily="18" charset="0"/>
              </a:rPr>
              <a:t>he  </a:t>
            </a:r>
            <a:r>
              <a:rPr lang="en-GB" sz="2400" b="1" i="1" dirty="0">
                <a:solidFill>
                  <a:srgbClr val="FF0000"/>
                </a:solidFill>
                <a:latin typeface="Times New Roman" panose="02020603050405020304" pitchFamily="18" charset="0"/>
                <a:cs typeface="Times New Roman" panose="02020603050405020304" pitchFamily="18" charset="0"/>
              </a:rPr>
              <a:t>write</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a:solidFill>
                  <a:prstClr val="black"/>
                </a:solidFill>
                <a:latin typeface="Times New Roman" panose="02020603050405020304" pitchFamily="18" charset="0"/>
                <a:cs typeface="Times New Roman" panose="02020603050405020304" pitchFamily="18" charset="0"/>
              </a:rPr>
              <a:t>a letter to his mother yesterday ? </a:t>
            </a:r>
            <a:r>
              <a:rPr lang="en-GB" sz="2000" b="1" i="1" dirty="0">
                <a:solidFill>
                  <a:prstClr val="black"/>
                </a:solidFill>
                <a:latin typeface="Times New Roman" panose="02020603050405020304" pitchFamily="18" charset="0"/>
                <a:cs typeface="Times New Roman" panose="02020603050405020304" pitchFamily="18" charset="0"/>
              </a:rPr>
              <a:t>( Simple present form)</a:t>
            </a:r>
          </a:p>
        </p:txBody>
      </p:sp>
      <p:sp>
        <p:nvSpPr>
          <p:cNvPr id="3" name="Oval 2">
            <a:extLst>
              <a:ext uri="{FF2B5EF4-FFF2-40B4-BE49-F238E27FC236}">
                <a16:creationId xmlns:a16="http://schemas.microsoft.com/office/drawing/2014/main" id="{356F592F-B195-4DCD-8A85-A59901FF0A0F}"/>
              </a:ext>
            </a:extLst>
          </p:cNvPr>
          <p:cNvSpPr/>
          <p:nvPr/>
        </p:nvSpPr>
        <p:spPr>
          <a:xfrm>
            <a:off x="774031" y="157326"/>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-22 </a:t>
            </a:r>
          </a:p>
        </p:txBody>
      </p:sp>
    </p:spTree>
    <p:extLst>
      <p:ext uri="{BB962C8B-B14F-4D97-AF65-F5344CB8AC3E}">
        <p14:creationId xmlns:p14="http://schemas.microsoft.com/office/powerpoint/2010/main" val="1877050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216" y="1351061"/>
            <a:ext cx="11160202" cy="4524315"/>
          </a:xfrm>
          <a:prstGeom prst="rect">
            <a:avLst/>
          </a:prstGeom>
          <a:solidFill>
            <a:schemeClr val="accent2">
              <a:lumMod val="20000"/>
              <a:lumOff val="80000"/>
            </a:schemeClr>
          </a:solidFill>
          <a:ln>
            <a:solidFill>
              <a:srgbClr val="002060"/>
            </a:solidFill>
          </a:ln>
        </p:spPr>
        <p:txBody>
          <a:bodyPr wrap="square">
            <a:spAutoFit/>
          </a:bodyPr>
          <a:lstStyle/>
          <a:p>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To be/ being/having/ get/ become/ grow/look/feel </a:t>
            </a:r>
            <a:r>
              <a:rPr lang="en-US" altLang="en-US" sz="2800" b="1" dirty="0">
                <a:solidFill>
                  <a:prstClr val="black"/>
                </a:solidFill>
                <a:latin typeface="NikoshBAN" panose="02000000000000000000" pitchFamily="2" charset="0"/>
                <a:cs typeface="NikoshBAN" panose="02000000000000000000" pitchFamily="2" charset="0"/>
              </a:rPr>
              <a:t>এর পরবর্তী </a:t>
            </a:r>
            <a:r>
              <a:rPr lang="en-US" altLang="en-US" sz="2800" b="1" dirty="0">
                <a:solidFill>
                  <a:prstClr val="black"/>
                </a:solidFill>
                <a:latin typeface="Times New Roman" panose="02020603050405020304" pitchFamily="18" charset="0"/>
                <a:cs typeface="Times New Roman" panose="02020603050405020304" pitchFamily="18" charset="0"/>
              </a:rPr>
              <a:t>Verb</a:t>
            </a:r>
            <a:r>
              <a:rPr lang="en-US" altLang="en-US" sz="2800" b="1" dirty="0">
                <a:solidFill>
                  <a:prstClr val="black"/>
                </a:solidFill>
                <a:latin typeface="NikoshBAN" panose="02000000000000000000" pitchFamily="2" charset="0"/>
                <a:cs typeface="NikoshBAN" panose="02000000000000000000" pitchFamily="2" charset="0"/>
              </a:rPr>
              <a:t>  </a:t>
            </a:r>
            <a:r>
              <a:rPr lang="en-GB" altLang="en-US" sz="2800" b="1" dirty="0">
                <a:solidFill>
                  <a:prstClr val="black"/>
                </a:solidFill>
                <a:latin typeface="Times New Roman" panose="02020603050405020304" pitchFamily="18" charset="0"/>
                <a:cs typeface="NikoshBAN" panose="02000000000000000000" pitchFamily="2" charset="0"/>
              </a:rPr>
              <a:t>এবং</a:t>
            </a:r>
            <a:r>
              <a:rPr lang="bn-IN" altLang="en-US" sz="2800" b="1" dirty="0">
                <a:solidFill>
                  <a:prstClr val="black"/>
                </a:solidFill>
                <a:latin typeface="Times New Roman" panose="02020603050405020304" pitchFamily="18" charset="0"/>
                <a:cs typeface="NikoshBAN" panose="02000000000000000000" pitchFamily="2" charset="0"/>
              </a:rPr>
              <a:t> </a:t>
            </a:r>
            <a:r>
              <a:rPr lang="en-GB" altLang="en-US" sz="2800" b="1" dirty="0">
                <a:solidFill>
                  <a:prstClr val="black"/>
                </a:solidFill>
                <a:latin typeface="Times New Roman" panose="02020603050405020304" pitchFamily="18" charset="0"/>
                <a:cs typeface="NikoshBAN" panose="02000000000000000000" pitchFamily="2" charset="0"/>
              </a:rPr>
              <a:t>কোনো </a:t>
            </a:r>
            <a:r>
              <a:rPr lang="en-GB" altLang="en-US" sz="2800" b="1" dirty="0">
                <a:solidFill>
                  <a:prstClr val="black"/>
                </a:solidFill>
                <a:latin typeface="Times New Roman" panose="02020603050405020304" pitchFamily="18" charset="0"/>
                <a:cs typeface="Times New Roman" panose="02020603050405020304" pitchFamily="18" charset="0"/>
              </a:rPr>
              <a:t>Sentence </a:t>
            </a:r>
            <a:r>
              <a:rPr lang="en-GB" altLang="en-US" sz="2800" b="1" dirty="0">
                <a:solidFill>
                  <a:prstClr val="black"/>
                </a:solidFill>
                <a:latin typeface="NikoshBAN" panose="02000000000000000000" pitchFamily="2" charset="0"/>
                <a:cs typeface="NikoshBAN" panose="02000000000000000000" pitchFamily="2" charset="0"/>
              </a:rPr>
              <a:t>অর্থানুসারে</a:t>
            </a:r>
            <a:r>
              <a:rPr lang="bn-IN" altLang="en-US" sz="2800" b="1" dirty="0">
                <a:solidFill>
                  <a:prstClr val="black"/>
                </a:solidFill>
                <a:latin typeface="Times New Roman" panose="02020603050405020304" pitchFamily="18" charset="0"/>
                <a:cs typeface="NikoshBAN" panose="02000000000000000000" pitchFamily="2" charset="0"/>
              </a:rPr>
              <a:t> </a:t>
            </a:r>
            <a:r>
              <a:rPr lang="en-US" altLang="en-US" sz="2800" b="1" dirty="0">
                <a:solidFill>
                  <a:prstClr val="black"/>
                </a:solidFill>
                <a:latin typeface="Times New Roman" panose="02020603050405020304" pitchFamily="18" charset="0"/>
                <a:cs typeface="Times New Roman" panose="02020603050405020304" pitchFamily="18" charset="0"/>
              </a:rPr>
              <a:t>Passive </a:t>
            </a:r>
            <a:r>
              <a:rPr lang="en-GB" altLang="en-US" sz="2800" b="1" dirty="0">
                <a:solidFill>
                  <a:prstClr val="black"/>
                </a:solidFill>
                <a:latin typeface="Times New Roman" panose="02020603050405020304" pitchFamily="18" charset="0"/>
                <a:cs typeface="NikoshBAN" panose="02000000000000000000" pitchFamily="2" charset="0"/>
              </a:rPr>
              <a:t>S</a:t>
            </a:r>
            <a:r>
              <a:rPr lang="en-US" altLang="en-US" sz="2800" b="1" dirty="0">
                <a:solidFill>
                  <a:prstClr val="black"/>
                </a:solidFill>
                <a:latin typeface="Times New Roman" panose="02020603050405020304" pitchFamily="18" charset="0"/>
                <a:cs typeface="Times New Roman" panose="02020603050405020304" pitchFamily="18" charset="0"/>
              </a:rPr>
              <a:t>ense </a:t>
            </a:r>
            <a:r>
              <a:rPr lang="en-US" altLang="en-US" sz="2800" b="1" dirty="0">
                <a:solidFill>
                  <a:prstClr val="black"/>
                </a:solidFill>
                <a:latin typeface="NikoshBAN" panose="02000000000000000000" pitchFamily="2" charset="0"/>
                <a:cs typeface="NikoshBAN" panose="02000000000000000000" pitchFamily="2" charset="0"/>
              </a:rPr>
              <a:t>বুঝালে</a:t>
            </a:r>
            <a:r>
              <a:rPr lang="en-US" altLang="en-US" sz="2800" b="1" dirty="0">
                <a:solidFill>
                  <a:prstClr val="black"/>
                </a:solidFill>
                <a:latin typeface="Times New Roman" panose="02020603050405020304" pitchFamily="18" charset="0"/>
                <a:cs typeface="Times New Roman" panose="02020603050405020304" pitchFamily="18" charset="0"/>
              </a:rPr>
              <a:t> </a:t>
            </a:r>
            <a:r>
              <a:rPr lang="bn-IN" altLang="en-US" sz="2800" b="1" dirty="0">
                <a:solidFill>
                  <a:prstClr val="black"/>
                </a:solidFill>
                <a:latin typeface="Times New Roman" panose="02020603050405020304" pitchFamily="18" charset="0"/>
                <a:cs typeface="NikoshBAN" panose="02000000000000000000" pitchFamily="2" charset="0"/>
              </a:rPr>
              <a:t> </a:t>
            </a:r>
            <a:r>
              <a:rPr lang="en-US" altLang="en-US" sz="2800" b="1" dirty="0">
                <a:solidFill>
                  <a:prstClr val="black"/>
                </a:solidFill>
                <a:latin typeface="Times New Roman" panose="02020603050405020304" pitchFamily="18" charset="0"/>
                <a:cs typeface="Times New Roman" panose="02020603050405020304" pitchFamily="18" charset="0"/>
              </a:rPr>
              <a:t>Verb</a:t>
            </a:r>
            <a:r>
              <a:rPr lang="en-US" altLang="en-US" sz="2800" b="1" dirty="0">
                <a:solidFill>
                  <a:prstClr val="black"/>
                </a:solidFill>
                <a:latin typeface="NikoshBAN" panose="02000000000000000000" pitchFamily="2" charset="0"/>
                <a:cs typeface="NikoshBAN" panose="02000000000000000000" pitchFamily="2" charset="0"/>
              </a:rPr>
              <a:t> </a:t>
            </a:r>
            <a:r>
              <a:rPr lang="en-US" altLang="en-US" sz="2800" b="1" dirty="0">
                <a:solidFill>
                  <a:prstClr val="black"/>
                </a:solidFill>
                <a:latin typeface="Times New Roman" panose="02020603050405020304" pitchFamily="18" charset="0"/>
                <a:cs typeface="Times New Roman" panose="02020603050405020304" pitchFamily="18" charset="0"/>
              </a:rPr>
              <a:t>Past  Participle Form </a:t>
            </a:r>
            <a:r>
              <a:rPr lang="en-US" altLang="en-US" sz="2800" b="1" dirty="0">
                <a:solidFill>
                  <a:prstClr val="black"/>
                </a:solidFill>
                <a:latin typeface="NikoshBAN" panose="02000000000000000000" pitchFamily="2" charset="0"/>
                <a:cs typeface="NikoshBAN" panose="02000000000000000000" pitchFamily="2" charset="0"/>
              </a:rPr>
              <a:t>হয়। </a:t>
            </a:r>
          </a:p>
          <a:p>
            <a:r>
              <a:rPr lang="en-GB" sz="3200" b="1" i="1" dirty="0">
                <a:solidFill>
                  <a:prstClr val="black"/>
                </a:solidFill>
                <a:latin typeface="Times New Roman" panose="02020603050405020304" pitchFamily="18" charset="0"/>
                <a:cs typeface="Times New Roman" panose="02020603050405020304" pitchFamily="18" charset="0"/>
              </a:rPr>
              <a:t>Example:  </a:t>
            </a:r>
            <a:r>
              <a:rPr lang="en-GB" sz="2800" b="1" dirty="0">
                <a:solidFill>
                  <a:prstClr val="black"/>
                </a:solidFill>
                <a:latin typeface="Times New Roman" panose="02020603050405020304" pitchFamily="18" charset="0"/>
                <a:cs typeface="Times New Roman" panose="02020603050405020304" pitchFamily="18" charset="0"/>
              </a:rPr>
              <a:t>a)</a:t>
            </a:r>
            <a:r>
              <a:rPr lang="en-GB" sz="2800" b="1" i="1" dirty="0">
                <a:solidFill>
                  <a:prstClr val="black"/>
                </a:solidFill>
                <a:latin typeface="Times New Roman" panose="02020603050405020304" pitchFamily="18" charset="0"/>
                <a:cs typeface="Times New Roman" panose="02020603050405020304" pitchFamily="18" charset="0"/>
              </a:rPr>
              <a:t> </a:t>
            </a:r>
            <a:r>
              <a:rPr lang="en-GB" sz="2800" b="1" dirty="0">
                <a:solidFill>
                  <a:prstClr val="black"/>
                </a:solidFill>
                <a:latin typeface="Times New Roman" panose="02020603050405020304" pitchFamily="18" charset="0"/>
                <a:cs typeface="Times New Roman" panose="02020603050405020304" pitchFamily="18" charset="0"/>
              </a:rPr>
              <a:t>The principal  desired the  notice </a:t>
            </a:r>
            <a:r>
              <a:rPr lang="en-GB" sz="2800" b="1" i="1" dirty="0">
                <a:solidFill>
                  <a:srgbClr val="FF0000"/>
                </a:solidFill>
                <a:latin typeface="Times New Roman" panose="02020603050405020304" pitchFamily="18" charset="0"/>
                <a:cs typeface="Times New Roman" panose="02020603050405020304" pitchFamily="18" charset="0"/>
              </a:rPr>
              <a:t>(to be hang)</a:t>
            </a:r>
            <a:r>
              <a:rPr lang="en-GB" sz="2800" b="1" dirty="0">
                <a:solidFill>
                  <a:prstClr val="black"/>
                </a:solidFill>
                <a:latin typeface="Times New Roman" panose="02020603050405020304" pitchFamily="18" charset="0"/>
                <a:cs typeface="Times New Roman" panose="02020603050405020304" pitchFamily="18" charset="0"/>
              </a:rPr>
              <a:t>.</a:t>
            </a:r>
          </a:p>
          <a:p>
            <a:pPr lvl="0"/>
            <a:r>
              <a:rPr lang="en-GB" sz="2800" b="1" dirty="0">
                <a:solidFill>
                  <a:prstClr val="black"/>
                </a:solidFill>
                <a:latin typeface="Times New Roman" panose="02020603050405020304" pitchFamily="18" charset="0"/>
                <a:cs typeface="Times New Roman" panose="02020603050405020304" pitchFamily="18" charset="0"/>
              </a:rPr>
              <a:t>               Ans: The principal  desired the  notice </a:t>
            </a:r>
            <a:r>
              <a:rPr lang="en-GB" sz="2800" b="1" i="1" dirty="0">
                <a:solidFill>
                  <a:srgbClr val="FF0000"/>
                </a:solidFill>
                <a:latin typeface="Times New Roman" panose="02020603050405020304" pitchFamily="18" charset="0"/>
                <a:cs typeface="Times New Roman" panose="02020603050405020304" pitchFamily="18" charset="0"/>
              </a:rPr>
              <a:t>to be hung.</a:t>
            </a:r>
          </a:p>
          <a:p>
            <a:pPr lvl="0"/>
            <a:r>
              <a:rPr lang="en-GB" sz="2800" b="1" dirty="0">
                <a:solidFill>
                  <a:prstClr val="black"/>
                </a:solidFill>
                <a:latin typeface="Times New Roman" panose="02020603050405020304" pitchFamily="18" charset="0"/>
                <a:cs typeface="Times New Roman" panose="02020603050405020304" pitchFamily="18" charset="0"/>
              </a:rPr>
              <a:t>               b) He went outside the cabin having </a:t>
            </a:r>
            <a:r>
              <a:rPr lang="en-GB" sz="2800" b="1" i="1" dirty="0">
                <a:solidFill>
                  <a:srgbClr val="FF0000"/>
                </a:solidFill>
                <a:latin typeface="Times New Roman" panose="02020603050405020304" pitchFamily="18" charset="0"/>
                <a:cs typeface="Times New Roman" panose="02020603050405020304" pitchFamily="18" charset="0"/>
              </a:rPr>
              <a:t> (to forget) </a:t>
            </a:r>
            <a:r>
              <a:rPr lang="en-GB" sz="2800" b="1" dirty="0">
                <a:latin typeface="Times New Roman" panose="02020603050405020304" pitchFamily="18" charset="0"/>
                <a:cs typeface="Times New Roman" panose="02020603050405020304" pitchFamily="18" charset="0"/>
              </a:rPr>
              <a:t>him.</a:t>
            </a:r>
          </a:p>
          <a:p>
            <a:pPr lvl="0"/>
            <a:r>
              <a:rPr lang="en-GB" sz="2800" b="1" dirty="0">
                <a:solidFill>
                  <a:prstClr val="black"/>
                </a:solidFill>
                <a:latin typeface="Times New Roman" panose="02020603050405020304" pitchFamily="18" charset="0"/>
                <a:cs typeface="Times New Roman" panose="02020603050405020304" pitchFamily="18" charset="0"/>
              </a:rPr>
              <a:t>               Ans: He went outside the cabin having </a:t>
            </a:r>
            <a:r>
              <a:rPr lang="en-GB" sz="2800" b="1" i="1" dirty="0">
                <a:solidFill>
                  <a:srgbClr val="FF0000"/>
                </a:solidFill>
                <a:latin typeface="Times New Roman" panose="02020603050405020304" pitchFamily="18" charset="0"/>
                <a:cs typeface="Times New Roman" panose="02020603050405020304" pitchFamily="18" charset="0"/>
              </a:rPr>
              <a:t> forgotten </a:t>
            </a:r>
            <a:r>
              <a:rPr lang="en-GB" sz="2800" b="1" dirty="0">
                <a:solidFill>
                  <a:prstClr val="black"/>
                </a:solidFill>
                <a:latin typeface="Times New Roman" panose="02020603050405020304" pitchFamily="18" charset="0"/>
                <a:cs typeface="Times New Roman" panose="02020603050405020304" pitchFamily="18" charset="0"/>
              </a:rPr>
              <a:t>him.</a:t>
            </a:r>
          </a:p>
          <a:p>
            <a:pPr lvl="0"/>
            <a:r>
              <a:rPr lang="en-GB" sz="2800" b="1" dirty="0">
                <a:solidFill>
                  <a:prstClr val="black"/>
                </a:solidFill>
                <a:latin typeface="Times New Roman" panose="02020603050405020304" pitchFamily="18" charset="0"/>
                <a:cs typeface="Times New Roman" panose="02020603050405020304" pitchFamily="18" charset="0"/>
              </a:rPr>
              <a:t>                c) The thief  </a:t>
            </a:r>
            <a:r>
              <a:rPr lang="en-GB" sz="2800" b="1" dirty="0">
                <a:solidFill>
                  <a:srgbClr val="FF0000"/>
                </a:solidFill>
                <a:latin typeface="Times New Roman" panose="02020603050405020304" pitchFamily="18" charset="0"/>
                <a:cs typeface="Times New Roman" panose="02020603050405020304" pitchFamily="18" charset="0"/>
              </a:rPr>
              <a:t>(catch) </a:t>
            </a:r>
            <a:r>
              <a:rPr lang="en-GB" sz="2800" b="1" dirty="0">
                <a:solidFill>
                  <a:prstClr val="black"/>
                </a:solidFill>
                <a:latin typeface="Times New Roman" panose="02020603050405020304" pitchFamily="18" charset="0"/>
                <a:cs typeface="Times New Roman" panose="02020603050405020304" pitchFamily="18" charset="0"/>
              </a:rPr>
              <a:t>red handed.</a:t>
            </a:r>
          </a:p>
          <a:p>
            <a:pPr lvl="0"/>
            <a:r>
              <a:rPr lang="en-GB" sz="2800" b="1" dirty="0">
                <a:solidFill>
                  <a:prstClr val="black"/>
                </a:solidFill>
                <a:latin typeface="Times New Roman" panose="02020603050405020304" pitchFamily="18" charset="0"/>
                <a:cs typeface="Times New Roman" panose="02020603050405020304" pitchFamily="18" charset="0"/>
              </a:rPr>
              <a:t>               Ans: The thief  </a:t>
            </a:r>
            <a:r>
              <a:rPr lang="en-GB" sz="2800" b="1" dirty="0">
                <a:solidFill>
                  <a:srgbClr val="FF0000"/>
                </a:solidFill>
                <a:latin typeface="Times New Roman" panose="02020603050405020304" pitchFamily="18" charset="0"/>
                <a:cs typeface="Times New Roman" panose="02020603050405020304" pitchFamily="18" charset="0"/>
              </a:rPr>
              <a:t>was caught </a:t>
            </a:r>
            <a:r>
              <a:rPr lang="en-GB" sz="2800" b="1" dirty="0">
                <a:solidFill>
                  <a:prstClr val="black"/>
                </a:solidFill>
                <a:latin typeface="Times New Roman" panose="02020603050405020304" pitchFamily="18" charset="0"/>
                <a:cs typeface="Times New Roman" panose="02020603050405020304" pitchFamily="18" charset="0"/>
              </a:rPr>
              <a:t>red handed.</a:t>
            </a:r>
          </a:p>
          <a:p>
            <a:pPr lvl="0"/>
            <a:r>
              <a:rPr lang="en-GB" sz="2800" b="1" dirty="0">
                <a:solidFill>
                  <a:prstClr val="black"/>
                </a:solidFill>
                <a:latin typeface="Times New Roman" panose="02020603050405020304" pitchFamily="18" charset="0"/>
                <a:cs typeface="Times New Roman" panose="02020603050405020304" pitchFamily="18" charset="0"/>
              </a:rPr>
              <a:t>               d) Rome </a:t>
            </a:r>
            <a:r>
              <a:rPr lang="en-GB" sz="2800" b="1" dirty="0">
                <a:solidFill>
                  <a:srgbClr val="FF0000"/>
                </a:solidFill>
                <a:latin typeface="Times New Roman" panose="02020603050405020304" pitchFamily="18" charset="0"/>
                <a:cs typeface="Times New Roman" panose="02020603050405020304" pitchFamily="18" charset="0"/>
              </a:rPr>
              <a:t>(not build) </a:t>
            </a:r>
            <a:r>
              <a:rPr lang="en-GB" sz="2800" b="1" dirty="0">
                <a:latin typeface="Times New Roman" panose="02020603050405020304" pitchFamily="18" charset="0"/>
                <a:cs typeface="Times New Roman" panose="02020603050405020304" pitchFamily="18" charset="0"/>
              </a:rPr>
              <a:t>in a day.</a:t>
            </a:r>
          </a:p>
          <a:p>
            <a:pPr lvl="0"/>
            <a:r>
              <a:rPr lang="en-GB" sz="3200" b="1" i="1" dirty="0">
                <a:solidFill>
                  <a:prstClr val="black"/>
                </a:solidFill>
                <a:latin typeface="Times New Roman" panose="02020603050405020304" pitchFamily="18" charset="0"/>
                <a:cs typeface="Times New Roman" panose="02020603050405020304" pitchFamily="18" charset="0"/>
              </a:rPr>
              <a:t>            </a:t>
            </a:r>
            <a:r>
              <a:rPr lang="en-GB" sz="2800" b="1" dirty="0">
                <a:solidFill>
                  <a:prstClr val="black"/>
                </a:solidFill>
                <a:latin typeface="Times New Roman" panose="02020603050405020304" pitchFamily="18" charset="0"/>
                <a:cs typeface="Times New Roman" panose="02020603050405020304" pitchFamily="18" charset="0"/>
              </a:rPr>
              <a:t>Ans: Rome </a:t>
            </a:r>
            <a:r>
              <a:rPr lang="en-GB" sz="2800" b="1" dirty="0">
                <a:solidFill>
                  <a:srgbClr val="FF0000"/>
                </a:solidFill>
                <a:latin typeface="Times New Roman" panose="02020603050405020304" pitchFamily="18" charset="0"/>
                <a:cs typeface="Times New Roman" panose="02020603050405020304" pitchFamily="18" charset="0"/>
              </a:rPr>
              <a:t>was not built </a:t>
            </a:r>
            <a:r>
              <a:rPr lang="en-GB" sz="2800" b="1" dirty="0">
                <a:solidFill>
                  <a:prstClr val="black"/>
                </a:solidFill>
                <a:latin typeface="Times New Roman" panose="02020603050405020304" pitchFamily="18" charset="0"/>
                <a:cs typeface="Times New Roman" panose="02020603050405020304" pitchFamily="18" charset="0"/>
              </a:rPr>
              <a:t>in a day.</a:t>
            </a:r>
          </a:p>
        </p:txBody>
      </p:sp>
      <p:sp>
        <p:nvSpPr>
          <p:cNvPr id="3" name="Oval 2">
            <a:extLst>
              <a:ext uri="{FF2B5EF4-FFF2-40B4-BE49-F238E27FC236}">
                <a16:creationId xmlns:a16="http://schemas.microsoft.com/office/drawing/2014/main" id="{356F592F-B195-4DCD-8A85-A59901FF0A0F}"/>
              </a:ext>
            </a:extLst>
          </p:cNvPr>
          <p:cNvSpPr/>
          <p:nvPr/>
        </p:nvSpPr>
        <p:spPr>
          <a:xfrm>
            <a:off x="774031" y="157326"/>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-23 </a:t>
            </a:r>
          </a:p>
        </p:txBody>
      </p:sp>
    </p:spTree>
    <p:extLst>
      <p:ext uri="{BB962C8B-B14F-4D97-AF65-F5344CB8AC3E}">
        <p14:creationId xmlns:p14="http://schemas.microsoft.com/office/powerpoint/2010/main" val="2965853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56F592F-B195-4DCD-8A85-A59901FF0A0F}"/>
              </a:ext>
            </a:extLst>
          </p:cNvPr>
          <p:cNvSpPr/>
          <p:nvPr/>
        </p:nvSpPr>
        <p:spPr>
          <a:xfrm>
            <a:off x="569494" y="277642"/>
            <a:ext cx="3305907" cy="773723"/>
          </a:xfrm>
          <a:prstGeom prst="ellipse">
            <a:avLst/>
          </a:prstGeom>
          <a:solidFill>
            <a:srgbClr val="00B0F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-24 </a:t>
            </a:r>
          </a:p>
        </p:txBody>
      </p:sp>
      <p:sp>
        <p:nvSpPr>
          <p:cNvPr id="4" name="Rectangle 3"/>
          <p:cNvSpPr/>
          <p:nvPr/>
        </p:nvSpPr>
        <p:spPr>
          <a:xfrm>
            <a:off x="4860757" y="281343"/>
            <a:ext cx="4692317" cy="69783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Times New Roman" panose="02020603050405020304" pitchFamily="18" charset="0"/>
                <a:cs typeface="Times New Roman" panose="02020603050405020304" pitchFamily="18" charset="0"/>
              </a:rPr>
              <a:t>Conditional Clauses</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908884" y="1157034"/>
            <a:ext cx="4692317" cy="5133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If + Present + Present</a:t>
            </a:r>
            <a:endParaRPr lang="en-US" sz="2800" b="1" dirty="0">
              <a:latin typeface="Times New Roman" panose="02020603050405020304" pitchFamily="18" charset="0"/>
              <a:cs typeface="Times New Roman" panose="02020603050405020304" pitchFamily="18" charset="0"/>
            </a:endParaRPr>
          </a:p>
        </p:txBody>
      </p:sp>
      <p:sp>
        <p:nvSpPr>
          <p:cNvPr id="6" name="Right Arrow 5"/>
          <p:cNvSpPr/>
          <p:nvPr/>
        </p:nvSpPr>
        <p:spPr>
          <a:xfrm>
            <a:off x="2222447" y="1137679"/>
            <a:ext cx="2454442" cy="657725"/>
          </a:xfrm>
          <a:prstGeom prst="rightArrow">
            <a:avLst>
              <a:gd name="adj1" fmla="val 54965"/>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Zero Condition</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457697" y="1879565"/>
            <a:ext cx="7495677" cy="457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If + (Sub. +V1+Obj. )+( Sub.+ V1+ Obj.)</a:t>
            </a:r>
            <a:endParaRPr lang="en-US"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216432" y="2421047"/>
            <a:ext cx="9736942" cy="7633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Example: a) If + the price rises, demand falls. </a:t>
            </a:r>
          </a:p>
          <a:p>
            <a:pPr algn="ctr"/>
            <a:r>
              <a:rPr lang="en-GB" sz="2800" b="1" dirty="0">
                <a:latin typeface="Times New Roman" panose="02020603050405020304" pitchFamily="18" charset="0"/>
                <a:cs typeface="Times New Roman" panose="02020603050405020304" pitchFamily="18" charset="0"/>
              </a:rPr>
              <a:t>               b) If you heat water, it turns into vapour. </a:t>
            </a:r>
            <a:endParaRPr lang="en-US" sz="2800" b="1" dirty="0">
              <a:latin typeface="Times New Roman" panose="02020603050405020304" pitchFamily="18" charset="0"/>
              <a:cs typeface="Times New Roman" panose="02020603050405020304" pitchFamily="18" charset="0"/>
            </a:endParaRPr>
          </a:p>
        </p:txBody>
      </p:sp>
      <p:sp>
        <p:nvSpPr>
          <p:cNvPr id="9" name="Right Arrow 8"/>
          <p:cNvSpPr/>
          <p:nvPr/>
        </p:nvSpPr>
        <p:spPr>
          <a:xfrm>
            <a:off x="1771260" y="1741980"/>
            <a:ext cx="2454442" cy="657725"/>
          </a:xfrm>
          <a:prstGeom prst="rightArrow">
            <a:avLst>
              <a:gd name="adj1" fmla="val 54965"/>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Zero Condition</a:t>
            </a:r>
            <a:endParaRPr lang="en-US" sz="24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4457697" y="3352798"/>
            <a:ext cx="5594689" cy="3731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If + Present +Future</a:t>
            </a:r>
            <a:endParaRPr lang="en-US" sz="2800" b="1" dirty="0">
              <a:latin typeface="Times New Roman" panose="02020603050405020304" pitchFamily="18" charset="0"/>
              <a:cs typeface="Times New Roman" panose="02020603050405020304" pitchFamily="18" charset="0"/>
            </a:endParaRPr>
          </a:p>
        </p:txBody>
      </p:sp>
      <p:sp>
        <p:nvSpPr>
          <p:cNvPr id="11" name="Right Arrow 10"/>
          <p:cNvSpPr/>
          <p:nvPr/>
        </p:nvSpPr>
        <p:spPr>
          <a:xfrm>
            <a:off x="1656961" y="3230467"/>
            <a:ext cx="2457839" cy="604301"/>
          </a:xfrm>
          <a:prstGeom prst="rightArrow">
            <a:avLst>
              <a:gd name="adj1" fmla="val 54965"/>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1</a:t>
            </a:r>
            <a:r>
              <a:rPr lang="en-GB" sz="2400" b="1" baseline="30000" dirty="0">
                <a:latin typeface="Times New Roman" panose="02020603050405020304" pitchFamily="18" charset="0"/>
                <a:cs typeface="Times New Roman" panose="02020603050405020304" pitchFamily="18" charset="0"/>
              </a:rPr>
              <a:t>st</a:t>
            </a:r>
            <a:r>
              <a:rPr lang="en-GB" sz="2400" b="1" dirty="0">
                <a:latin typeface="Times New Roman" panose="02020603050405020304" pitchFamily="18" charset="0"/>
                <a:cs typeface="Times New Roman" panose="02020603050405020304" pitchFamily="18" charset="0"/>
              </a:rPr>
              <a:t>  Condition</a:t>
            </a:r>
            <a:endParaRPr lang="en-US" sz="2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3359432" y="3932603"/>
            <a:ext cx="8593942" cy="412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If + (Sub. +V1+Obj. )+( Sub.+ shall/will/may V1+ Obj.)</a:t>
            </a:r>
            <a:endParaRPr lang="en-US" sz="2800" b="1" dirty="0">
              <a:latin typeface="Times New Roman" panose="02020603050405020304" pitchFamily="18" charset="0"/>
              <a:cs typeface="Times New Roman" panose="02020603050405020304" pitchFamily="18" charset="0"/>
            </a:endParaRPr>
          </a:p>
        </p:txBody>
      </p:sp>
      <p:sp>
        <p:nvSpPr>
          <p:cNvPr id="15" name="Right Arrow 14"/>
          <p:cNvSpPr/>
          <p:nvPr/>
        </p:nvSpPr>
        <p:spPr>
          <a:xfrm>
            <a:off x="665747" y="3834768"/>
            <a:ext cx="2575988" cy="657725"/>
          </a:xfrm>
          <a:prstGeom prst="rightArrow">
            <a:avLst>
              <a:gd name="adj1" fmla="val 54965"/>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1</a:t>
            </a:r>
            <a:r>
              <a:rPr lang="en-GB" sz="2400" b="1" baseline="30000" dirty="0">
                <a:latin typeface="Times New Roman" panose="02020603050405020304" pitchFamily="18" charset="0"/>
                <a:cs typeface="Times New Roman" panose="02020603050405020304" pitchFamily="18" charset="0"/>
              </a:rPr>
              <a:t>st</a:t>
            </a:r>
            <a:r>
              <a:rPr lang="en-GB" sz="2400" b="1" dirty="0">
                <a:latin typeface="Times New Roman" panose="02020603050405020304" pitchFamily="18" charset="0"/>
                <a:cs typeface="Times New Roman" panose="02020603050405020304" pitchFamily="18" charset="0"/>
              </a:rPr>
              <a:t>  Condition</a:t>
            </a:r>
            <a:endParaRPr lang="en-US" sz="24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2851098" y="4516648"/>
            <a:ext cx="8467609" cy="15566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Example: a) If + he wants, I shall help him. </a:t>
            </a:r>
          </a:p>
          <a:p>
            <a:pPr algn="ctr"/>
            <a:r>
              <a:rPr lang="en-GB" sz="2800" b="1" dirty="0">
                <a:latin typeface="Times New Roman" panose="02020603050405020304" pitchFamily="18" charset="0"/>
                <a:cs typeface="Times New Roman" panose="02020603050405020304" pitchFamily="18" charset="0"/>
              </a:rPr>
              <a:t>               b) If you play in the rain, you will catch cold.</a:t>
            </a:r>
          </a:p>
          <a:p>
            <a:pPr algn="ctr"/>
            <a:r>
              <a:rPr lang="en-GB" sz="2800" b="1" dirty="0">
                <a:latin typeface="Times New Roman" panose="02020603050405020304" pitchFamily="18" charset="0"/>
                <a:cs typeface="Times New Roman" panose="02020603050405020304" pitchFamily="18" charset="0"/>
              </a:rPr>
              <a:t>c) If it rains ,I may not go out.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855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wipe(left)">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wipe(right)">
                                      <p:cBhvr>
                                        <p:cTn id="40" dur="5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wipe(left)">
                                      <p:cBhvr>
                                        <p:cTn id="61" dur="500"/>
                                        <p:tgtEl>
                                          <p:spTgt spid="1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16">
                                            <p:txEl>
                                              <p:pRg st="1" end="1"/>
                                            </p:txEl>
                                          </p:spTgt>
                                        </p:tgtEl>
                                        <p:attrNameLst>
                                          <p:attrName>style.visibility</p:attrName>
                                        </p:attrNameLst>
                                      </p:cBhvr>
                                      <p:to>
                                        <p:strVal val="visible"/>
                                      </p:to>
                                    </p:set>
                                    <p:animEffect transition="in" filter="wipe(right)">
                                      <p:cBhvr>
                                        <p:cTn id="66" dur="500"/>
                                        <p:tgtEl>
                                          <p:spTgt spid="16">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16">
                                            <p:txEl>
                                              <p:pRg st="2" end="2"/>
                                            </p:txEl>
                                          </p:spTgt>
                                        </p:tgtEl>
                                        <p:attrNameLst>
                                          <p:attrName>style.visibility</p:attrName>
                                        </p:attrNameLst>
                                      </p:cBhvr>
                                      <p:to>
                                        <p:strVal val="visible"/>
                                      </p:to>
                                    </p:set>
                                    <p:animEffect transition="in" filter="wipe(right)">
                                      <p:cBhvr>
                                        <p:cTn id="7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9" grpId="0" animBg="1"/>
      <p:bldP spid="10" grpId="0" animBg="1"/>
      <p:bldP spid="11"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3399" y="322575"/>
            <a:ext cx="4692317" cy="69783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Times New Roman" panose="02020603050405020304" pitchFamily="18" charset="0"/>
                <a:cs typeface="Times New Roman" panose="02020603050405020304" pitchFamily="18" charset="0"/>
              </a:rPr>
              <a:t>Conditional Clauses</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457697" y="1159449"/>
            <a:ext cx="4692317" cy="5133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If + Past+ Past</a:t>
            </a:r>
            <a:endParaRPr lang="en-US" sz="2800" b="1" dirty="0">
              <a:latin typeface="Times New Roman" panose="02020603050405020304" pitchFamily="18" charset="0"/>
              <a:cs typeface="Times New Roman" panose="02020603050405020304" pitchFamily="18" charset="0"/>
            </a:endParaRPr>
          </a:p>
        </p:txBody>
      </p:sp>
      <p:sp>
        <p:nvSpPr>
          <p:cNvPr id="6" name="Right Arrow 5"/>
          <p:cNvSpPr/>
          <p:nvPr/>
        </p:nvSpPr>
        <p:spPr>
          <a:xfrm>
            <a:off x="1334501" y="1099532"/>
            <a:ext cx="2454442" cy="657725"/>
          </a:xfrm>
          <a:prstGeom prst="rightArrow">
            <a:avLst>
              <a:gd name="adj1" fmla="val 54965"/>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2</a:t>
            </a:r>
            <a:r>
              <a:rPr lang="en-GB" sz="2400" b="1" baseline="30000" dirty="0">
                <a:latin typeface="Times New Roman" panose="02020603050405020304" pitchFamily="18" charset="0"/>
                <a:cs typeface="Times New Roman" panose="02020603050405020304" pitchFamily="18" charset="0"/>
              </a:rPr>
              <a:t>nd</a:t>
            </a:r>
            <a:r>
              <a:rPr lang="en-GB" sz="2400" b="1" dirty="0">
                <a:latin typeface="Times New Roman" panose="02020603050405020304" pitchFamily="18" charset="0"/>
                <a:cs typeface="Times New Roman" panose="02020603050405020304" pitchFamily="18" charset="0"/>
              </a:rPr>
              <a:t>  Condition</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650178" y="1768658"/>
            <a:ext cx="9303195" cy="457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If + (Sub. +V2+Obj. )+( Sub.+ would/could/mightV1+ Obj.)</a:t>
            </a:r>
            <a:endParaRPr lang="en-US"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023926" y="2505507"/>
            <a:ext cx="9736942" cy="311323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Example: a) If + he came, I would go. </a:t>
            </a:r>
          </a:p>
          <a:p>
            <a:pPr algn="ctr"/>
            <a:r>
              <a:rPr lang="en-GB" sz="2800" b="1" dirty="0">
                <a:latin typeface="Times New Roman" panose="02020603050405020304" pitchFamily="18" charset="0"/>
                <a:cs typeface="Times New Roman" panose="02020603050405020304" pitchFamily="18" charset="0"/>
              </a:rPr>
              <a:t>               b) If I knew him, I could help him.</a:t>
            </a:r>
          </a:p>
          <a:p>
            <a:pPr algn="ctr"/>
            <a:r>
              <a:rPr lang="en-GB" sz="2800" b="1" dirty="0">
                <a:latin typeface="Times New Roman" panose="02020603050405020304" pitchFamily="18" charset="0"/>
                <a:cs typeface="Times New Roman" panose="02020603050405020304" pitchFamily="18" charset="0"/>
              </a:rPr>
              <a:t>c) If I saw him before, I might told him the news.</a:t>
            </a:r>
          </a:p>
          <a:p>
            <a:pPr algn="ctr"/>
            <a:r>
              <a:rPr lang="en-GB" sz="2800" b="1" dirty="0">
                <a:latin typeface="Times New Roman" panose="02020603050405020304" pitchFamily="18" charset="0"/>
                <a:cs typeface="Times New Roman" panose="02020603050405020304" pitchFamily="18" charset="0"/>
              </a:rPr>
              <a:t> d) If I were a king, I would help the poor.</a:t>
            </a:r>
          </a:p>
          <a:p>
            <a:pPr algn="ctr"/>
            <a:r>
              <a:rPr lang="en-GB" sz="2800" b="1" dirty="0">
                <a:latin typeface="Times New Roman" panose="02020603050405020304" pitchFamily="18" charset="0"/>
                <a:cs typeface="Times New Roman" panose="02020603050405020304" pitchFamily="18" charset="0"/>
              </a:rPr>
              <a:t>e) If I had a boat, I would cross the river.</a:t>
            </a:r>
            <a:endParaRPr lang="en-US" sz="2800" b="1" dirty="0">
              <a:latin typeface="Times New Roman" panose="02020603050405020304" pitchFamily="18" charset="0"/>
              <a:cs typeface="Times New Roman" panose="02020603050405020304" pitchFamily="18" charset="0"/>
            </a:endParaRPr>
          </a:p>
        </p:txBody>
      </p:sp>
      <p:sp>
        <p:nvSpPr>
          <p:cNvPr id="9" name="Right Arrow 8"/>
          <p:cNvSpPr/>
          <p:nvPr/>
        </p:nvSpPr>
        <p:spPr>
          <a:xfrm>
            <a:off x="118307" y="1622125"/>
            <a:ext cx="2454442" cy="657725"/>
          </a:xfrm>
          <a:prstGeom prst="rightArrow">
            <a:avLst>
              <a:gd name="adj1" fmla="val 54965"/>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Zero Condition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717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left)">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right)">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wipe(left)">
                                      <p:cBhvr>
                                        <p:cTn id="40" dur="5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wipe(right)">
                                      <p:cBhvr>
                                        <p:cTn id="45" dur="500"/>
                                        <p:tgtEl>
                                          <p:spTgt spid="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Effect transition="in" filter="wipe(left)">
                                      <p:cBhvr>
                                        <p:cTn id="5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6199" y="238354"/>
            <a:ext cx="4692317" cy="69783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Times New Roman" panose="02020603050405020304" pitchFamily="18" charset="0"/>
                <a:cs typeface="Times New Roman" panose="02020603050405020304" pitchFamily="18" charset="0"/>
              </a:rPr>
              <a:t>Conditional Clauses</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769575" y="1044787"/>
            <a:ext cx="9177783" cy="1006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If + Sub +  had+ V3 + </a:t>
            </a:r>
            <a:r>
              <a:rPr lang="en-GB" sz="2800" b="1" dirty="0">
                <a:solidFill>
                  <a:prstClr val="white"/>
                </a:solidFill>
                <a:latin typeface="Times New Roman" panose="02020603050405020304" pitchFamily="18" charset="0"/>
                <a:cs typeface="Times New Roman" panose="02020603050405020304" pitchFamily="18" charset="0"/>
              </a:rPr>
              <a:t>Sub.+ would have/could have/might have+V3+ Obj.</a:t>
            </a:r>
            <a:endParaRPr lang="en-US" sz="2800" b="1" dirty="0">
              <a:latin typeface="Times New Roman" panose="02020603050405020304" pitchFamily="18" charset="0"/>
              <a:cs typeface="Times New Roman" panose="02020603050405020304" pitchFamily="18" charset="0"/>
            </a:endParaRPr>
          </a:p>
        </p:txBody>
      </p:sp>
      <p:sp>
        <p:nvSpPr>
          <p:cNvPr id="6" name="Right Arrow 5"/>
          <p:cNvSpPr/>
          <p:nvPr/>
        </p:nvSpPr>
        <p:spPr>
          <a:xfrm>
            <a:off x="209161" y="1092595"/>
            <a:ext cx="2331814" cy="657725"/>
          </a:xfrm>
          <a:prstGeom prst="rightArrow">
            <a:avLst>
              <a:gd name="adj1" fmla="val 54965"/>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3rd  Condition</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981199" y="2481965"/>
            <a:ext cx="9795165" cy="265604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Example: a) If + he had come, I would have gone. </a:t>
            </a:r>
          </a:p>
          <a:p>
            <a:pPr algn="ctr"/>
            <a:r>
              <a:rPr lang="en-GB" sz="2800" b="1" dirty="0">
                <a:latin typeface="Times New Roman" panose="02020603050405020304" pitchFamily="18" charset="0"/>
                <a:cs typeface="Times New Roman" panose="02020603050405020304" pitchFamily="18" charset="0"/>
              </a:rPr>
              <a:t>b) If I  had known him, I could have helped him.</a:t>
            </a:r>
          </a:p>
          <a:p>
            <a:r>
              <a:rPr lang="en-GB" sz="2800" b="1" dirty="0">
                <a:latin typeface="Times New Roman" panose="02020603050405020304" pitchFamily="18" charset="0"/>
                <a:cs typeface="Times New Roman" panose="02020603050405020304" pitchFamily="18" charset="0"/>
              </a:rPr>
              <a:t>      c) If I  had seen him before, I might have told him the news.</a:t>
            </a:r>
          </a:p>
          <a:p>
            <a:pPr algn="ctr"/>
            <a:r>
              <a:rPr lang="en-GB" sz="2800" b="1" dirty="0">
                <a:latin typeface="Times New Roman" panose="02020603050405020304" pitchFamily="18" charset="0"/>
                <a:cs typeface="Times New Roman" panose="02020603050405020304" pitchFamily="18" charset="0"/>
              </a:rPr>
              <a:t> d) If I had been a king, I would have helped  the poor.</a:t>
            </a:r>
          </a:p>
          <a:p>
            <a:pPr algn="ctr"/>
            <a:r>
              <a:rPr lang="en-GB" sz="2800" b="1" dirty="0">
                <a:latin typeface="Times New Roman" panose="02020603050405020304" pitchFamily="18" charset="0"/>
                <a:cs typeface="Times New Roman" panose="02020603050405020304" pitchFamily="18" charset="0"/>
              </a:rPr>
              <a:t>e) If I had bought a car, I would have gone long drive.</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291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wipe(right)">
                                      <p:cBhvr>
                                        <p:cTn id="34" dur="50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wipe(left)">
                                      <p:cBhvr>
                                        <p:cTn id="39" dur="500"/>
                                        <p:tgtEl>
                                          <p:spTgt spid="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Effect transition="in" filter="wipe(right)">
                                      <p:cBhvr>
                                        <p:cTn id="44" dur="500"/>
                                        <p:tgtEl>
                                          <p:spTgt spid="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wipe(left)">
                                      <p:cBhvr>
                                        <p:cTn id="4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12">
            <a:extLst>
              <a:ext uri="{FF2B5EF4-FFF2-40B4-BE49-F238E27FC236}">
                <a16:creationId xmlns:a16="http://schemas.microsoft.com/office/drawing/2014/main" id="{B6FAD73E-1366-496E-BBD3-1B2CE86CF312}"/>
              </a:ext>
            </a:extLst>
          </p:cNvPr>
          <p:cNvSpPr/>
          <p:nvPr/>
        </p:nvSpPr>
        <p:spPr>
          <a:xfrm>
            <a:off x="1654685" y="191036"/>
            <a:ext cx="4262512" cy="928468"/>
          </a:xfrm>
          <a:prstGeom prst="wedgeEllipseCallout">
            <a:avLst>
              <a:gd name="adj1" fmla="val 50157"/>
              <a:gd name="adj2" fmla="val 73974"/>
            </a:avLst>
          </a:prstGeom>
          <a:solidFill>
            <a:srgbClr val="660066"/>
          </a:solidFill>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1" dirty="0">
                <a:solidFill>
                  <a:prstClr val="white"/>
                </a:solidFill>
                <a:latin typeface="Times New Roman" panose="02020603050405020304" pitchFamily="18" charset="0"/>
                <a:cs typeface="Times New Roman" panose="02020603050405020304" pitchFamily="18" charset="0"/>
              </a:rPr>
              <a:t>Activities</a:t>
            </a:r>
            <a:endPar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8AFF9514-2982-4CF7-AB8B-23D91F22A2A5}"/>
              </a:ext>
            </a:extLst>
          </p:cNvPr>
          <p:cNvSpPr/>
          <p:nvPr/>
        </p:nvSpPr>
        <p:spPr>
          <a:xfrm>
            <a:off x="809344" y="1462306"/>
            <a:ext cx="10215707" cy="584775"/>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Use the correct form of verb of the parenthesis word.</a:t>
            </a:r>
          </a:p>
        </p:txBody>
      </p:sp>
      <p:sp>
        <p:nvSpPr>
          <p:cNvPr id="6" name="Rectangle 5"/>
          <p:cNvSpPr/>
          <p:nvPr/>
        </p:nvSpPr>
        <p:spPr>
          <a:xfrm>
            <a:off x="2313229" y="2732685"/>
            <a:ext cx="8413650" cy="2554545"/>
          </a:xfrm>
          <a:prstGeom prst="rect">
            <a:avLst/>
          </a:prstGeom>
          <a:solidFill>
            <a:schemeClr val="accent4">
              <a:lumMod val="20000"/>
              <a:lumOff val="80000"/>
            </a:schemeClr>
          </a:solidFill>
          <a:ln w="28575">
            <a:solidFill>
              <a:schemeClr val="tx1"/>
            </a:solidFill>
          </a:ln>
        </p:spPr>
        <p:txBody>
          <a:bodyPr wrap="none">
            <a:spAutoFit/>
          </a:bodyPr>
          <a:lstStyle/>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Jasim </a:t>
            </a:r>
            <a:r>
              <a:rPr lang="en-GB" sz="3200" b="1" i="1" dirty="0">
                <a:solidFill>
                  <a:srgbClr val="FF0000"/>
                </a:solidFill>
                <a:latin typeface="Times New Roman" panose="02020603050405020304" pitchFamily="18" charset="0"/>
                <a:cs typeface="Times New Roman" panose="02020603050405020304" pitchFamily="18" charset="0"/>
              </a:rPr>
              <a:t>(not play) </a:t>
            </a:r>
            <a:r>
              <a:rPr lang="en-GB" sz="3200" b="1" dirty="0">
                <a:solidFill>
                  <a:prstClr val="black"/>
                </a:solidFill>
                <a:latin typeface="Times New Roman" panose="02020603050405020304" pitchFamily="18" charset="0"/>
                <a:cs typeface="Times New Roman" panose="02020603050405020304" pitchFamily="18" charset="0"/>
              </a:rPr>
              <a:t>his role well.</a:t>
            </a:r>
          </a:p>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Having </a:t>
            </a:r>
            <a:r>
              <a:rPr lang="en-GB" sz="3200" b="1" i="1" dirty="0">
                <a:solidFill>
                  <a:srgbClr val="FF0000"/>
                </a:solidFill>
                <a:latin typeface="Times New Roman" panose="02020603050405020304" pitchFamily="18" charset="0"/>
                <a:cs typeface="Times New Roman" panose="02020603050405020304" pitchFamily="18" charset="0"/>
              </a:rPr>
              <a:t>(close) </a:t>
            </a:r>
            <a:r>
              <a:rPr lang="en-GB" sz="3200" b="1" dirty="0">
                <a:solidFill>
                  <a:prstClr val="black"/>
                </a:solidFill>
                <a:latin typeface="Times New Roman" panose="02020603050405020304" pitchFamily="18" charset="0"/>
                <a:cs typeface="Times New Roman" panose="02020603050405020304" pitchFamily="18" charset="0"/>
              </a:rPr>
              <a:t>the door , I went to bed.</a:t>
            </a:r>
          </a:p>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Music was </a:t>
            </a:r>
            <a:r>
              <a:rPr lang="en-GB" sz="3200" b="1" i="1" dirty="0">
                <a:solidFill>
                  <a:srgbClr val="FF0000"/>
                </a:solidFill>
                <a:latin typeface="Times New Roman" panose="02020603050405020304" pitchFamily="18" charset="0"/>
                <a:cs typeface="Times New Roman" panose="02020603050405020304" pitchFamily="18" charset="0"/>
              </a:rPr>
              <a:t>(to hear) </a:t>
            </a:r>
            <a:r>
              <a:rPr lang="en-GB" sz="3200" b="1" dirty="0">
                <a:solidFill>
                  <a:prstClr val="black"/>
                </a:solidFill>
                <a:latin typeface="Times New Roman" panose="02020603050405020304" pitchFamily="18" charset="0"/>
                <a:cs typeface="Times New Roman" panose="02020603050405020304" pitchFamily="18" charset="0"/>
              </a:rPr>
              <a:t>by him.</a:t>
            </a:r>
          </a:p>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If he invited me, I </a:t>
            </a:r>
            <a:r>
              <a:rPr lang="en-GB" sz="3200" b="1" i="1" dirty="0">
                <a:solidFill>
                  <a:srgbClr val="FF0000"/>
                </a:solidFill>
                <a:latin typeface="Times New Roman" panose="02020603050405020304" pitchFamily="18" charset="0"/>
                <a:cs typeface="Times New Roman" panose="02020603050405020304" pitchFamily="18" charset="0"/>
              </a:rPr>
              <a:t>(join) </a:t>
            </a:r>
            <a:r>
              <a:rPr lang="en-GB" sz="3200" b="1" dirty="0">
                <a:latin typeface="Times New Roman" panose="02020603050405020304" pitchFamily="18" charset="0"/>
                <a:cs typeface="Times New Roman" panose="02020603050405020304" pitchFamily="18" charset="0"/>
              </a:rPr>
              <a:t>his</a:t>
            </a:r>
            <a:r>
              <a:rPr lang="en-GB" sz="3200" b="1" dirty="0">
                <a:solidFill>
                  <a:prstClr val="black"/>
                </a:solidFill>
                <a:latin typeface="Times New Roman" panose="02020603050405020304" pitchFamily="18" charset="0"/>
                <a:cs typeface="Times New Roman" panose="02020603050405020304" pitchFamily="18" charset="0"/>
              </a:rPr>
              <a:t> party</a:t>
            </a:r>
          </a:p>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If I had known him earlier, I </a:t>
            </a:r>
            <a:r>
              <a:rPr lang="en-GB" sz="3200" b="1" i="1" dirty="0">
                <a:solidFill>
                  <a:srgbClr val="FF0000"/>
                </a:solidFill>
                <a:latin typeface="Times New Roman" panose="02020603050405020304" pitchFamily="18" charset="0"/>
                <a:cs typeface="Times New Roman" panose="02020603050405020304" pitchFamily="18" charset="0"/>
              </a:rPr>
              <a:t>(talk) </a:t>
            </a:r>
            <a:r>
              <a:rPr lang="en-GB" sz="3200" b="1" dirty="0">
                <a:solidFill>
                  <a:prstClr val="black"/>
                </a:solidFill>
                <a:latin typeface="Times New Roman" panose="02020603050405020304" pitchFamily="18" charset="0"/>
                <a:cs typeface="Times New Roman" panose="02020603050405020304" pitchFamily="18" charset="0"/>
              </a:rPr>
              <a:t>with him.</a:t>
            </a:r>
          </a:p>
        </p:txBody>
      </p:sp>
    </p:spTree>
    <p:extLst>
      <p:ext uri="{BB962C8B-B14F-4D97-AF65-F5344CB8AC3E}">
        <p14:creationId xmlns:p14="http://schemas.microsoft.com/office/powerpoint/2010/main" val="8825893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71CBEB1-45E4-4FCB-A206-1FB05E243024}"/>
              </a:ext>
            </a:extLst>
          </p:cNvPr>
          <p:cNvSpPr/>
          <p:nvPr/>
        </p:nvSpPr>
        <p:spPr>
          <a:xfrm>
            <a:off x="3243904" y="487734"/>
            <a:ext cx="6261044" cy="759661"/>
          </a:xfrm>
          <a:prstGeom prst="ellipse">
            <a:avLst/>
          </a:prstGeom>
          <a:solidFill>
            <a:schemeClr val="accent6">
              <a:lumMod val="50000"/>
            </a:schemeClr>
          </a:solidFill>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1" dirty="0">
                <a:solidFill>
                  <a:prstClr val="white"/>
                </a:solidFill>
                <a:latin typeface="Times New Roman" panose="02020603050405020304" pitchFamily="18" charset="0"/>
                <a:cs typeface="Times New Roman" panose="02020603050405020304" pitchFamily="18" charset="0"/>
              </a:rPr>
              <a:t>Match your</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Answer:</a:t>
            </a:r>
          </a:p>
        </p:txBody>
      </p:sp>
      <p:sp>
        <p:nvSpPr>
          <p:cNvPr id="3" name="Rectangle 2"/>
          <p:cNvSpPr/>
          <p:nvPr/>
        </p:nvSpPr>
        <p:spPr>
          <a:xfrm>
            <a:off x="779384" y="2244860"/>
            <a:ext cx="10558468" cy="2554545"/>
          </a:xfrm>
          <a:prstGeom prst="rect">
            <a:avLst/>
          </a:prstGeom>
          <a:solidFill>
            <a:schemeClr val="accent4">
              <a:lumMod val="20000"/>
              <a:lumOff val="80000"/>
            </a:schemeClr>
          </a:solidFill>
          <a:ln w="28575">
            <a:solidFill>
              <a:schemeClr val="tx1"/>
            </a:solidFill>
          </a:ln>
        </p:spPr>
        <p:txBody>
          <a:bodyPr wrap="none">
            <a:spAutoFit/>
          </a:bodyPr>
          <a:lstStyle/>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Jasim </a:t>
            </a:r>
            <a:r>
              <a:rPr lang="en-GB" sz="3200" b="1" i="1" dirty="0">
                <a:solidFill>
                  <a:srgbClr val="FF0000"/>
                </a:solidFill>
                <a:latin typeface="Times New Roman" panose="02020603050405020304" pitchFamily="18" charset="0"/>
                <a:cs typeface="Times New Roman" panose="02020603050405020304" pitchFamily="18" charset="0"/>
              </a:rPr>
              <a:t>did not play </a:t>
            </a:r>
            <a:r>
              <a:rPr lang="en-GB" sz="3200" b="1" dirty="0">
                <a:solidFill>
                  <a:prstClr val="black"/>
                </a:solidFill>
                <a:latin typeface="Times New Roman" panose="02020603050405020304" pitchFamily="18" charset="0"/>
                <a:cs typeface="Times New Roman" panose="02020603050405020304" pitchFamily="18" charset="0"/>
              </a:rPr>
              <a:t>his role well.</a:t>
            </a:r>
          </a:p>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Having </a:t>
            </a:r>
            <a:r>
              <a:rPr lang="en-GB" sz="3200" b="1" i="1" dirty="0">
                <a:solidFill>
                  <a:srgbClr val="FF0000"/>
                </a:solidFill>
                <a:latin typeface="Times New Roman" panose="02020603050405020304" pitchFamily="18" charset="0"/>
                <a:cs typeface="Times New Roman" panose="02020603050405020304" pitchFamily="18" charset="0"/>
              </a:rPr>
              <a:t>closed </a:t>
            </a:r>
            <a:r>
              <a:rPr lang="en-GB" sz="3200" b="1" dirty="0">
                <a:solidFill>
                  <a:prstClr val="black"/>
                </a:solidFill>
                <a:latin typeface="Times New Roman" panose="02020603050405020304" pitchFamily="18" charset="0"/>
                <a:cs typeface="Times New Roman" panose="02020603050405020304" pitchFamily="18" charset="0"/>
              </a:rPr>
              <a:t>the door , I went to bed.</a:t>
            </a:r>
          </a:p>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Music was </a:t>
            </a:r>
            <a:r>
              <a:rPr lang="en-GB" sz="3200" b="1" i="1" dirty="0">
                <a:solidFill>
                  <a:srgbClr val="FF0000"/>
                </a:solidFill>
                <a:latin typeface="Times New Roman" panose="02020603050405020304" pitchFamily="18" charset="0"/>
                <a:cs typeface="Times New Roman" panose="02020603050405020304" pitchFamily="18" charset="0"/>
              </a:rPr>
              <a:t>heard </a:t>
            </a:r>
            <a:r>
              <a:rPr lang="en-GB" sz="3200" b="1" dirty="0">
                <a:solidFill>
                  <a:prstClr val="black"/>
                </a:solidFill>
                <a:latin typeface="Times New Roman" panose="02020603050405020304" pitchFamily="18" charset="0"/>
                <a:cs typeface="Times New Roman" panose="02020603050405020304" pitchFamily="18" charset="0"/>
              </a:rPr>
              <a:t>by him.</a:t>
            </a:r>
          </a:p>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If he invited me, I </a:t>
            </a:r>
            <a:r>
              <a:rPr lang="en-GB" sz="3200" b="1" i="1" dirty="0">
                <a:solidFill>
                  <a:srgbClr val="FF0000"/>
                </a:solidFill>
                <a:latin typeface="Times New Roman" panose="02020603050405020304" pitchFamily="18" charset="0"/>
                <a:cs typeface="Times New Roman" panose="02020603050405020304" pitchFamily="18" charset="0"/>
              </a:rPr>
              <a:t>would join </a:t>
            </a:r>
            <a:r>
              <a:rPr lang="en-GB" sz="3200" b="1" dirty="0">
                <a:latin typeface="Times New Roman" panose="02020603050405020304" pitchFamily="18" charset="0"/>
                <a:cs typeface="Times New Roman" panose="02020603050405020304" pitchFamily="18" charset="0"/>
              </a:rPr>
              <a:t>hi</a:t>
            </a:r>
            <a:r>
              <a:rPr lang="en-GB" sz="3200" b="1" dirty="0">
                <a:solidFill>
                  <a:prstClr val="black"/>
                </a:solidFill>
                <a:latin typeface="Times New Roman" panose="02020603050405020304" pitchFamily="18" charset="0"/>
                <a:cs typeface="Times New Roman" panose="02020603050405020304" pitchFamily="18" charset="0"/>
              </a:rPr>
              <a:t>s party</a:t>
            </a:r>
          </a:p>
          <a:p>
            <a:pPr marL="457200" lvl="0" indent="-457200">
              <a:buAutoNum type="arabicPeriod"/>
            </a:pPr>
            <a:r>
              <a:rPr lang="en-GB" sz="3200" b="1" dirty="0">
                <a:solidFill>
                  <a:prstClr val="black"/>
                </a:solidFill>
                <a:latin typeface="Times New Roman" panose="02020603050405020304" pitchFamily="18" charset="0"/>
                <a:cs typeface="Times New Roman" panose="02020603050405020304" pitchFamily="18" charset="0"/>
              </a:rPr>
              <a:t>If I had known him earlier, I </a:t>
            </a:r>
            <a:r>
              <a:rPr lang="en-GB" sz="3200" b="1" i="1" dirty="0">
                <a:solidFill>
                  <a:srgbClr val="FF0000"/>
                </a:solidFill>
                <a:latin typeface="Times New Roman" panose="02020603050405020304" pitchFamily="18" charset="0"/>
                <a:cs typeface="Times New Roman" panose="02020603050405020304" pitchFamily="18" charset="0"/>
              </a:rPr>
              <a:t>would have talked </a:t>
            </a:r>
            <a:r>
              <a:rPr lang="en-GB" sz="3200" b="1" dirty="0">
                <a:solidFill>
                  <a:prstClr val="black"/>
                </a:solidFill>
                <a:latin typeface="Times New Roman" panose="02020603050405020304" pitchFamily="18" charset="0"/>
                <a:cs typeface="Times New Roman" panose="02020603050405020304" pitchFamily="18" charset="0"/>
              </a:rPr>
              <a:t>with him.</a:t>
            </a:r>
          </a:p>
        </p:txBody>
      </p:sp>
    </p:spTree>
    <p:extLst>
      <p:ext uri="{BB962C8B-B14F-4D97-AF65-F5344CB8AC3E}">
        <p14:creationId xmlns:p14="http://schemas.microsoft.com/office/powerpoint/2010/main" val="21871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101323F-C662-4ABE-B1A7-384155F70772}"/>
              </a:ext>
            </a:extLst>
          </p:cNvPr>
          <p:cNvSpPr/>
          <p:nvPr/>
        </p:nvSpPr>
        <p:spPr>
          <a:xfrm>
            <a:off x="2227725" y="279011"/>
            <a:ext cx="7071020" cy="717059"/>
          </a:xfrm>
          <a:prstGeom prst="ellipse">
            <a:avLst/>
          </a:prstGeom>
          <a:solidFill>
            <a:schemeClr val="accent2">
              <a:lumMod val="5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Evaluation: </a:t>
            </a:r>
            <a:r>
              <a:rPr lang="en-US" sz="3200" b="1" dirty="0">
                <a:solidFill>
                  <a:srgbClr val="FFFF00"/>
                </a:solidFill>
                <a:latin typeface="Times New Roman" panose="02020603050405020304" pitchFamily="18" charset="0"/>
                <a:cs typeface="Times New Roman" panose="02020603050405020304" pitchFamily="18" charset="0"/>
              </a:rPr>
              <a:t>(Orally)</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54729" y="3165499"/>
            <a:ext cx="10418616" cy="2246769"/>
          </a:xfrm>
          <a:prstGeom prst="rect">
            <a:avLst/>
          </a:prstGeom>
          <a:solidFill>
            <a:schemeClr val="accent2">
              <a:lumMod val="40000"/>
              <a:lumOff val="60000"/>
            </a:schemeClr>
          </a:solidFill>
          <a:ln>
            <a:solidFill>
              <a:srgbClr val="002060"/>
            </a:solidFill>
          </a:ln>
        </p:spPr>
        <p:txBody>
          <a:bodyPr wrap="square">
            <a:spAutoFit/>
          </a:bodyPr>
          <a:lstStyle/>
          <a:p>
            <a:pPr algn="just"/>
            <a:r>
              <a:rPr lang="en-GB" sz="2800" b="1" dirty="0">
                <a:latin typeface="Times New Roman" panose="02020603050405020304" pitchFamily="18" charset="0"/>
                <a:cs typeface="Times New Roman" panose="02020603050405020304" pitchFamily="18" charset="0"/>
              </a:rPr>
              <a:t>Last evening  I was a)------- along the Sadar Road. My little sister b) -------- with me. Suddenly, a young man came c)------ and d)------------ her gold chain out from her neck. I e)----------to run after the snatcher.  But after a while, I f) ------- it was not wise to g)-------- my sister alone as it was h) — dark. </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175102" y="996070"/>
            <a:ext cx="9998243"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Times New Roman" panose="02020603050405020304" pitchFamily="18" charset="0"/>
                <a:cs typeface="Times New Roman" panose="02020603050405020304" pitchFamily="18" charset="0"/>
              </a:rPr>
              <a:t>Complete the passage with suitable verbs from the list. Put them in the correct tenses. Use negative where necessary.</a:t>
            </a:r>
            <a:endParaRPr lang="en-US"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58251502"/>
              </p:ext>
            </p:extLst>
          </p:nvPr>
        </p:nvGraphicFramePr>
        <p:xfrm>
          <a:off x="1699235" y="2000025"/>
          <a:ext cx="8128000" cy="10363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200905551"/>
                    </a:ext>
                  </a:extLst>
                </a:gridCol>
                <a:gridCol w="1625600">
                  <a:extLst>
                    <a:ext uri="{9D8B030D-6E8A-4147-A177-3AD203B41FA5}">
                      <a16:colId xmlns:a16="http://schemas.microsoft.com/office/drawing/2014/main" val="2500236097"/>
                    </a:ext>
                  </a:extLst>
                </a:gridCol>
                <a:gridCol w="1625600">
                  <a:extLst>
                    <a:ext uri="{9D8B030D-6E8A-4147-A177-3AD203B41FA5}">
                      <a16:colId xmlns:a16="http://schemas.microsoft.com/office/drawing/2014/main" val="3417520397"/>
                    </a:ext>
                  </a:extLst>
                </a:gridCol>
                <a:gridCol w="1625600">
                  <a:extLst>
                    <a:ext uri="{9D8B030D-6E8A-4147-A177-3AD203B41FA5}">
                      <a16:colId xmlns:a16="http://schemas.microsoft.com/office/drawing/2014/main" val="2812264298"/>
                    </a:ext>
                  </a:extLst>
                </a:gridCol>
                <a:gridCol w="1625600">
                  <a:extLst>
                    <a:ext uri="{9D8B030D-6E8A-4147-A177-3AD203B41FA5}">
                      <a16:colId xmlns:a16="http://schemas.microsoft.com/office/drawing/2014/main" val="1014263604"/>
                    </a:ext>
                  </a:extLst>
                </a:gridCol>
              </a:tblGrid>
              <a:tr h="429490">
                <a:tc>
                  <a:txBody>
                    <a:bodyPr/>
                    <a:lstStyle/>
                    <a:p>
                      <a:r>
                        <a:rPr lang="en-GB" sz="2800" dirty="0">
                          <a:solidFill>
                            <a:schemeClr val="tx1"/>
                          </a:solidFill>
                          <a:latin typeface="Times New Roman" panose="02020603050405020304" pitchFamily="18" charset="0"/>
                          <a:cs typeface="Times New Roman" panose="02020603050405020304" pitchFamily="18" charset="0"/>
                        </a:rPr>
                        <a:t>Leave</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run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have</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think</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95953574"/>
                  </a:ext>
                </a:extLst>
              </a:tr>
              <a:tr h="424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begin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walk</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snatch</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come</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80225260"/>
                  </a:ext>
                </a:extLst>
              </a:tr>
            </a:tbl>
          </a:graphicData>
        </a:graphic>
      </p:graphicFrame>
      <p:sp>
        <p:nvSpPr>
          <p:cNvPr id="6" name="TextBox 5"/>
          <p:cNvSpPr txBox="1"/>
          <p:nvPr/>
        </p:nvSpPr>
        <p:spPr>
          <a:xfrm>
            <a:off x="905317" y="5574321"/>
            <a:ext cx="1587073" cy="523220"/>
          </a:xfrm>
          <a:prstGeom prst="rect">
            <a:avLst/>
          </a:prstGeom>
          <a:solidFill>
            <a:schemeClr val="accent4">
              <a:lumMod val="60000"/>
              <a:lumOff val="40000"/>
            </a:schemeClr>
          </a:solidFill>
          <a:ln w="28575">
            <a:solidFill>
              <a:schemeClr val="tx1"/>
            </a:solidFill>
          </a:ln>
        </p:spPr>
        <p:txBody>
          <a:bodyPr wrap="square" rtlCol="0">
            <a:spAutoFit/>
          </a:bodyPr>
          <a:lstStyle/>
          <a:p>
            <a:r>
              <a:rPr lang="en-GB" sz="2800" dirty="0">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walking</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679479" y="5541423"/>
            <a:ext cx="1180494" cy="523220"/>
          </a:xfrm>
          <a:prstGeom prst="rect">
            <a:avLst/>
          </a:prstGeom>
          <a:solidFill>
            <a:schemeClr val="accent4">
              <a:lumMod val="60000"/>
              <a:lumOff val="40000"/>
            </a:schemeClr>
          </a:solidFill>
          <a:ln w="28575">
            <a:solidFill>
              <a:schemeClr val="tx1"/>
            </a:solidFill>
          </a:ln>
        </p:spPr>
        <p:txBody>
          <a:bodyPr wrap="square" rtlCol="0">
            <a:spAutoFit/>
          </a:bodyPr>
          <a:lstStyle/>
          <a:p>
            <a:r>
              <a:rPr lang="en-GB" sz="2800" dirty="0">
                <a:latin typeface="Times New Roman" panose="02020603050405020304" pitchFamily="18" charset="0"/>
                <a:cs typeface="Times New Roman" panose="02020603050405020304" pitchFamily="18" charset="0"/>
              </a:rPr>
              <a:t>b)</a:t>
            </a:r>
            <a:r>
              <a:rPr lang="en-GB" sz="2400" dirty="0">
                <a:latin typeface="Times New Roman" panose="02020603050405020304" pitchFamily="18" charset="0"/>
                <a:cs typeface="Times New Roman" panose="02020603050405020304" pitchFamily="18" charset="0"/>
              </a:rPr>
              <a:t>was</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964743" y="5580826"/>
            <a:ext cx="1499146" cy="523220"/>
          </a:xfrm>
          <a:prstGeom prst="rect">
            <a:avLst/>
          </a:prstGeom>
          <a:solidFill>
            <a:schemeClr val="accent4">
              <a:lumMod val="60000"/>
              <a:lumOff val="40000"/>
            </a:schemeClr>
          </a:solidFill>
          <a:ln w="28575">
            <a:solidFill>
              <a:schemeClr val="tx1"/>
            </a:solidFill>
          </a:ln>
        </p:spPr>
        <p:txBody>
          <a:bodyPr wrap="square" rtlCol="0">
            <a:spAutoFit/>
          </a:bodyPr>
          <a:lstStyle/>
          <a:p>
            <a:r>
              <a:rPr lang="en-GB" sz="2800" dirty="0">
                <a:latin typeface="Times New Roman" panose="02020603050405020304" pitchFamily="18" charset="0"/>
                <a:cs typeface="Times New Roman" panose="02020603050405020304" pitchFamily="18" charset="0"/>
              </a:rPr>
              <a:t>c)</a:t>
            </a:r>
            <a:r>
              <a:rPr lang="en-GB" sz="2400" dirty="0">
                <a:latin typeface="Times New Roman" panose="02020603050405020304" pitchFamily="18" charset="0"/>
                <a:cs typeface="Times New Roman" panose="02020603050405020304" pitchFamily="18" charset="0"/>
              </a:rPr>
              <a:t> running</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493835" y="5541423"/>
            <a:ext cx="1679256" cy="523220"/>
          </a:xfrm>
          <a:prstGeom prst="rect">
            <a:avLst/>
          </a:prstGeom>
          <a:solidFill>
            <a:schemeClr val="accent4">
              <a:lumMod val="60000"/>
              <a:lumOff val="40000"/>
            </a:schemeClr>
          </a:solidFill>
          <a:ln w="28575">
            <a:solidFill>
              <a:schemeClr val="tx1"/>
            </a:solidFill>
          </a:ln>
        </p:spPr>
        <p:txBody>
          <a:bodyPr wrap="square" rtlCol="0">
            <a:spAutoFit/>
          </a:bodyPr>
          <a:lstStyle/>
          <a:p>
            <a:r>
              <a:rPr lang="en-GB" sz="2800" dirty="0">
                <a:latin typeface="Times New Roman" panose="02020603050405020304" pitchFamily="18" charset="0"/>
                <a:cs typeface="Times New Roman" panose="02020603050405020304" pitchFamily="18" charset="0"/>
              </a:rPr>
              <a:t>d)</a:t>
            </a:r>
            <a:r>
              <a:rPr lang="en-GB" sz="2400" dirty="0">
                <a:latin typeface="Times New Roman" panose="02020603050405020304" pitchFamily="18" charset="0"/>
                <a:cs typeface="Times New Roman" panose="02020603050405020304" pitchFamily="18" charset="0"/>
              </a:rPr>
              <a:t> snatched</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323431" y="5541423"/>
            <a:ext cx="1277475" cy="523220"/>
          </a:xfrm>
          <a:prstGeom prst="rect">
            <a:avLst/>
          </a:prstGeom>
          <a:solidFill>
            <a:schemeClr val="accent4">
              <a:lumMod val="60000"/>
              <a:lumOff val="40000"/>
            </a:schemeClr>
          </a:solidFill>
          <a:ln w="28575">
            <a:solidFill>
              <a:schemeClr val="tx1"/>
            </a:solidFill>
          </a:ln>
        </p:spPr>
        <p:txBody>
          <a:bodyPr wrap="square" rtlCol="0">
            <a:spAutoFit/>
          </a:bodyPr>
          <a:lstStyle/>
          <a:p>
            <a:r>
              <a:rPr lang="en-GB" sz="2800" dirty="0">
                <a:latin typeface="Times New Roman" panose="02020603050405020304" pitchFamily="18" charset="0"/>
                <a:cs typeface="Times New Roman" panose="02020603050405020304" pitchFamily="18" charset="0"/>
              </a:rPr>
              <a:t>e)</a:t>
            </a:r>
            <a:r>
              <a:rPr lang="en-GB" sz="2400" dirty="0">
                <a:latin typeface="Times New Roman" panose="02020603050405020304" pitchFamily="18" charset="0"/>
                <a:cs typeface="Times New Roman" panose="02020603050405020304" pitchFamily="18" charset="0"/>
              </a:rPr>
              <a:t> began</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705676" y="5584698"/>
            <a:ext cx="1540788" cy="523220"/>
          </a:xfrm>
          <a:prstGeom prst="rect">
            <a:avLst/>
          </a:prstGeom>
          <a:solidFill>
            <a:schemeClr val="accent4">
              <a:lumMod val="60000"/>
              <a:lumOff val="40000"/>
            </a:schemeClr>
          </a:solidFill>
          <a:ln w="28575">
            <a:solidFill>
              <a:schemeClr val="tx1"/>
            </a:solidFill>
          </a:ln>
        </p:spPr>
        <p:txBody>
          <a:bodyPr wrap="square" rtlCol="0">
            <a:spAutoFit/>
          </a:bodyPr>
          <a:lstStyle/>
          <a:p>
            <a:r>
              <a:rPr lang="en-GB" sz="2800" dirty="0">
                <a:latin typeface="Times New Roman" panose="02020603050405020304" pitchFamily="18" charset="0"/>
                <a:cs typeface="Times New Roman" panose="02020603050405020304" pitchFamily="18" charset="0"/>
              </a:rPr>
              <a:t>f)</a:t>
            </a:r>
            <a:r>
              <a:rPr lang="en-GB" sz="2400" dirty="0">
                <a:latin typeface="Times New Roman" panose="02020603050405020304" pitchFamily="18" charset="0"/>
                <a:cs typeface="Times New Roman" panose="02020603050405020304" pitchFamily="18" charset="0"/>
              </a:rPr>
              <a:t> thought</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402951" y="5574321"/>
            <a:ext cx="1540788" cy="523220"/>
          </a:xfrm>
          <a:prstGeom prst="rect">
            <a:avLst/>
          </a:prstGeom>
          <a:solidFill>
            <a:schemeClr val="accent4">
              <a:lumMod val="60000"/>
              <a:lumOff val="40000"/>
            </a:schemeClr>
          </a:solidFill>
          <a:ln w="28575">
            <a:solidFill>
              <a:schemeClr val="tx1"/>
            </a:solidFill>
          </a:ln>
        </p:spPr>
        <p:txBody>
          <a:bodyPr wrap="square" rtlCol="0">
            <a:spAutoFit/>
          </a:bodyPr>
          <a:lstStyle/>
          <a:p>
            <a:r>
              <a:rPr lang="en-GB" sz="2800" dirty="0">
                <a:latin typeface="Times New Roman" panose="02020603050405020304" pitchFamily="18" charset="0"/>
                <a:cs typeface="Times New Roman" panose="02020603050405020304" pitchFamily="18" charset="0"/>
              </a:rPr>
              <a:t>g)</a:t>
            </a:r>
            <a:r>
              <a:rPr lang="en-GB" sz="2400" dirty="0">
                <a:latin typeface="Times New Roman" panose="02020603050405020304" pitchFamily="18" charset="0"/>
                <a:cs typeface="Times New Roman" panose="02020603050405020304" pitchFamily="18" charset="0"/>
              </a:rPr>
              <a:t> leave</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738443" y="6149443"/>
            <a:ext cx="1882071" cy="523220"/>
          </a:xfrm>
          <a:prstGeom prst="rect">
            <a:avLst/>
          </a:prstGeom>
          <a:solidFill>
            <a:schemeClr val="accent4">
              <a:lumMod val="60000"/>
              <a:lumOff val="40000"/>
            </a:schemeClr>
          </a:solidFill>
          <a:ln w="28575">
            <a:solidFill>
              <a:schemeClr val="tx1"/>
            </a:solidFill>
          </a:ln>
        </p:spPr>
        <p:txBody>
          <a:bodyPr wrap="square" rtlCol="0">
            <a:spAutoFit/>
          </a:bodyPr>
          <a:lstStyle/>
          <a:p>
            <a:r>
              <a:rPr lang="en-GB" sz="2800" dirty="0">
                <a:latin typeface="Times New Roman" panose="02020603050405020304" pitchFamily="18" charset="0"/>
                <a:cs typeface="Times New Roman" panose="02020603050405020304" pitchFamily="18" charset="0"/>
              </a:rPr>
              <a:t>h)</a:t>
            </a:r>
            <a:r>
              <a:rPr lang="en-GB" sz="2400" dirty="0">
                <a:latin typeface="Times New Roman" panose="02020603050405020304" pitchFamily="18" charset="0"/>
                <a:cs typeface="Times New Roman" panose="02020603050405020304" pitchFamily="18" charset="0"/>
              </a:rPr>
              <a:t> getting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987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330" r="5263"/>
          <a:stretch/>
        </p:blipFill>
        <p:spPr>
          <a:xfrm>
            <a:off x="1326052" y="2610852"/>
            <a:ext cx="8590547" cy="3628523"/>
          </a:xfrm>
          <a:prstGeom prst="rect">
            <a:avLst/>
          </a:prstGeom>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6">
            <a:extLst>
              <a:ext uri="{FF2B5EF4-FFF2-40B4-BE49-F238E27FC236}">
                <a16:creationId xmlns:a16="http://schemas.microsoft.com/office/drawing/2014/main" id="{1DCEAF6F-84DD-49E8-B571-2E506F659299}"/>
              </a:ext>
            </a:extLst>
          </p:cNvPr>
          <p:cNvSpPr txBox="1"/>
          <p:nvPr/>
        </p:nvSpPr>
        <p:spPr>
          <a:xfrm>
            <a:off x="1077112" y="449180"/>
            <a:ext cx="10152361" cy="1796716"/>
          </a:xfrm>
          <a:prstGeom prst="rect">
            <a:avLst/>
          </a:prstGeom>
          <a:noFill/>
          <a:ln w="28575">
            <a:solidFill>
              <a:schemeClr val="tx1"/>
            </a:solidFill>
          </a:ln>
        </p:spPr>
        <p:txBody>
          <a:bodyPr wrap="square" numCol="1" rtlCol="0">
            <a:prstTxWarp prst="textPlain">
              <a:avLst>
                <a:gd name="adj" fmla="val 50321"/>
              </a:avLst>
            </a:prstTxWarp>
            <a:spAutoFit/>
          </a:bodyPr>
          <a:ls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a:lstStyle>
          <a:p>
            <a:pPr marL="0" marR="0" lvl="0" indent="0" algn="l" defTabSz="1227856" rtl="0"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Times New Roman" panose="02020603050405020304" pitchFamily="18" charset="0"/>
                <a:cs typeface="Times New Roman" panose="02020603050405020304" pitchFamily="18" charset="0"/>
              </a:rPr>
              <a:t>Let’s have a discussion on </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w="12700">
                <a:solidFill>
                  <a:sysClr val="window" lastClr="FFFFFF"/>
                </a:solidFill>
                <a:prstDash val="solid"/>
              </a:ln>
              <a:solidFill>
                <a:sysClr val="window" lastClr="FFFFFF"/>
              </a:solidFill>
              <a:effectLst>
                <a:outerShdw blurRad="41275" dist="20320" dir="1800000" algn="tl" rotWithShape="0">
                  <a:srgbClr val="000000">
                    <a:alpha val="40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07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1ABEF0-8727-4E22-9590-EFE0E221BD7D}"/>
              </a:ext>
            </a:extLst>
          </p:cNvPr>
          <p:cNvSpPr/>
          <p:nvPr/>
        </p:nvSpPr>
        <p:spPr>
          <a:xfrm>
            <a:off x="512619" y="1188253"/>
            <a:ext cx="11417956" cy="1146211"/>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marR="0" lvl="0">
              <a:lnSpc>
                <a:spcPct val="107000"/>
              </a:lnSpc>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Complete the following text with right forms of the Verbs given in the box.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037074A-47A2-4DA1-9004-23428315A82E}"/>
              </a:ext>
            </a:extLst>
          </p:cNvPr>
          <p:cNvGraphicFramePr>
            <a:graphicFrameLocks noGrp="1"/>
          </p:cNvGraphicFramePr>
          <p:nvPr>
            <p:extLst>
              <p:ext uri="{D42A27DB-BD31-4B8C-83A1-F6EECF244321}">
                <p14:modId xmlns:p14="http://schemas.microsoft.com/office/powerpoint/2010/main" val="2552097255"/>
              </p:ext>
            </p:extLst>
          </p:nvPr>
        </p:nvGraphicFramePr>
        <p:xfrm>
          <a:off x="841130" y="2535381"/>
          <a:ext cx="10515602" cy="837915"/>
        </p:xfrm>
        <a:graphic>
          <a:graphicData uri="http://schemas.openxmlformats.org/drawingml/2006/table">
            <a:tbl>
              <a:tblPr firstRow="1" firstCol="1" bandRow="1">
                <a:tableStyleId>{5940675A-B579-460E-94D1-54222C63F5DA}</a:tableStyleId>
              </a:tblPr>
              <a:tblGrid>
                <a:gridCol w="1948154">
                  <a:extLst>
                    <a:ext uri="{9D8B030D-6E8A-4147-A177-3AD203B41FA5}">
                      <a16:colId xmlns:a16="http://schemas.microsoft.com/office/drawing/2014/main" val="1734156948"/>
                    </a:ext>
                  </a:extLst>
                </a:gridCol>
                <a:gridCol w="2141862">
                  <a:extLst>
                    <a:ext uri="{9D8B030D-6E8A-4147-A177-3AD203B41FA5}">
                      <a16:colId xmlns:a16="http://schemas.microsoft.com/office/drawing/2014/main" val="2128790731"/>
                    </a:ext>
                  </a:extLst>
                </a:gridCol>
                <a:gridCol w="2141862">
                  <a:extLst>
                    <a:ext uri="{9D8B030D-6E8A-4147-A177-3AD203B41FA5}">
                      <a16:colId xmlns:a16="http://schemas.microsoft.com/office/drawing/2014/main" val="3495977327"/>
                    </a:ext>
                  </a:extLst>
                </a:gridCol>
                <a:gridCol w="2141862">
                  <a:extLst>
                    <a:ext uri="{9D8B030D-6E8A-4147-A177-3AD203B41FA5}">
                      <a16:colId xmlns:a16="http://schemas.microsoft.com/office/drawing/2014/main" val="1911107795"/>
                    </a:ext>
                  </a:extLst>
                </a:gridCol>
                <a:gridCol w="2141862">
                  <a:extLst>
                    <a:ext uri="{9D8B030D-6E8A-4147-A177-3AD203B41FA5}">
                      <a16:colId xmlns:a16="http://schemas.microsoft.com/office/drawing/2014/main" val="1094178024"/>
                    </a:ext>
                  </a:extLst>
                </a:gridCol>
              </a:tblGrid>
              <a:tr h="449557">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prosper</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call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mould</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make </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have</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981759296"/>
                  </a:ext>
                </a:extLst>
              </a:tr>
              <a:tr h="388358">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repent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sow</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do</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2400" b="1">
                          <a:effectLst/>
                          <a:latin typeface="Times New Roman" panose="02020603050405020304" pitchFamily="18" charset="0"/>
                          <a:cs typeface="Times New Roman" panose="02020603050405020304" pitchFamily="18" charset="0"/>
                        </a:rPr>
                        <a:t>waste</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reap</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675381280"/>
                  </a:ext>
                </a:extLst>
              </a:tr>
            </a:tbl>
          </a:graphicData>
        </a:graphic>
      </p:graphicFrame>
      <p:sp>
        <p:nvSpPr>
          <p:cNvPr id="5" name="Rectangle 4">
            <a:extLst>
              <a:ext uri="{FF2B5EF4-FFF2-40B4-BE49-F238E27FC236}">
                <a16:creationId xmlns:a16="http://schemas.microsoft.com/office/drawing/2014/main" id="{A54EC377-270A-4C7A-B5AB-7B2699984F4E}"/>
              </a:ext>
            </a:extLst>
          </p:cNvPr>
          <p:cNvSpPr/>
          <p:nvPr/>
        </p:nvSpPr>
        <p:spPr>
          <a:xfrm>
            <a:off x="267287" y="3568316"/>
            <a:ext cx="11663288" cy="2839111"/>
          </a:xfrm>
          <a:prstGeom prst="rect">
            <a:avLst/>
          </a:prstGeom>
          <a:solidFill>
            <a:schemeClr val="accent4">
              <a:lumMod val="40000"/>
              <a:lumOff val="60000"/>
            </a:schemeClr>
          </a:solidFill>
          <a:ln w="28575">
            <a:solidFill>
              <a:schemeClr val="tx1"/>
            </a:solidFill>
          </a:ln>
        </p:spPr>
        <p:txBody>
          <a:bodyPr wrap="square">
            <a:spAutoFit/>
          </a:bodyPr>
          <a:lstStyle/>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Man is the architect of his own life. If he (a)…….… a proper division of his time and (b)….….…his duties accurately, he is sure (c)….……in life; but if he does otherwise, he sure to (d)……… when it is too late. Our life is nothing but the sum of hours, days and years. Youth is the golden season of life. In youth mind is soft and can (e)………. in any form we like. If we (f)…….... the precious time of our youth. We shall (g)……… to suffer afterwards. Youth (h)………. the seed time of life. If we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b="1" dirty="0">
                <a:latin typeface="Times New Roman" panose="02020603050405020304" pitchFamily="18" charset="0"/>
                <a:ea typeface="Calibri" panose="020F0502020204030204" pitchFamily="34" charset="0"/>
                <a:cs typeface="Times New Roman" panose="02020603050405020304" pitchFamily="18" charset="0"/>
              </a:rPr>
              <a:t>) ………. good seeds in your early life, we shall (j)……… a good harvest.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Wave 5"/>
          <p:cNvSpPr/>
          <p:nvPr/>
        </p:nvSpPr>
        <p:spPr>
          <a:xfrm>
            <a:off x="3641242" y="94964"/>
            <a:ext cx="5738285" cy="952726"/>
          </a:xfrm>
          <a:prstGeom prst="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Elephant" pitchFamily="18" charset="0"/>
              </a:rPr>
              <a:t>Home Work</a:t>
            </a:r>
          </a:p>
        </p:txBody>
      </p:sp>
    </p:spTree>
    <p:extLst>
      <p:ext uri="{BB962C8B-B14F-4D97-AF65-F5344CB8AC3E}">
        <p14:creationId xmlns:p14="http://schemas.microsoft.com/office/powerpoint/2010/main" val="31192066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799C65-93BA-4DA8-869C-269FC77A25CC}"/>
              </a:ext>
            </a:extLst>
          </p:cNvPr>
          <p:cNvSpPr txBox="1"/>
          <p:nvPr/>
        </p:nvSpPr>
        <p:spPr>
          <a:xfrm>
            <a:off x="2471846" y="5020163"/>
            <a:ext cx="6741428" cy="1569660"/>
          </a:xfrm>
          <a:prstGeom prst="rect">
            <a:avLst/>
          </a:prstGeom>
          <a:solidFill>
            <a:schemeClr val="accent4">
              <a:lumMod val="60000"/>
              <a:lumOff val="40000"/>
            </a:schemeClr>
          </a:solidFill>
        </p:spPr>
        <p:txBody>
          <a:bodyPr wrap="square" rtlCol="0">
            <a:spAutoFit/>
          </a:bodyPr>
          <a:lstStyle/>
          <a:p>
            <a:pPr algn="ctr"/>
            <a:r>
              <a:rPr lang="en-US" sz="9600" b="1" spc="50" dirty="0">
                <a:ln w="0"/>
                <a:solidFill>
                  <a:srgbClr val="00B0F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Goodbye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849" y="429490"/>
            <a:ext cx="4663786" cy="4756926"/>
          </a:xfrm>
          <a:prstGeom prst="rect">
            <a:avLst/>
          </a:prstGeom>
        </p:spPr>
      </p:pic>
    </p:spTree>
    <p:extLst>
      <p:ext uri="{BB962C8B-B14F-4D97-AF65-F5344CB8AC3E}">
        <p14:creationId xmlns:p14="http://schemas.microsoft.com/office/powerpoint/2010/main" val="18131066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84400" y="736843"/>
            <a:ext cx="6911722" cy="9745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i="1" dirty="0">
                <a:solidFill>
                  <a:schemeClr val="tx1"/>
                </a:solidFill>
                <a:latin typeface="Times New Roman" pitchFamily="18" charset="0"/>
                <a:cs typeface="Times New Roman" pitchFamily="18" charset="0"/>
              </a:rPr>
              <a:t>Learning Outcomes </a:t>
            </a:r>
          </a:p>
        </p:txBody>
      </p:sp>
      <p:sp>
        <p:nvSpPr>
          <p:cNvPr id="5" name="Snip Same Side Corner Rectangle 4"/>
          <p:cNvSpPr/>
          <p:nvPr/>
        </p:nvSpPr>
        <p:spPr>
          <a:xfrm>
            <a:off x="2201779" y="2009273"/>
            <a:ext cx="8903367" cy="2936799"/>
          </a:xfrm>
          <a:prstGeom prst="snip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chemeClr val="tx1"/>
                </a:solidFill>
                <a:latin typeface="Times New Roman" pitchFamily="18" charset="0"/>
                <a:cs typeface="Times New Roman" pitchFamily="18" charset="0"/>
              </a:rPr>
              <a:t>After the end of the lesson , </a:t>
            </a:r>
            <a:r>
              <a:rPr lang="en-US" sz="3200" b="1" dirty="0">
                <a:solidFill>
                  <a:schemeClr val="tx1"/>
                </a:solidFill>
                <a:latin typeface="Times New Roman" pitchFamily="18" charset="0"/>
                <a:cs typeface="Times New Roman" pitchFamily="18" charset="0"/>
              </a:rPr>
              <a:t>Students will be able to -</a:t>
            </a:r>
          </a:p>
          <a:p>
            <a:pPr lvl="0" algn="ctr"/>
            <a:r>
              <a:rPr lang="en-US" sz="2800" b="1" dirty="0">
                <a:solidFill>
                  <a:schemeClr val="tx1"/>
                </a:solidFill>
                <a:latin typeface="Times New Roman" pitchFamily="18" charset="0"/>
                <a:cs typeface="Times New Roman" pitchFamily="18" charset="0"/>
              </a:rPr>
              <a:t>Use appropriate verb in proper Tense ,</a:t>
            </a:r>
          </a:p>
          <a:p>
            <a:pPr lvl="0" algn="ctr"/>
            <a:r>
              <a:rPr lang="en-US" sz="2800" b="1" dirty="0">
                <a:solidFill>
                  <a:schemeClr val="tx1"/>
                </a:solidFill>
                <a:latin typeface="Times New Roman" pitchFamily="18" charset="0"/>
                <a:cs typeface="Times New Roman" pitchFamily="18" charset="0"/>
              </a:rPr>
              <a:t> make sentences keeping pace with subject and agreement. </a:t>
            </a:r>
          </a:p>
        </p:txBody>
      </p:sp>
    </p:spTree>
    <p:extLst>
      <p:ext uri="{BB962C8B-B14F-4D97-AF65-F5344CB8AC3E}">
        <p14:creationId xmlns:p14="http://schemas.microsoft.com/office/powerpoint/2010/main" val="2549462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9F44B-3F47-450F-B429-2B623B9C96FA}"/>
              </a:ext>
            </a:extLst>
          </p:cNvPr>
          <p:cNvSpPr/>
          <p:nvPr/>
        </p:nvSpPr>
        <p:spPr>
          <a:xfrm>
            <a:off x="1280839" y="5588365"/>
            <a:ext cx="9291339" cy="646331"/>
          </a:xfrm>
          <a:prstGeom prst="rect">
            <a:avLst/>
          </a:prstGeom>
          <a:solidFill>
            <a:srgbClr val="7030A0"/>
          </a:solidFill>
          <a:ln w="5715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600" b="1" dirty="0">
                <a:latin typeface="Times New Roman" panose="02020603050405020304" pitchFamily="18" charset="0"/>
                <a:cs typeface="Times New Roman" panose="02020603050405020304" pitchFamily="18" charset="0"/>
              </a:rPr>
              <a:t> Some important rules of Right form of Verbs</a:t>
            </a:r>
            <a:endParaRPr lang="en-US" sz="4000" b="1" dirty="0">
              <a:latin typeface="NikoshBAN" panose="02000000000000000000" pitchFamily="2" charset="0"/>
              <a:cs typeface="NikoshBAN" panose="02000000000000000000" pitchFamily="2" charset="0"/>
            </a:endParaRPr>
          </a:p>
        </p:txBody>
      </p:sp>
      <p:sp>
        <p:nvSpPr>
          <p:cNvPr id="4" name="Round Diagonal Corner Rectangle 3"/>
          <p:cNvSpPr/>
          <p:nvPr/>
        </p:nvSpPr>
        <p:spPr>
          <a:xfrm>
            <a:off x="505325" y="613611"/>
            <a:ext cx="11321715" cy="4427620"/>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tabLst>
                <a:tab pos="5492750" algn="l"/>
              </a:tabLst>
            </a:pPr>
            <a:r>
              <a:rPr lang="en-US" sz="36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Advice for Students:</a:t>
            </a:r>
          </a:p>
          <a:p>
            <a:pPr lvl="0" algn="just">
              <a:lnSpc>
                <a:spcPct val="107000"/>
              </a:lnSpc>
              <a:tabLst>
                <a:tab pos="5492750" algn="l"/>
              </a:tabLst>
            </a:pPr>
            <a:r>
              <a:rPr lang="en-US" sz="36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প্রিয় শিক্ষার্থীবৃন্দ </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Right form of Verbs </a:t>
            </a:r>
            <a:r>
              <a:rPr lang="bn-IN"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এর ক্ষেত্রে </a:t>
            </a:r>
            <a:r>
              <a:rPr lang="en-GB"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Agreement of verb with Subject </a:t>
            </a:r>
            <a:r>
              <a:rPr lang="en-GB"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এবং </a:t>
            </a:r>
            <a:r>
              <a:rPr lang="en-GB"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Tense forms</a:t>
            </a:r>
            <a:r>
              <a:rPr lang="en-GB"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 সকল প্রকারের </a:t>
            </a:r>
            <a:r>
              <a:rPr lang="en-GB"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Sentence / Sentence formation  </a:t>
            </a:r>
            <a:r>
              <a:rPr lang="en-GB"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এর</a:t>
            </a:r>
            <a:r>
              <a:rPr lang="en-GB"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Active and Passive mood/</a:t>
            </a:r>
            <a:r>
              <a:rPr lang="en-US"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Preposition</a:t>
            </a:r>
            <a:r>
              <a:rPr lang="en-GB"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/Auxiliary verb / Modal Auxiliary verb </a:t>
            </a:r>
            <a:r>
              <a:rPr lang="en-US"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 </a:t>
            </a:r>
            <a:r>
              <a:rPr lang="bn-IN"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এ</a:t>
            </a:r>
            <a:r>
              <a:rPr lang="en-GB"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বং</a:t>
            </a:r>
            <a:r>
              <a:rPr lang="bn-IN"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 </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Tense</a:t>
            </a:r>
            <a:r>
              <a:rPr lang="en-US"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 </a:t>
            </a:r>
            <a:r>
              <a:rPr lang="bn-IN"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এর সাথে</a:t>
            </a:r>
            <a:r>
              <a:rPr lang="en-US"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 </a:t>
            </a:r>
            <a:r>
              <a:rPr lang="bn-IN"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সঙ্গতি রেখে এবং </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Grammatical</a:t>
            </a:r>
            <a:r>
              <a:rPr lang="en-US"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 </a:t>
            </a:r>
            <a:r>
              <a:rPr lang="en-GB"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কাঠামো </a:t>
            </a:r>
            <a:r>
              <a:rPr lang="bn-IN"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ঠিক রেখে </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Verb</a:t>
            </a:r>
            <a:r>
              <a:rPr lang="en-US"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 </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use</a:t>
            </a:r>
            <a:r>
              <a:rPr lang="en-US"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 করতে </a:t>
            </a:r>
            <a:r>
              <a:rPr lang="bn-IN"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 হবে</a:t>
            </a:r>
            <a:r>
              <a:rPr lang="hi-IN" sz="3600" b="1" dirty="0">
                <a:solidFill>
                  <a:schemeClr val="bg1"/>
                </a:solidFill>
                <a:latin typeface="NikoshBAN" panose="02000000000000000000" pitchFamily="2" charset="0"/>
                <a:ea typeface="Calibri" panose="020F0502020204030204" pitchFamily="34" charset="0"/>
                <a:cs typeface="NikoshBAN" panose="02000000000000000000" pitchFamily="2" charset="0"/>
              </a:rPr>
              <a:t>।</a:t>
            </a:r>
            <a:endParaRPr lang="en-US" sz="3200" dirty="0">
              <a:solidFill>
                <a:schemeClr val="bg1"/>
              </a:solidFill>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3774968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25AAA-9BA0-4FE6-BABD-DEE9E2CD4CDC}"/>
              </a:ext>
            </a:extLst>
          </p:cNvPr>
          <p:cNvSpPr/>
          <p:nvPr/>
        </p:nvSpPr>
        <p:spPr>
          <a:xfrm>
            <a:off x="694685" y="1012417"/>
            <a:ext cx="10795473" cy="5016758"/>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bn-IN" sz="3200" b="1" dirty="0">
                <a:latin typeface="NikoshBAN" panose="02000000000000000000" pitchFamily="2" charset="0"/>
                <a:cs typeface="NikoshBAN" panose="02000000000000000000" pitchFamily="2" charset="0"/>
              </a:rPr>
              <a:t>কোন </a:t>
            </a:r>
            <a:r>
              <a:rPr lang="en-US" sz="3200" b="1" dirty="0">
                <a:latin typeface="Times New Roman" panose="02020603050405020304" pitchFamily="18" charset="0"/>
                <a:cs typeface="Times New Roman" panose="02020603050405020304" pitchFamily="18" charset="0"/>
              </a:rPr>
              <a:t>Sentence</a:t>
            </a:r>
            <a:r>
              <a:rPr lang="en-US" sz="3200" b="1" dirty="0">
                <a:latin typeface="NikoshBAN" panose="02000000000000000000" pitchFamily="2" charset="0"/>
                <a:cs typeface="NikoshBAN" panose="02000000000000000000" pitchFamily="2" charset="0"/>
              </a:rPr>
              <a:t> দ্বারা </a:t>
            </a:r>
            <a:r>
              <a:rPr lang="bn-IN" sz="3200" b="1" dirty="0">
                <a:latin typeface="NikoshBAN" panose="02000000000000000000" pitchFamily="2" charset="0"/>
                <a:cs typeface="NikoshBAN" panose="02000000000000000000" pitchFamily="2" charset="0"/>
              </a:rPr>
              <a:t>যদি চিরন্তন সত্য</a:t>
            </a:r>
            <a:r>
              <a:rPr lang="en-GB" sz="3200" b="1" dirty="0">
                <a:latin typeface="NikoshBAN" panose="02000000000000000000" pitchFamily="2" charset="0"/>
                <a:cs typeface="NikoshBAN" panose="02000000000000000000" pitchFamily="2" charset="0"/>
              </a:rPr>
              <a:t> </a:t>
            </a:r>
            <a:r>
              <a:rPr lang="en-GB" sz="3200" b="1" dirty="0">
                <a:latin typeface="Times New Roman" panose="02020603050405020304" pitchFamily="18" charset="0"/>
                <a:cs typeface="Times New Roman" panose="02020603050405020304" pitchFamily="18" charset="0"/>
              </a:rPr>
              <a:t>(Universal truth)</a:t>
            </a:r>
            <a:r>
              <a:rPr lang="bn-IN" sz="3200" b="1" dirty="0">
                <a:latin typeface="NikoshBAN" panose="02000000000000000000" pitchFamily="2" charset="0"/>
                <a:cs typeface="NikoshBAN" panose="02000000000000000000" pitchFamily="2" charset="0"/>
              </a:rPr>
              <a:t>বা অভ্যাসগত সত্য </a:t>
            </a:r>
            <a:r>
              <a:rPr lang="en-US" sz="3200" b="1" dirty="0">
                <a:latin typeface="Times New Roman" panose="02020603050405020304" pitchFamily="18" charset="0"/>
                <a:cs typeface="Times New Roman" panose="02020603050405020304" pitchFamily="18" charset="0"/>
              </a:rPr>
              <a:t>(habitual truth) </a:t>
            </a:r>
            <a:r>
              <a:rPr lang="bn-IN" sz="3200" b="1" dirty="0">
                <a:latin typeface="NikoshBAN" panose="02000000000000000000" pitchFamily="2" charset="0"/>
                <a:cs typeface="NikoshBAN" panose="02000000000000000000" pitchFamily="2" charset="0"/>
              </a:rPr>
              <a:t>প্রকাশ করে এ</a:t>
            </a:r>
            <a:r>
              <a:rPr lang="en-US" sz="3200" b="1" dirty="0">
                <a:latin typeface="NikoshBAN" panose="02000000000000000000" pitchFamily="2" charset="0"/>
                <a:cs typeface="NikoshBAN" panose="02000000000000000000" pitchFamily="2" charset="0"/>
              </a:rPr>
              <a:t> </a:t>
            </a:r>
            <a:r>
              <a:rPr lang="en-GB" sz="3200" b="1" dirty="0">
                <a:latin typeface="NikoshBAN" panose="02000000000000000000" pitchFamily="2" charset="0"/>
                <a:cs typeface="NikoshBAN" panose="02000000000000000000" pitchFamily="2" charset="0"/>
              </a:rPr>
              <a:t>ধরণের</a:t>
            </a:r>
            <a:r>
              <a:rPr lang="bn-IN" sz="3200" b="1" dirty="0">
                <a:latin typeface="NikoshBAN" panose="02000000000000000000" pitchFamily="2" charset="0"/>
                <a:cs typeface="NikoshBAN" panose="02000000000000000000" pitchFamily="2" charset="0"/>
              </a:rPr>
              <a:t> </a:t>
            </a:r>
            <a:r>
              <a:rPr lang="en-US" sz="3200" b="1" dirty="0">
                <a:latin typeface="Times New Roman" panose="02020603050405020304" pitchFamily="18" charset="0"/>
                <a:cs typeface="Times New Roman" panose="02020603050405020304" pitchFamily="18" charset="0"/>
              </a:rPr>
              <a:t>Sentence </a:t>
            </a:r>
            <a:r>
              <a:rPr lang="bn-IN" sz="3200" b="1" dirty="0">
                <a:latin typeface="NikoshBAN" panose="02000000000000000000" pitchFamily="2" charset="0"/>
                <a:cs typeface="NikoshBAN" panose="02000000000000000000" pitchFamily="2" charset="0"/>
              </a:rPr>
              <a:t>সব সময়ই </a:t>
            </a:r>
            <a:r>
              <a:rPr lang="en-US" sz="3200" b="1" dirty="0">
                <a:latin typeface="Times New Roman" panose="02020603050405020304" pitchFamily="18" charset="0"/>
                <a:cs typeface="Times New Roman" panose="02020603050405020304" pitchFamily="18" charset="0"/>
              </a:rPr>
              <a:t>Present Indefinite Tense </a:t>
            </a:r>
            <a:r>
              <a:rPr lang="bn-IN" sz="3200" b="1" dirty="0">
                <a:latin typeface="NikoshBAN" panose="02000000000000000000" pitchFamily="2" charset="0"/>
                <a:cs typeface="NikoshBAN" panose="02000000000000000000" pitchFamily="2" charset="0"/>
              </a:rPr>
              <a:t>হ</a:t>
            </a:r>
            <a:r>
              <a:rPr lang="en-US" sz="3200" b="1" dirty="0">
                <a:latin typeface="NikoshBAN" panose="02000000000000000000" pitchFamily="2" charset="0"/>
                <a:cs typeface="NikoshBAN" panose="02000000000000000000" pitchFamily="2" charset="0"/>
              </a:rPr>
              <a:t>য়।</a:t>
            </a:r>
            <a:endParaRPr lang="en-US" sz="3200" dirty="0">
              <a:latin typeface="NikoshBAN" panose="02000000000000000000" pitchFamily="2" charset="0"/>
              <a:cs typeface="NikoshBAN" panose="02000000000000000000" pitchFamily="2" charset="0"/>
            </a:endParaRPr>
          </a:p>
          <a:p>
            <a:r>
              <a:rPr lang="en-US" sz="2800" b="1" i="1" dirty="0">
                <a:latin typeface="Times New Roman" panose="02020603050405020304" pitchFamily="18" charset="0"/>
                <a:cs typeface="Times New Roman" panose="02020603050405020304" pitchFamily="18" charset="0"/>
              </a:rPr>
              <a:t>Example:</a:t>
            </a:r>
            <a:r>
              <a:rPr lang="en-US" sz="2800"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a)The earth (</a:t>
            </a:r>
            <a:r>
              <a:rPr lang="en-US" sz="2800" b="1" i="1" dirty="0">
                <a:solidFill>
                  <a:schemeClr val="tx1"/>
                </a:solidFill>
                <a:latin typeface="Times New Roman" panose="02020603050405020304" pitchFamily="18" charset="0"/>
                <a:cs typeface="Times New Roman" panose="02020603050405020304" pitchFamily="18" charset="0"/>
              </a:rPr>
              <a:t>to move) </a:t>
            </a:r>
            <a:r>
              <a:rPr lang="en-US" sz="2800" b="1" dirty="0">
                <a:latin typeface="Times New Roman" panose="02020603050405020304" pitchFamily="18" charset="0"/>
                <a:cs typeface="Times New Roman" panose="02020603050405020304" pitchFamily="18" charset="0"/>
              </a:rPr>
              <a:t>round the sun. </a:t>
            </a:r>
          </a:p>
          <a:p>
            <a:pPr lvl="0"/>
            <a:r>
              <a:rPr lang="en-US" sz="2800" b="1" dirty="0">
                <a:latin typeface="Times New Roman" panose="02020603050405020304" pitchFamily="18" charset="0"/>
                <a:cs typeface="Times New Roman" panose="02020603050405020304" pitchFamily="18" charset="0"/>
              </a:rPr>
              <a:t>                 Ans: </a:t>
            </a:r>
            <a:r>
              <a:rPr lang="en-US" sz="2800" b="1" dirty="0">
                <a:solidFill>
                  <a:prstClr val="black"/>
                </a:solidFill>
                <a:latin typeface="Times New Roman" panose="02020603050405020304" pitchFamily="18" charset="0"/>
                <a:cs typeface="Times New Roman" panose="02020603050405020304" pitchFamily="18" charset="0"/>
              </a:rPr>
              <a:t>The earth </a:t>
            </a:r>
            <a:r>
              <a:rPr lang="en-US" sz="2800" b="1" i="1" dirty="0">
                <a:solidFill>
                  <a:srgbClr val="FF0000"/>
                </a:solidFill>
                <a:latin typeface="Times New Roman" panose="02020603050405020304" pitchFamily="18" charset="0"/>
                <a:cs typeface="Times New Roman" panose="02020603050405020304" pitchFamily="18" charset="0"/>
              </a:rPr>
              <a:t>moves</a:t>
            </a:r>
            <a:r>
              <a:rPr lang="en-US" sz="2800" b="1" dirty="0">
                <a:solidFill>
                  <a:prstClr val="black"/>
                </a:solidFill>
                <a:latin typeface="Times New Roman" panose="02020603050405020304" pitchFamily="18" charset="0"/>
                <a:cs typeface="Times New Roman" panose="02020603050405020304" pitchFamily="18" charset="0"/>
              </a:rPr>
              <a:t> round the sun. </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b) Ice (</a:t>
            </a:r>
            <a:r>
              <a:rPr lang="en-US" sz="2800" b="1" i="1" dirty="0">
                <a:solidFill>
                  <a:schemeClr val="tx1"/>
                </a:solidFill>
                <a:latin typeface="Times New Roman" panose="02020603050405020304" pitchFamily="18" charset="0"/>
                <a:cs typeface="Times New Roman" panose="02020603050405020304" pitchFamily="18" charset="0"/>
              </a:rPr>
              <a:t>to float)</a:t>
            </a:r>
            <a:r>
              <a:rPr lang="en-US" sz="2800" b="1" dirty="0">
                <a:latin typeface="Times New Roman" panose="02020603050405020304" pitchFamily="18" charset="0"/>
                <a:cs typeface="Times New Roman" panose="02020603050405020304" pitchFamily="18" charset="0"/>
              </a:rPr>
              <a:t> on water.   </a:t>
            </a:r>
          </a:p>
          <a:p>
            <a:r>
              <a:rPr lang="en-GB" sz="2800" b="1" dirty="0">
                <a:latin typeface="Times New Roman" panose="02020603050405020304" pitchFamily="18" charset="0"/>
                <a:cs typeface="Times New Roman" panose="02020603050405020304" pitchFamily="18" charset="0"/>
              </a:rPr>
              <a:t>                 Ans:</a:t>
            </a:r>
            <a:r>
              <a:rPr lang="en-US" sz="2800" b="1" dirty="0">
                <a:solidFill>
                  <a:prstClr val="black"/>
                </a:solidFill>
                <a:latin typeface="Times New Roman" panose="02020603050405020304" pitchFamily="18" charset="0"/>
                <a:cs typeface="Times New Roman" panose="02020603050405020304" pitchFamily="18" charset="0"/>
              </a:rPr>
              <a:t> Ice </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floats</a:t>
            </a:r>
            <a:r>
              <a:rPr lang="en-US" sz="2800" b="1" dirty="0">
                <a:solidFill>
                  <a:prstClr val="black"/>
                </a:solidFill>
                <a:latin typeface="Times New Roman" panose="02020603050405020304" pitchFamily="18" charset="0"/>
                <a:cs typeface="Times New Roman" panose="02020603050405020304" pitchFamily="18" charset="0"/>
              </a:rPr>
              <a:t> on water. </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c) The rich </a:t>
            </a:r>
            <a:r>
              <a:rPr lang="en-US" sz="2800" b="1" i="1" dirty="0">
                <a:solidFill>
                  <a:schemeClr val="tx1"/>
                </a:solidFill>
                <a:latin typeface="Times New Roman" panose="02020603050405020304" pitchFamily="18" charset="0"/>
                <a:cs typeface="Times New Roman" panose="02020603050405020304" pitchFamily="18" charset="0"/>
              </a:rPr>
              <a:t>(be not) </a:t>
            </a:r>
            <a:r>
              <a:rPr lang="en-US" sz="2800" b="1" dirty="0">
                <a:latin typeface="Times New Roman" panose="02020603050405020304" pitchFamily="18" charset="0"/>
                <a:cs typeface="Times New Roman" panose="02020603050405020304" pitchFamily="18" charset="0"/>
              </a:rPr>
              <a:t>always happy. </a:t>
            </a:r>
          </a:p>
          <a:p>
            <a:pPr lvl="0"/>
            <a:r>
              <a:rPr lang="en-GB" sz="2800" b="1" dirty="0">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Ans: The rich </a:t>
            </a:r>
            <a:r>
              <a:rPr lang="en-US" sz="2800" b="1" i="1" dirty="0">
                <a:solidFill>
                  <a:srgbClr val="FF0000"/>
                </a:solidFill>
                <a:latin typeface="Times New Roman" panose="02020603050405020304" pitchFamily="18" charset="0"/>
                <a:cs typeface="Times New Roman" panose="02020603050405020304" pitchFamily="18" charset="0"/>
              </a:rPr>
              <a:t>are not </a:t>
            </a:r>
            <a:r>
              <a:rPr lang="en-US" sz="2800" b="1" dirty="0">
                <a:solidFill>
                  <a:prstClr val="black"/>
                </a:solidFill>
                <a:latin typeface="Times New Roman" panose="02020603050405020304" pitchFamily="18" charset="0"/>
                <a:cs typeface="Times New Roman" panose="02020603050405020304" pitchFamily="18" charset="0"/>
              </a:rPr>
              <a:t>always happy.   </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d) My father </a:t>
            </a:r>
            <a:r>
              <a:rPr lang="en-US" sz="2800" b="1" i="1" dirty="0">
                <a:solidFill>
                  <a:srgbClr val="FF0000"/>
                </a:solidFill>
                <a:latin typeface="Times New Roman" panose="02020603050405020304" pitchFamily="18" charset="0"/>
                <a:cs typeface="Times New Roman" panose="02020603050405020304" pitchFamily="18" charset="0"/>
              </a:rPr>
              <a:t>walks</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in the morning regularly.  </a:t>
            </a:r>
          </a:p>
          <a:p>
            <a:r>
              <a:rPr lang="en-US" sz="2800" b="1" dirty="0">
                <a:solidFill>
                  <a:prstClr val="black"/>
                </a:solidFill>
                <a:latin typeface="Times New Roman" panose="02020603050405020304" pitchFamily="18" charset="0"/>
                <a:cs typeface="Times New Roman" panose="02020603050405020304" pitchFamily="18" charset="0"/>
              </a:rPr>
              <a:t>                Ans:My father </a:t>
            </a:r>
            <a:r>
              <a:rPr lang="en-US" sz="2800" b="1" i="1" dirty="0">
                <a:solidFill>
                  <a:srgbClr val="FF0000"/>
                </a:solidFill>
                <a:latin typeface="Times New Roman" panose="02020603050405020304" pitchFamily="18" charset="0"/>
                <a:cs typeface="Times New Roman" panose="02020603050405020304" pitchFamily="18" charset="0"/>
              </a:rPr>
              <a:t>walks</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in the morning regularly</a:t>
            </a:r>
            <a:endParaRPr lang="en-US" sz="2800" b="1"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15B67C8D-D23A-4ECF-B4FA-E4FF5B129A4F}"/>
              </a:ext>
            </a:extLst>
          </p:cNvPr>
          <p:cNvSpPr/>
          <p:nvPr/>
        </p:nvSpPr>
        <p:spPr>
          <a:xfrm>
            <a:off x="1153551" y="139566"/>
            <a:ext cx="3305907" cy="642488"/>
          </a:xfrm>
          <a:prstGeom prst="ellipse">
            <a:avLst/>
          </a:prstGeom>
          <a:solidFill>
            <a:srgbClr val="0070C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- 1</a:t>
            </a:r>
          </a:p>
        </p:txBody>
      </p:sp>
    </p:spTree>
    <p:extLst>
      <p:ext uri="{BB962C8B-B14F-4D97-AF65-F5344CB8AC3E}">
        <p14:creationId xmlns:p14="http://schemas.microsoft.com/office/powerpoint/2010/main" val="3229856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25AAA-9BA0-4FE6-BABD-DEE9E2CD4CDC}"/>
              </a:ext>
            </a:extLst>
          </p:cNvPr>
          <p:cNvSpPr/>
          <p:nvPr/>
        </p:nvSpPr>
        <p:spPr>
          <a:xfrm>
            <a:off x="658591" y="829967"/>
            <a:ext cx="10795473" cy="4955203"/>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eaLnBrk="0" fontAlgn="base" hangingPunct="0">
              <a:spcBef>
                <a:spcPct val="0"/>
              </a:spcBef>
              <a:spcAft>
                <a:spcPct val="0"/>
              </a:spcAft>
            </a:pPr>
            <a:r>
              <a:rPr lang="bn-IN" sz="3200" b="1" dirty="0">
                <a:latin typeface="NikoshBAN" panose="02000000000000000000" pitchFamily="2" charset="0"/>
                <a:cs typeface="NikoshBAN" panose="02000000000000000000" pitchFamily="2" charset="0"/>
              </a:rPr>
              <a:t>কোন </a:t>
            </a:r>
            <a:r>
              <a:rPr lang="en-US" sz="2800" b="1" dirty="0">
                <a:latin typeface="Times New Roman" panose="02020603050405020304" pitchFamily="18" charset="0"/>
                <a:cs typeface="Times New Roman" panose="02020603050405020304" pitchFamily="18" charset="0"/>
              </a:rPr>
              <a:t>Sentence</a:t>
            </a:r>
            <a:r>
              <a:rPr lang="en-US" sz="3200" b="1" dirty="0">
                <a:latin typeface="NikoshBAN" panose="02000000000000000000" pitchFamily="2" charset="0"/>
                <a:cs typeface="NikoshBAN" panose="02000000000000000000" pitchFamily="2" charset="0"/>
              </a:rPr>
              <a:t> এ </a:t>
            </a:r>
            <a:r>
              <a:rPr lang="bn-IN" sz="3200" b="1" dirty="0">
                <a:latin typeface="NikoshBAN" panose="02000000000000000000" pitchFamily="2" charset="0"/>
                <a:cs typeface="NikoshBAN" panose="02000000000000000000" pitchFamily="2" charset="0"/>
              </a:rPr>
              <a:t>যদি</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often, generally, daily, everyday, occasionally, usually, regularly, normally </a:t>
            </a:r>
            <a:r>
              <a:rPr lang="en-US" altLang="en-US" sz="2800" b="1" dirty="0">
                <a:solidFill>
                  <a:prstClr val="black"/>
                </a:solidFill>
                <a:latin typeface="NikoshBAN" panose="02000000000000000000" pitchFamily="2" charset="0"/>
                <a:cs typeface="NikoshBAN" panose="02000000000000000000" pitchFamily="2" charset="0"/>
              </a:rPr>
              <a:t>এ ধরণের </a:t>
            </a:r>
            <a:r>
              <a:rPr lang="en-US" altLang="en-US" sz="2800" b="1" dirty="0">
                <a:solidFill>
                  <a:prstClr val="black"/>
                </a:solidFill>
                <a:latin typeface="Times New Roman" panose="02020603050405020304" pitchFamily="18" charset="0"/>
                <a:cs typeface="Times New Roman" panose="02020603050405020304" pitchFamily="18" charset="0"/>
              </a:rPr>
              <a:t>Adverb</a:t>
            </a:r>
            <a:r>
              <a:rPr lang="en-US" altLang="en-US" sz="2800" b="1" dirty="0">
                <a:solidFill>
                  <a:prstClr val="black"/>
                </a:solidFill>
                <a:latin typeface="NikoshBAN" panose="02000000000000000000" pitchFamily="2" charset="0"/>
                <a:cs typeface="NikoshBAN" panose="02000000000000000000" pitchFamily="2" charset="0"/>
              </a:rPr>
              <a:t> থাকে তা  হলে </a:t>
            </a:r>
            <a:r>
              <a:rPr lang="en-US" altLang="en-US" sz="2800" b="1" dirty="0">
                <a:solidFill>
                  <a:prstClr val="black"/>
                </a:solidFill>
                <a:latin typeface="Times New Roman" panose="02020603050405020304" pitchFamily="18" charset="0"/>
                <a:cs typeface="Times New Roman" panose="02020603050405020304" pitchFamily="18" charset="0"/>
              </a:rPr>
              <a:t>Sentence</a:t>
            </a:r>
            <a:r>
              <a:rPr lang="en-US" altLang="en-US" sz="2800" b="1" dirty="0">
                <a:solidFill>
                  <a:prstClr val="black"/>
                </a:solidFill>
                <a:latin typeface="NikoshBAN" panose="02000000000000000000" pitchFamily="2" charset="0"/>
                <a:cs typeface="NikoshBAN" panose="02000000000000000000" pitchFamily="2" charset="0"/>
              </a:rPr>
              <a:t> টি </a:t>
            </a:r>
            <a:r>
              <a:rPr lang="en-US" sz="3200" b="1" dirty="0">
                <a:solidFill>
                  <a:prstClr val="black"/>
                </a:solidFill>
                <a:latin typeface="Times New Roman" panose="02020603050405020304" pitchFamily="18" charset="0"/>
                <a:cs typeface="Times New Roman" panose="02020603050405020304" pitchFamily="18" charset="0"/>
              </a:rPr>
              <a:t>Present Indefinite Tense </a:t>
            </a:r>
            <a:r>
              <a:rPr lang="en-US" altLang="en-US" sz="2800" b="1" dirty="0">
                <a:solidFill>
                  <a:prstClr val="black"/>
                </a:solidFill>
                <a:latin typeface="NikoshBAN" panose="02000000000000000000" pitchFamily="2" charset="0"/>
                <a:cs typeface="NikoshBAN" panose="02000000000000000000" pitchFamily="2" charset="0"/>
              </a:rPr>
              <a:t>এর হবে।</a:t>
            </a:r>
            <a:r>
              <a:rPr lang="en-US" sz="2800" b="1" i="1" dirty="0">
                <a:solidFill>
                  <a:prstClr val="black"/>
                </a:solidFill>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lang="en-US" sz="2800" b="1" i="1" dirty="0">
                <a:solidFill>
                  <a:prstClr val="black"/>
                </a:solidFill>
                <a:latin typeface="Times New Roman" panose="02020603050405020304" pitchFamily="18" charset="0"/>
                <a:cs typeface="Times New Roman" panose="02020603050405020304" pitchFamily="18" charset="0"/>
              </a:rPr>
              <a:t>Example:</a:t>
            </a:r>
            <a:r>
              <a:rPr lang="en-US" sz="2800" i="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a) He </a:t>
            </a:r>
            <a:r>
              <a:rPr lang="en-US" altLang="en-US" sz="2800" b="1" i="1" dirty="0">
                <a:solidFill>
                  <a:prstClr val="black"/>
                </a:solidFill>
                <a:latin typeface="Times New Roman" panose="02020603050405020304" pitchFamily="18" charset="0"/>
                <a:cs typeface="Times New Roman" panose="02020603050405020304" pitchFamily="18" charset="0"/>
              </a:rPr>
              <a:t>(to go) </a:t>
            </a:r>
            <a:r>
              <a:rPr lang="en-US" altLang="en-US" sz="2800" b="1" dirty="0">
                <a:solidFill>
                  <a:prstClr val="black"/>
                </a:solidFill>
                <a:latin typeface="Times New Roman" panose="02020603050405020304" pitchFamily="18" charset="0"/>
                <a:cs typeface="Times New Roman" panose="02020603050405020304" pitchFamily="18" charset="0"/>
              </a:rPr>
              <a:t>to school regularly.</a:t>
            </a:r>
            <a:r>
              <a:rPr lang="bn-IN" sz="2800" b="1" dirty="0">
                <a:latin typeface="Times New Roman" panose="02020603050405020304" pitchFamily="18" charset="0"/>
                <a:cs typeface="NikoshBAN" panose="02000000000000000000" pitchFamily="2" charset="0"/>
              </a:rPr>
              <a:t> </a:t>
            </a:r>
            <a:endParaRPr lang="en-GB" sz="2800" b="1" dirty="0">
              <a:latin typeface="Times New Roman" panose="02020603050405020304" pitchFamily="18" charset="0"/>
              <a:cs typeface="NikoshBAN" panose="02000000000000000000" pitchFamily="2" charset="0"/>
            </a:endParaRPr>
          </a:p>
          <a:p>
            <a:pPr lvl="0" eaLnBrk="0" fontAlgn="base" hangingPunct="0">
              <a:spcBef>
                <a:spcPct val="0"/>
              </a:spcBef>
              <a:spcAft>
                <a:spcPct val="0"/>
              </a:spcAft>
            </a:pPr>
            <a:r>
              <a:rPr lang="en-GB" sz="2800" b="1" dirty="0">
                <a:latin typeface="Times New Roman" panose="02020603050405020304" pitchFamily="18" charset="0"/>
                <a:cs typeface="NikoshBAN" panose="02000000000000000000" pitchFamily="2" charset="0"/>
              </a:rPr>
              <a:t>                   Ans: </a:t>
            </a:r>
            <a:r>
              <a:rPr lang="en-US" altLang="en-US" sz="2800" b="1" dirty="0">
                <a:solidFill>
                  <a:prstClr val="black"/>
                </a:solidFill>
                <a:latin typeface="Times New Roman" panose="02020603050405020304" pitchFamily="18" charset="0"/>
                <a:cs typeface="Times New Roman" panose="02020603050405020304" pitchFamily="18" charset="0"/>
              </a:rPr>
              <a:t>He  </a:t>
            </a:r>
            <a:r>
              <a:rPr lang="en-US" altLang="en-US" sz="2800" b="1" i="1" dirty="0">
                <a:solidFill>
                  <a:srgbClr val="FF0000"/>
                </a:solidFill>
                <a:latin typeface="Times New Roman" panose="02020603050405020304" pitchFamily="18" charset="0"/>
                <a:cs typeface="Times New Roman" panose="02020603050405020304" pitchFamily="18" charset="0"/>
              </a:rPr>
              <a:t>goes</a:t>
            </a:r>
            <a:r>
              <a:rPr lang="en-US" altLang="en-US" sz="2800" b="1" dirty="0">
                <a:solidFill>
                  <a:prstClr val="black"/>
                </a:solidFill>
                <a:latin typeface="Times New Roman" panose="02020603050405020304" pitchFamily="18" charset="0"/>
                <a:cs typeface="Times New Roman" panose="02020603050405020304" pitchFamily="18" charset="0"/>
              </a:rPr>
              <a:t> to school </a:t>
            </a:r>
            <a:r>
              <a:rPr lang="en-US" altLang="en-US" sz="2800" b="1" dirty="0">
                <a:solidFill>
                  <a:srgbClr val="FF0000"/>
                </a:solidFill>
                <a:latin typeface="Times New Roman" panose="02020603050405020304" pitchFamily="18" charset="0"/>
                <a:cs typeface="Times New Roman" panose="02020603050405020304" pitchFamily="18" charset="0"/>
              </a:rPr>
              <a:t>regularly.</a:t>
            </a:r>
            <a:r>
              <a:rPr lang="bn-IN" sz="2800" b="1" dirty="0">
                <a:solidFill>
                  <a:srgbClr val="FF0000"/>
                </a:solidFill>
                <a:latin typeface="Times New Roman" panose="02020603050405020304" pitchFamily="18" charset="0"/>
                <a:cs typeface="NikoshBAN" panose="02000000000000000000" pitchFamily="2" charset="0"/>
              </a:rPr>
              <a:t> </a:t>
            </a:r>
            <a:endParaRPr lang="en-GB" sz="2800" b="1" dirty="0">
              <a:solidFill>
                <a:srgbClr val="FF0000"/>
              </a:solidFill>
              <a:latin typeface="Times New Roman" panose="02020603050405020304" pitchFamily="18" charset="0"/>
              <a:cs typeface="NikoshBAN" panose="02000000000000000000" pitchFamily="2" charset="0"/>
            </a:endParaRPr>
          </a:p>
          <a:p>
            <a:pPr lvl="0" eaLnBrk="0" fontAlgn="base" hangingPunct="0">
              <a:spcBef>
                <a:spcPct val="0"/>
              </a:spcBef>
              <a:spcAft>
                <a:spcPct val="0"/>
              </a:spcAft>
            </a:pPr>
            <a:r>
              <a:rPr lang="en-US" sz="2800" b="1" dirty="0">
                <a:latin typeface="Times New Roman" panose="02020603050405020304" pitchFamily="18" charset="0"/>
                <a:cs typeface="Times New Roman" panose="02020603050405020304" pitchFamily="18" charset="0"/>
              </a:rPr>
              <a:t>                   b) He always </a:t>
            </a:r>
            <a:r>
              <a:rPr lang="en-US" sz="2800" b="1" i="1" dirty="0">
                <a:latin typeface="Times New Roman" panose="02020603050405020304" pitchFamily="18" charset="0"/>
                <a:cs typeface="Times New Roman" panose="02020603050405020304" pitchFamily="18" charset="0"/>
              </a:rPr>
              <a:t>(to read) </a:t>
            </a:r>
            <a:r>
              <a:rPr lang="en-US" sz="2800" b="1" dirty="0">
                <a:latin typeface="Times New Roman" panose="02020603050405020304" pitchFamily="18" charset="0"/>
                <a:cs typeface="Times New Roman" panose="02020603050405020304" pitchFamily="18" charset="0"/>
              </a:rPr>
              <a:t>the Quran.          </a:t>
            </a:r>
          </a:p>
          <a:p>
            <a:pPr lvl="0"/>
            <a:r>
              <a:rPr lang="en-US" sz="2800" b="1" dirty="0">
                <a:latin typeface="Times New Roman" panose="02020603050405020304" pitchFamily="18" charset="0"/>
                <a:cs typeface="Times New Roman" panose="02020603050405020304" pitchFamily="18" charset="0"/>
              </a:rPr>
              <a:t>                    Ans: </a:t>
            </a:r>
            <a:r>
              <a:rPr lang="en-US" sz="2800" b="1" dirty="0">
                <a:solidFill>
                  <a:prstClr val="black"/>
                </a:solidFill>
                <a:latin typeface="Times New Roman" panose="02020603050405020304" pitchFamily="18" charset="0"/>
                <a:cs typeface="Times New Roman" panose="02020603050405020304" pitchFamily="18" charset="0"/>
              </a:rPr>
              <a:t>He </a:t>
            </a:r>
            <a:r>
              <a:rPr lang="en-US" sz="2800" b="1" dirty="0">
                <a:solidFill>
                  <a:srgbClr val="FF0000"/>
                </a:solidFill>
                <a:latin typeface="Times New Roman" panose="02020603050405020304" pitchFamily="18" charset="0"/>
                <a:cs typeface="Times New Roman" panose="02020603050405020304" pitchFamily="18" charset="0"/>
              </a:rPr>
              <a:t>always</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reads</a:t>
            </a:r>
            <a:r>
              <a:rPr lang="en-US" sz="2800" b="1" dirty="0">
                <a:solidFill>
                  <a:prstClr val="black"/>
                </a:solidFill>
                <a:latin typeface="Times New Roman" panose="02020603050405020304" pitchFamily="18" charset="0"/>
                <a:cs typeface="Times New Roman" panose="02020603050405020304" pitchFamily="18" charset="0"/>
              </a:rPr>
              <a:t>  the Quran.</a:t>
            </a:r>
          </a:p>
          <a:p>
            <a:pPr lvl="0" eaLnBrk="0" fontAlgn="base" hangingPunct="0">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c) </a:t>
            </a:r>
            <a:r>
              <a:rPr lang="en-US" altLang="en-US" sz="2800" b="1" dirty="0">
                <a:solidFill>
                  <a:schemeClr val="tx1"/>
                </a:solidFill>
                <a:latin typeface="Times New Roman" panose="02020603050405020304" pitchFamily="18" charset="0"/>
                <a:cs typeface="Times New Roman" panose="02020603050405020304" pitchFamily="18" charset="0"/>
              </a:rPr>
              <a:t>He usually </a:t>
            </a:r>
            <a:r>
              <a:rPr lang="en-US" altLang="en-US" sz="2800" b="1" i="1" dirty="0">
                <a:solidFill>
                  <a:schemeClr val="tx1"/>
                </a:solidFill>
                <a:latin typeface="Times New Roman" panose="02020603050405020304" pitchFamily="18" charset="0"/>
                <a:cs typeface="Times New Roman" panose="02020603050405020304" pitchFamily="18" charset="0"/>
              </a:rPr>
              <a:t>(to take) </a:t>
            </a:r>
            <a:r>
              <a:rPr lang="en-US" altLang="en-US" sz="2800" b="1" dirty="0">
                <a:solidFill>
                  <a:schemeClr val="tx1"/>
                </a:solidFill>
                <a:latin typeface="Times New Roman" panose="02020603050405020304" pitchFamily="18" charset="0"/>
                <a:cs typeface="Times New Roman" panose="02020603050405020304" pitchFamily="18" charset="0"/>
              </a:rPr>
              <a:t>his breakfast at 8 a.m.</a:t>
            </a:r>
          </a:p>
          <a:p>
            <a:pPr lvl="0" eaLnBrk="0" fontAlgn="base" hangingPunct="0">
              <a:spcBef>
                <a:spcPct val="0"/>
              </a:spcBef>
              <a:spcAft>
                <a:spcPct val="0"/>
              </a:spcAft>
            </a:pPr>
            <a:r>
              <a:rPr lang="en-GB" altLang="en-US" sz="2800" b="1" dirty="0">
                <a:solidFill>
                  <a:schemeClr val="tx1"/>
                </a:solidFill>
                <a:latin typeface="Times New Roman" panose="02020603050405020304" pitchFamily="18" charset="0"/>
                <a:cs typeface="Times New Roman" panose="02020603050405020304" pitchFamily="18" charset="0"/>
              </a:rPr>
              <a:t>                     Ans: </a:t>
            </a:r>
            <a:r>
              <a:rPr 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prstClr val="black"/>
                </a:solidFill>
                <a:latin typeface="Times New Roman" panose="02020603050405020304" pitchFamily="18" charset="0"/>
                <a:cs typeface="Times New Roman" panose="02020603050405020304" pitchFamily="18" charset="0"/>
              </a:rPr>
              <a:t>He </a:t>
            </a:r>
            <a:r>
              <a:rPr lang="en-US" altLang="en-US" sz="2800" b="1" dirty="0">
                <a:solidFill>
                  <a:srgbClr val="FF0000"/>
                </a:solidFill>
                <a:latin typeface="Times New Roman" panose="02020603050405020304" pitchFamily="18" charset="0"/>
                <a:cs typeface="Times New Roman" panose="02020603050405020304" pitchFamily="18" charset="0"/>
              </a:rPr>
              <a:t>usually </a:t>
            </a:r>
            <a:r>
              <a:rPr lang="en-US" altLang="en-US" sz="2800" b="1" i="1" dirty="0">
                <a:solidFill>
                  <a:srgbClr val="FF0000"/>
                </a:solidFill>
                <a:latin typeface="Times New Roman" panose="02020603050405020304" pitchFamily="18" charset="0"/>
                <a:cs typeface="Times New Roman" panose="02020603050405020304" pitchFamily="18" charset="0"/>
              </a:rPr>
              <a:t> takes </a:t>
            </a:r>
            <a:r>
              <a:rPr lang="en-US" altLang="en-US" sz="2800" b="1" dirty="0">
                <a:solidFill>
                  <a:prstClr val="black"/>
                </a:solidFill>
                <a:latin typeface="Times New Roman" panose="02020603050405020304" pitchFamily="18" charset="0"/>
                <a:cs typeface="Times New Roman" panose="02020603050405020304" pitchFamily="18" charset="0"/>
              </a:rPr>
              <a:t>his breakfast at 8 a.m.</a:t>
            </a:r>
          </a:p>
          <a:p>
            <a:pPr lvl="0" eaLnBrk="0" fontAlgn="base" hangingPunct="0">
              <a:spcBef>
                <a:spcPct val="0"/>
              </a:spcBef>
              <a:spcAft>
                <a:spcPct val="0"/>
              </a:spcAft>
            </a:pPr>
            <a:r>
              <a:rPr lang="en-US" altLang="en-US" sz="2800" b="1" dirty="0">
                <a:solidFill>
                  <a:schemeClr val="tx1"/>
                </a:solidFill>
                <a:latin typeface="Times New Roman" panose="02020603050405020304" pitchFamily="18" charset="0"/>
                <a:cs typeface="Times New Roman" panose="02020603050405020304" pitchFamily="18" charset="0"/>
              </a:rPr>
              <a:t>                   d)</a:t>
            </a:r>
            <a:r>
              <a:rPr lang="en-US" altLang="en-US" sz="2800" b="1" dirty="0">
                <a:solidFill>
                  <a:prstClr val="black"/>
                </a:solidFill>
                <a:latin typeface="Times New Roman" panose="02020603050405020304" pitchFamily="18" charset="0"/>
                <a:cs typeface="Times New Roman" panose="02020603050405020304" pitchFamily="18" charset="0"/>
              </a:rPr>
              <a:t> She often </a:t>
            </a:r>
            <a:r>
              <a:rPr lang="en-US" altLang="en-US" sz="2800" b="1" i="1" dirty="0">
                <a:solidFill>
                  <a:srgbClr val="FF0000"/>
                </a:solidFill>
                <a:latin typeface="Times New Roman" panose="02020603050405020304" pitchFamily="18" charset="0"/>
                <a:cs typeface="Times New Roman" panose="02020603050405020304" pitchFamily="18" charset="0"/>
              </a:rPr>
              <a:t>(go) </a:t>
            </a:r>
            <a:r>
              <a:rPr lang="en-US" altLang="en-US" sz="2800" b="1" dirty="0">
                <a:solidFill>
                  <a:prstClr val="black"/>
                </a:solidFill>
                <a:latin typeface="Times New Roman" panose="02020603050405020304" pitchFamily="18" charset="0"/>
                <a:cs typeface="Times New Roman" panose="02020603050405020304" pitchFamily="18" charset="0"/>
              </a:rPr>
              <a:t>there. </a:t>
            </a:r>
          </a:p>
          <a:p>
            <a:pPr lvl="0" eaLnBrk="0" fontAlgn="base" hangingPunct="0">
              <a:spcBef>
                <a:spcPct val="0"/>
              </a:spcBef>
              <a:spcAft>
                <a:spcPct val="0"/>
              </a:spcAft>
            </a:pPr>
            <a:r>
              <a:rPr lang="en-US" altLang="en-US" sz="2800" b="1" dirty="0">
                <a:solidFill>
                  <a:prstClr val="black"/>
                </a:solidFill>
                <a:latin typeface="Times New Roman" panose="02020603050405020304" pitchFamily="18" charset="0"/>
                <a:cs typeface="Times New Roman" panose="02020603050405020304" pitchFamily="18" charset="0"/>
              </a:rPr>
              <a:t>                   Ans. She </a:t>
            </a:r>
            <a:r>
              <a:rPr lang="en-US" altLang="en-US" sz="2800" b="1" dirty="0">
                <a:solidFill>
                  <a:srgbClr val="FF0000"/>
                </a:solidFill>
                <a:latin typeface="Times New Roman" panose="02020603050405020304" pitchFamily="18" charset="0"/>
                <a:cs typeface="Times New Roman" panose="02020603050405020304" pitchFamily="18" charset="0"/>
              </a:rPr>
              <a:t>often goes </a:t>
            </a:r>
            <a:r>
              <a:rPr lang="en-US" altLang="en-US" sz="2800" b="1" dirty="0">
                <a:solidFill>
                  <a:prstClr val="black"/>
                </a:solidFill>
                <a:latin typeface="Times New Roman" panose="02020603050405020304" pitchFamily="18" charset="0"/>
                <a:cs typeface="Times New Roman" panose="02020603050405020304" pitchFamily="18" charset="0"/>
              </a:rPr>
              <a:t>there</a:t>
            </a:r>
          </a:p>
        </p:txBody>
      </p:sp>
      <p:sp>
        <p:nvSpPr>
          <p:cNvPr id="3" name="Oval 2">
            <a:extLst>
              <a:ext uri="{FF2B5EF4-FFF2-40B4-BE49-F238E27FC236}">
                <a16:creationId xmlns:a16="http://schemas.microsoft.com/office/drawing/2014/main" id="{15B67C8D-D23A-4ECF-B4FA-E4FF5B129A4F}"/>
              </a:ext>
            </a:extLst>
          </p:cNvPr>
          <p:cNvSpPr/>
          <p:nvPr/>
        </p:nvSpPr>
        <p:spPr>
          <a:xfrm>
            <a:off x="1153551" y="122081"/>
            <a:ext cx="3305907" cy="642488"/>
          </a:xfrm>
          <a:prstGeom prst="ellipse">
            <a:avLst/>
          </a:prstGeom>
          <a:solidFill>
            <a:srgbClr val="0070C0"/>
          </a:solidFill>
          <a:ln w="571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Rule -2 </a:t>
            </a:r>
          </a:p>
        </p:txBody>
      </p:sp>
      <p:sp>
        <p:nvSpPr>
          <p:cNvPr id="4" name="Rectangle 3"/>
          <p:cNvSpPr/>
          <p:nvPr/>
        </p:nvSpPr>
        <p:spPr>
          <a:xfrm>
            <a:off x="658591" y="5785170"/>
            <a:ext cx="10437919" cy="707886"/>
          </a:xfrm>
          <a:prstGeom prst="rect">
            <a:avLst/>
          </a:prstGeom>
        </p:spPr>
        <p:txBody>
          <a:bodyPr wrap="square">
            <a:spAutoFit/>
          </a:bodyPr>
          <a:lstStyle/>
          <a:p>
            <a:pPr lvl="0"/>
            <a:r>
              <a:rPr lang="en-US" sz="2000" b="1" dirty="0">
                <a:solidFill>
                  <a:srgbClr val="002060"/>
                </a:solidFill>
                <a:latin typeface="Times New Roman" panose="02020603050405020304" pitchFamily="18" charset="0"/>
                <a:cs typeface="Times New Roman" panose="02020603050405020304" pitchFamily="18" charset="0"/>
              </a:rPr>
              <a:t>In simple present tense,  verb takes ‘s’ or ‘</a:t>
            </a:r>
            <a:r>
              <a:rPr lang="en-US" sz="2000" b="1" dirty="0" err="1">
                <a:solidFill>
                  <a:srgbClr val="002060"/>
                </a:solidFill>
                <a:latin typeface="Times New Roman" panose="02020603050405020304" pitchFamily="18" charset="0"/>
                <a:cs typeface="Times New Roman" panose="02020603050405020304" pitchFamily="18" charset="0"/>
              </a:rPr>
              <a:t>es</a:t>
            </a:r>
            <a:r>
              <a:rPr lang="en-US" sz="2000" b="1" dirty="0">
                <a:solidFill>
                  <a:srgbClr val="002060"/>
                </a:solidFill>
                <a:latin typeface="Times New Roman" panose="02020603050405020304" pitchFamily="18" charset="0"/>
                <a:cs typeface="Times New Roman" panose="02020603050405020304" pitchFamily="18" charset="0"/>
              </a:rPr>
              <a:t>’ if the subject is 3</a:t>
            </a:r>
            <a:r>
              <a:rPr lang="en-US" sz="2000" b="1" baseline="30000" dirty="0">
                <a:solidFill>
                  <a:srgbClr val="002060"/>
                </a:solidFill>
                <a:latin typeface="Times New Roman" panose="02020603050405020304" pitchFamily="18" charset="0"/>
                <a:cs typeface="Times New Roman" panose="02020603050405020304" pitchFamily="18" charset="0"/>
              </a:rPr>
              <a:t>rd</a:t>
            </a:r>
            <a:r>
              <a:rPr lang="en-US" sz="2000" b="1" dirty="0">
                <a:solidFill>
                  <a:srgbClr val="002060"/>
                </a:solidFill>
                <a:latin typeface="Times New Roman" panose="02020603050405020304" pitchFamily="18" charset="0"/>
                <a:cs typeface="Times New Roman" panose="02020603050405020304" pitchFamily="18" charset="0"/>
              </a:rPr>
              <a:t> person singular number ( he. she, it,  </a:t>
            </a:r>
            <a:r>
              <a:rPr lang="en-US" sz="2000" b="1" dirty="0" err="1">
                <a:solidFill>
                  <a:srgbClr val="002060"/>
                </a:solidFill>
                <a:latin typeface="Times New Roman" panose="02020603050405020304" pitchFamily="18" charset="0"/>
                <a:cs typeface="Times New Roman" panose="02020603050405020304" pitchFamily="18" charset="0"/>
              </a:rPr>
              <a:t>Fahim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Monir</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etc</a:t>
            </a:r>
            <a:r>
              <a:rPr lang="en-US" sz="2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10616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1144</TotalTime>
  <Words>4936</Words>
  <Application>Microsoft Office PowerPoint</Application>
  <PresentationFormat>Widescreen</PresentationFormat>
  <Paragraphs>437</Paragraphs>
  <Slides>51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Arial</vt:lpstr>
      <vt:lpstr>Bodoni MT Poster Compressed</vt:lpstr>
      <vt:lpstr>Calibri</vt:lpstr>
      <vt:lpstr>Calibri Light</vt:lpstr>
      <vt:lpstr>Cambria</vt:lpstr>
      <vt:lpstr>Elephant</vt:lpstr>
      <vt:lpstr>Georgia</vt:lpstr>
      <vt:lpstr>Matura MT Script Capitals</vt:lpstr>
      <vt:lpstr>NikoshBAN</vt:lpstr>
      <vt:lpstr>Shonar Bangla</vt:lpstr>
      <vt:lpstr>SutonnySushreeOMJ</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ManikChandraMajumder</dc:creator>
  <cp:lastModifiedBy>ManikChandraMajumder</cp:lastModifiedBy>
  <cp:revision>150</cp:revision>
  <dcterms:created xsi:type="dcterms:W3CDTF">2021-11-16T07:25:12Z</dcterms:created>
  <dcterms:modified xsi:type="dcterms:W3CDTF">2022-01-03T14:58:21Z</dcterms:modified>
</cp:coreProperties>
</file>