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48" r:id="rId2"/>
    <p:sldId id="263" r:id="rId3"/>
    <p:sldId id="342" r:id="rId4"/>
    <p:sldId id="326" r:id="rId5"/>
    <p:sldId id="350" r:id="rId6"/>
    <p:sldId id="327" r:id="rId7"/>
    <p:sldId id="277" r:id="rId8"/>
    <p:sldId id="344" r:id="rId9"/>
    <p:sldId id="329" r:id="rId10"/>
    <p:sldId id="330" r:id="rId11"/>
    <p:sldId id="349" r:id="rId12"/>
    <p:sldId id="273" r:id="rId13"/>
    <p:sldId id="275" r:id="rId14"/>
    <p:sldId id="331" r:id="rId15"/>
    <p:sldId id="328" r:id="rId16"/>
    <p:sldId id="332" r:id="rId17"/>
    <p:sldId id="333" r:id="rId18"/>
    <p:sldId id="334" r:id="rId19"/>
    <p:sldId id="335" r:id="rId20"/>
    <p:sldId id="336" r:id="rId21"/>
    <p:sldId id="261" r:id="rId22"/>
    <p:sldId id="337" r:id="rId23"/>
    <p:sldId id="351" r:id="rId24"/>
    <p:sldId id="352" r:id="rId25"/>
    <p:sldId id="339" r:id="rId26"/>
    <p:sldId id="340" r:id="rId27"/>
    <p:sldId id="347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2C997-1C45-4EF5-AEA0-3F6367E77CFA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FD2E-59D3-4E36-90A8-78EAB8C7F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0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5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86C4-1B8E-4CEC-A5D9-EC5C3A9B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41277-FCBD-45C7-ADE8-252995EFCFDB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F995-64E5-48F0-87E9-22E039B79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81C1-DA29-46CF-B45A-55A707DE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1D593-5E71-47FD-BF8D-23EF470F98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ED5EA2-6B96-4689-9D63-F5648E4EC459}"/>
              </a:ext>
            </a:extLst>
          </p:cNvPr>
          <p:cNvSpPr/>
          <p:nvPr userDrawn="1"/>
        </p:nvSpPr>
        <p:spPr>
          <a:xfrm>
            <a:off x="263237" y="290945"/>
            <a:ext cx="11665528" cy="631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5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0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3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4E0B4-F201-4FF0-B6E0-A8ECBD1D1540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F2527-F9A7-4D37-8046-4B03B1447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ater-color-flower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4883" y="540280"/>
            <a:ext cx="940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>
                <a:latin typeface="Arial" panose="020B0604020202020204" pitchFamily="34" charset="0"/>
              </a:rPr>
              <a:t>اَلسَلامُ عَلَيْكُم وَرَحْمَةُ اَلله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938864" y="1458481"/>
            <a:ext cx="8440169" cy="83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7" y="2176805"/>
            <a:ext cx="8340821" cy="4103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4659" y="171519"/>
            <a:ext cx="2143593" cy="14766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13720" y="5230740"/>
            <a:ext cx="2143593" cy="1476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64">
            <a:off x="-193274" y="5230741"/>
            <a:ext cx="2143593" cy="1476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301785" y="122797"/>
            <a:ext cx="2143593" cy="14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8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654" y="870972"/>
            <a:ext cx="9521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শরয়ী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-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শরহে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বেকায়া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গ্রন্থকারের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الحج هو زيارة مكان مخصوص في وقت مخصوص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অর্থাৎ নিদিষ্ট সময়ে নিদিষ্ট স্থানে জেয়ারত করার নামই হজ্জ ।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আল কামূশূল ফীকহী প্রণেতার মতে, মহান আল্লাহর নৈকট্য লাভের উদ্দেশ্যে নিদিষ্ট সময়ে ও স্থানে নিদিষ্ট কার্যাবলীর মাধ্যমে সম্মানিত বায়তুল্লাহ জেয়ারতের সংকল্প করাকে হজ্জ বল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0984" y="3664949"/>
            <a:ext cx="10091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৩,জাওয়াহীরুল ফিকহ গ্রন্থকারের ভাষায় ,নিদিষ্ট সময়ে নিদিষ্ট স্থানে ,নিদিষ্ট পদ্দতিতে জেয়ারত করার নামই হজ্জ ।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আল্লামা ইবনে হুমাম রহঃ বলেন ,একটি মহান ফরজ আদায়ের উদ্দেশ্যে বায়তুল্লাহর প্রতি ইচ্ছা পোষণ করাকে হজ্জ বলে 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59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0025" y="537726"/>
            <a:ext cx="108184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 ইসলামের ৫ম রুকুন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ঐতিহাসিকদের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হিযরতের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প্রতিকুলতার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ওয়াকেদির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৫ম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হিজরীতে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আল্লামা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রাফেয়ীর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৬ষ্ট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হিজরীতে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কারো মতে ৭ম হিজরীতে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আবার কারো মতে ৯ম হিজরীতে।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718" y="3577441"/>
            <a:ext cx="3740727" cy="28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7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33855" y="2474686"/>
            <a:ext cx="7391774" cy="3223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ولله علي الناس حج البيت من استطاع اليه سبيلا (ط)ومن كفر فان الله غني عن العالمين (ٍسورةال عمران)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اتموا الحج والعمرة لله (البقرة)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فلا رفث ولافسوق ولاجدال في الحج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3429" y="711200"/>
            <a:ext cx="9927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ইরশাদ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01829" y="2322286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154229" y="2474686"/>
            <a:ext cx="46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6" y="1945639"/>
            <a:ext cx="3054944" cy="30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59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2448" y="1028311"/>
            <a:ext cx="573677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 শরীফ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73098" y="2855199"/>
            <a:ext cx="9552709" cy="30270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١    من حج لله فلم يرفث ولم يفسق رجع كيوم ولدته امه                ٢    العمرة الي العمرة كفارة لما بينهما والحج المبرور ليس له جزاء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 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الجنة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٣    وفد الله ثلثة الغازي والحاج والمعتمر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30" y="394068"/>
            <a:ext cx="2702229" cy="239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61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200" b="1" u="sng" dirty="0" smtClean="0"/>
              <a:t>فرائض ال</a:t>
            </a:r>
            <a:r>
              <a:rPr lang="ar-SA" sz="3200" b="1" u="sng" dirty="0" smtClean="0">
                <a:latin typeface="NikoshBAN" panose="02000000000000000000" pitchFamily="2" charset="0"/>
              </a:rPr>
              <a:t>حج</a:t>
            </a: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ফরজসমূহঃ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829" y="1280877"/>
            <a:ext cx="8695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ফরজের সংখ্যা ণিয়ে ইমামদের মাঝে মতভেদ রয়েছে। যেমন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ক, আবু হানিফার অভিমতঃ তিনি বলেন,হজ্জের ফরজ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198" y="218925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বাঁধা-</a:t>
            </a:r>
          </a:p>
        </p:txBody>
      </p:sp>
      <p:pic>
        <p:nvPicPr>
          <p:cNvPr id="12" name="Picture 11" descr="Opera Snapshot_2021-06-25_144001_www.bigstockphoto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439" y="2366276"/>
            <a:ext cx="4405062" cy="27952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38" y="2755515"/>
            <a:ext cx="6281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 ও ওমরার নিয়তে হাজীগন সেলাইবিহীন কাপড় পরিধানপুর্বক নিদিষ্ট মীকাত অতিক্রম করা এবং তালবিয়া পাঠ করতঃ কতিপয় কাজ হতে বিরত থাকার নাম ইহরাম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125756"/>
            <a:ext cx="11063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……-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 ولله علي الناس حج البيت  من استطاع اليه سبيلا </a:t>
            </a:r>
          </a:p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বায়তুল্লাহ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পৌছার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সমার্থ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গৃহের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7593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128" y="484463"/>
            <a:ext cx="7337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আরাফায় </a:t>
            </a:r>
            <a:r>
              <a:rPr lang="bn-BD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 - 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Opera Snapshot_2021-06-25_144214_www.google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4832"/>
            <a:ext cx="8077200" cy="28451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829" y="4365557"/>
            <a:ext cx="10965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 জিলহজ্জ সূর্য ঢলে যাওয়ার পর থেকে ১০ জিলহজ্জ সুবহে সাদেকের পূর্ব পর্যন্ত যে কোণো সময়ে কিছুক্ষণের জন্য আরাফার ময়দানে অবস্থান করা ফরজ ।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72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2535" y="525847"/>
            <a:ext cx="611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তাওয়াফে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জেয়ারত -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Opera Snapshot_2021-06-25_144435_www.google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118" y="1564631"/>
            <a:ext cx="3963975" cy="272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48829" y="1759580"/>
            <a:ext cx="58213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জামরায়ে আকাবায় পাথর নিক্ষেপের পর ১০ জিলহজ্জ থেকে ১২ জিলহজ্জের যে কোন একদিন মিনা থেকে মক্কায় গিয়ে সাতবার পবিত্র কাবার তাওয়াফ করা 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550" y="4766165"/>
            <a:ext cx="11058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 বলতে হজ্জের রোকন ও শর্তকে বলা হয় ।উপরিউক্ত প্রথমটি হজ্জের শর্ত এবং পরের দুইটি হজ্জের রোকন 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6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215" y="47040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খ, শাফেয়ীর </a:t>
            </a:r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bn-BD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065" y="1370859"/>
            <a:ext cx="7404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বলেন ,হজ্জের ফরজ ৫টি ।উক্ত ৩টি সহ বাকি ২টি হল-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215" y="229503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১,মাথা মুণ্ডান বা চুল কাটা 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সুলতানা 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12" y="419057"/>
            <a:ext cx="3214813" cy="263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77883" y="376035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গ, ইমাম মালেক ও আহমাদের অভিমত</a:t>
            </a:r>
            <a:r>
              <a:rPr lang="bn-BD" sz="2400" b="1" dirty="0"/>
              <a:t>, 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7254" y="4432012"/>
            <a:ext cx="6744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উনাদের মতে ,হজ্জের ফরজ ৪টি।উল্লেখিত ৩টি  সহ চতুর্থটি হল- সাফা ও মারওায়া পাহাড়দ্বয়ের মাঝে সায়ী করা।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7254" y="2879807"/>
            <a:ext cx="7695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২,ফরজগুলো আদায়ে ধারাবাহিকতা রক্ষা করা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66" y="3345817"/>
            <a:ext cx="3171659" cy="321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5527" y="318724"/>
            <a:ext cx="5169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ওয়াজিবসমূহ </a:t>
            </a:r>
            <a:r>
              <a:rPr lang="bn-BD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629" y="1302867"/>
            <a:ext cx="686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ইমামদের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মতানৈক্য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829" y="2380085"/>
            <a:ext cx="6783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ক,ইমাম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হানিফা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৫টি 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829" y="3569861"/>
            <a:ext cx="725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সাফা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মারওয়ার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সায়ী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934" y="4390305"/>
            <a:ext cx="7328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সাফা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মারওয়া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সুনিদিষ্ট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সাতবার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দৌড়ানো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43" y="1671947"/>
            <a:ext cx="3722709" cy="3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9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814" y="453685"/>
            <a:ext cx="588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২।মুজদালিফায় 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Opera Snapshot_2021-06-25_145054_www.islamiclandmarks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553701"/>
            <a:ext cx="4140530" cy="3163423"/>
          </a:xfrm>
          <a:prstGeom prst="rect">
            <a:avLst/>
          </a:prstGeom>
        </p:spPr>
      </p:pic>
      <p:pic>
        <p:nvPicPr>
          <p:cNvPr id="10" name="Picture 9" descr="Opera Snapshot_2021-06-25_145131_www.islamiclandmarks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54" y="1553701"/>
            <a:ext cx="4038600" cy="31634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1" y="4953000"/>
            <a:ext cx="9215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আরাফা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ফেরার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জিলহজ্জ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দ্বয়ের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মুজদালিফায়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কিছুক্ষনের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90128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63835" y="685980"/>
            <a:ext cx="5343103" cy="8084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166355" y="2935749"/>
            <a:ext cx="9722296" cy="33062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ফরজসমূহ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ওয়াজিবসমূহ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</a:t>
            </a:r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মধ্যকার নিষিদ্ধ কার্যাবলী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2857">
            <a:off x="-150933" y="76137"/>
            <a:ext cx="2143593" cy="1476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204927" y="5257443"/>
            <a:ext cx="2143593" cy="14766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46643" y="184464"/>
            <a:ext cx="2143593" cy="1476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6237" l="10000" r="951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236" y="5167889"/>
            <a:ext cx="2143593" cy="14766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97" y="1536765"/>
            <a:ext cx="3129492" cy="2880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826983" y="2193925"/>
            <a:ext cx="7307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n-IN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শিখবে---</a:t>
            </a:r>
          </a:p>
        </p:txBody>
      </p:sp>
    </p:spTree>
    <p:extLst>
      <p:ext uri="{BB962C8B-B14F-4D97-AF65-F5344CB8AC3E}">
        <p14:creationId xmlns:p14="http://schemas.microsoft.com/office/powerpoint/2010/main" val="3300140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6174" y="311021"/>
            <a:ext cx="403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৩।কঙ্কর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Opera Snapshot_2021-06-25_150552_www.google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58" y="1167743"/>
            <a:ext cx="9332638" cy="3874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0" y="4267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4254" y="4990899"/>
            <a:ext cx="10497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জামরাতে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যিলহজ্জের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১০,১১ ও ১২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৪৯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কঙ্কর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39501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4317" y="293245"/>
            <a:ext cx="7562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৪।হলক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কসর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 descr="সুলতানা 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04" y="1246910"/>
            <a:ext cx="5867400" cy="4430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576" y="2498982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ইহরাম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মুন্ডানো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172350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098" y="296896"/>
            <a:ext cx="7820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৫।তাওয়াফে  </a:t>
            </a:r>
            <a:r>
              <a:rPr lang="en-US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সুলতানা১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806" y="1210356"/>
            <a:ext cx="4769645" cy="33927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6064" y="1041069"/>
            <a:ext cx="3691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সমাপনান্তে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মীকাতের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বিদেশি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হাজীগণের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জিলহজ্জ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তাওয়াফে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0916" y="4867322"/>
            <a:ext cx="11293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শাফেয়ী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চুম্বনকে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আহমাদ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অবস্থানকেও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409365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20686" y="368135"/>
            <a:ext cx="8944620" cy="1057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মধ্যকার নিষিদ্ধ কার্যাবলী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7674" y="1275349"/>
            <a:ext cx="11369842" cy="1167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এহরাম অবস্থায় যে সকাল কার্য থেকে একজন হাজিকে বিরত থাকতে হয় তা নিম্নরুপঃ-১।ঝগড়া-বিবাদ,গালী-গালাজ ও লড়াই করা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3190" y="2368583"/>
            <a:ext cx="11129210" cy="649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chemeClr val="tx1"/>
                </a:solidFill>
              </a:rPr>
              <a:t>فمن فرض فيهنّ الحجّ فلا رفث ولا فسوق ولا جدال فى الحجّ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39938" y="2705120"/>
            <a:ext cx="9463540" cy="37585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২।স্থলচর প্রাণী শিকার করা ৩।পাপাচার ও গুণার কাজ করা ৪। স্ত্রী সহবাস করা,অশ্লীল কথাবার্তা বলা        ৫।মহিলাদের উপস্থিতিতে যৌনচার মুলক আলোচনা করা ৬।শিকারের প্রতি ইশারা করা                            ৭।শিকার করা এবং নির্দেশ করা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2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4630" y="495172"/>
            <a:ext cx="4681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মধ্যকার নিষিদ্ধ কার্যাবলী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0655" y="1222319"/>
            <a:ext cx="9882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৮।সুগন্ধি লাগানো  </a:t>
            </a:r>
            <a:endParaRPr lang="ar-SA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মাথা ও মুখ মন্ডল ঢেকে রাখা </a:t>
            </a:r>
            <a:endParaRPr lang="ar-SA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।নখ,চুল, গোঁফ এবং দাড়ী কাটা                     </a:t>
            </a:r>
            <a:endParaRPr lang="ar-SA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।সেলাই যুক্ত পোশাক পরিধান করা                 </a:t>
            </a:r>
            <a:endParaRPr lang="ar-SA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।মোজা পরিধান করা                                   </a:t>
            </a:r>
            <a:endParaRPr lang="ar-SA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।তৈল ব্যবহার করা  </a:t>
            </a:r>
            <a:endParaRPr lang="ar-SA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।বিবাহ করা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।পায়জামা,টুপি পরিধান করা                       ১৬।মাথার চুল আচড়ানো, পশম উঠানো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102" y="2062482"/>
            <a:ext cx="2975511" cy="19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7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3270" y="818338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981115"/>
              </p:ext>
            </p:extLst>
          </p:nvPr>
        </p:nvGraphicFramePr>
        <p:xfrm>
          <a:off x="1625600" y="2503270"/>
          <a:ext cx="8940800" cy="2442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0400">
                  <a:extLst>
                    <a:ext uri="{9D8B030D-6E8A-4147-A177-3AD203B41FA5}">
                      <a16:colId xmlns:a16="http://schemas.microsoft.com/office/drawing/2014/main" val="2542773354"/>
                    </a:ext>
                  </a:extLst>
                </a:gridCol>
                <a:gridCol w="4470400">
                  <a:extLst>
                    <a:ext uri="{9D8B030D-6E8A-4147-A177-3AD203B41FA5}">
                      <a16:colId xmlns:a16="http://schemas.microsoft.com/office/drawing/2014/main" val="434069615"/>
                    </a:ext>
                  </a:extLst>
                </a:gridCol>
              </a:tblGrid>
              <a:tr h="66974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ক-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খ-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গ্রুপ</a:t>
                      </a:r>
                      <a:endParaRPr lang="en-US" sz="4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26719"/>
                  </a:ext>
                </a:extLst>
              </a:tr>
              <a:tr h="174169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হজ্জের</a:t>
                      </a:r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ফরজগুলো</a:t>
                      </a:r>
                      <a:r>
                        <a:rPr lang="en-US" sz="4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endParaRPr lang="en-US" sz="40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হজ্জের</a:t>
                      </a:r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ওয়াজিবগুলো</a:t>
                      </a:r>
                      <a:r>
                        <a:rPr lang="en-US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</a:t>
                      </a:r>
                      <a:endParaRPr lang="en-US" sz="4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43425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87277" y="1432042"/>
            <a:ext cx="2455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সময়ঃ১০মিঃ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4" y="340953"/>
            <a:ext cx="1844107" cy="18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0094" y="304801"/>
            <a:ext cx="465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5090" y="132352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আভিধানিক ও পারিভাষিক অর্থ কি 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5090" y="2221552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ফরজগূলো কী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090" y="2970215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ওয়াজিবগুলো ব্যাখ্যা কর 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26" y="3214132"/>
            <a:ext cx="3740727" cy="28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2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83692" y="2625820"/>
            <a:ext cx="711895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عرف الحج لغة وشرعا؟علي من يجب الحج وعلي من لا ؟ هل الحج واجب علي الفور ام علي التراخي ؟ بين مع اختلاف الاءمة مدللا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872" y="1169140"/>
            <a:ext cx="473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منزل البيت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5635" y="353729"/>
            <a:ext cx="374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6339" y="2403742"/>
            <a:ext cx="3139296" cy="233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1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10482" y="1221878"/>
            <a:ext cx="5650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10482" y="3102519"/>
            <a:ext cx="5307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/>
              <a:t>جزا</a:t>
            </a:r>
            <a:r>
              <a:rPr lang="ar-SA" sz="4800" b="1" dirty="0"/>
              <a:t>كا </a:t>
            </a:r>
            <a:r>
              <a:rPr lang="ar-SA" sz="4800" b="1" dirty="0" smtClean="0"/>
              <a:t>الله شكرا</a:t>
            </a:r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r>
              <a:rPr lang="ar-SA" sz="4800" b="1" dirty="0" smtClean="0"/>
              <a:t> </a:t>
            </a:r>
            <a:endParaRPr lang="en-US" sz="4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1221878"/>
            <a:ext cx="4390978" cy="35585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3338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992" y="1315919"/>
            <a:ext cx="10260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স্বাধীন হওয়া।  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মুসলিম হওয়া ।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দৃষ্টিশক্তি সম্পন্ন হওয়া। 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পাথেয় ও সাওয়ারী থাকা।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রাস্তা নিরাপদ থাকা।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সুস্থ হওয়া। </a:t>
            </a:r>
            <a:b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৭। মহিলাদের জন্য সাথে মুহরিম থাক।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908" y="453685"/>
            <a:ext cx="6332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 বিধানঃ- হজ্জ ফরয হওয়ার শর্তাবলী;</a:t>
            </a:r>
            <a:endParaRPr lang="en-US" sz="36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5" y="1632448"/>
            <a:ext cx="3530576" cy="3264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55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85" y="2237361"/>
            <a:ext cx="3971877" cy="338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8906" y="806990"/>
            <a:ext cx="4054434" cy="7109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المعلم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357" y="1793344"/>
            <a:ext cx="56281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محمّد روح 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الامين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صديقى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للعربي </a:t>
            </a:r>
          </a:p>
          <a:p>
            <a:pPr algn="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بلاش 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اسلامية عالم </a:t>
            </a:r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مدرسة</a:t>
            </a:r>
          </a:p>
          <a:p>
            <a:pPr algn="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بلاش </a:t>
            </a:r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نرسندي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5193" y="360774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/>
              <a:t>  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073500" y="4766012"/>
            <a:ext cx="542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brew" panose="02040503050201020203" pitchFamily="18" charset="-79"/>
                <a:cs typeface="Adobe Hebrew" panose="02040503050201020203" pitchFamily="18" charset="-79"/>
              </a:rPr>
              <a:t>rohulaminsiddiqui@gmail.com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8253" y="4242792"/>
            <a:ext cx="503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01715257474</a:t>
            </a:r>
            <a:r>
              <a:rPr lang="ar-SA" sz="2800" b="1" dirty="0" smtClean="0"/>
              <a:t>جوال -   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113887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5965" y="2243454"/>
            <a:ext cx="5548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الصف: العالم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6298" y="818338"/>
            <a:ext cx="4361604" cy="7384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الدرس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9937" y="3338640"/>
            <a:ext cx="498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الورقة الاولي للفقه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802" y="4258339"/>
            <a:ext cx="6505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:كتاب الحج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33" y="1601471"/>
            <a:ext cx="4091792" cy="30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Opera Snapshot_2021-06-25_141337_depositphotos.c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4" y="970208"/>
            <a:ext cx="5498275" cy="2306391"/>
          </a:xfrm>
          <a:prstGeom prst="rect">
            <a:avLst/>
          </a:prstGeom>
        </p:spPr>
      </p:pic>
      <p:pic>
        <p:nvPicPr>
          <p:cNvPr id="9" name="Picture 8" descr="Opera Snapshot_2021-06-25_141641_depositphotos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83" y="970208"/>
            <a:ext cx="5399161" cy="2306391"/>
          </a:xfrm>
          <a:prstGeom prst="rect">
            <a:avLst/>
          </a:prstGeom>
        </p:spPr>
      </p:pic>
      <p:pic>
        <p:nvPicPr>
          <p:cNvPr id="10" name="Picture 9" descr="সুলতানা১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283" y="3342209"/>
            <a:ext cx="5399161" cy="3058591"/>
          </a:xfrm>
          <a:prstGeom prst="rect">
            <a:avLst/>
          </a:prstGeom>
        </p:spPr>
      </p:pic>
      <p:pic>
        <p:nvPicPr>
          <p:cNvPr id="11" name="Picture 10" descr="Opera Snapshot_2021-06-25_144617_www.dreamstime.co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894" y="3342209"/>
            <a:ext cx="5498275" cy="3153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31727" y="385433"/>
            <a:ext cx="4085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67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294" y="1336323"/>
            <a:ext cx="104965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6" y="313316"/>
            <a:ext cx="1799828" cy="179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288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9B4923-B09D-4D49-9D47-A05AE3412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2820" y="4879627"/>
            <a:ext cx="1824423" cy="1782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10F14-7867-428A-B5D3-0B75C2B1C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 flipV="1">
            <a:off x="201880" y="149714"/>
            <a:ext cx="1742437" cy="1702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FAE88E-43A0-4553-9D22-B1476A325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 flipH="1" flipV="1">
            <a:off x="10283757" y="169063"/>
            <a:ext cx="1702837" cy="1664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AE66BC-96CD-4A8F-8CF6-37017CC44A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5400000">
            <a:off x="181619" y="4899888"/>
            <a:ext cx="1782958" cy="1742437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22829 w 12192000"/>
              <a:gd name="connsiteY0" fmla="*/ 95534 h 6858000"/>
              <a:gd name="connsiteX1" fmla="*/ 122829 w 12192000"/>
              <a:gd name="connsiteY1" fmla="*/ 6741994 h 6858000"/>
              <a:gd name="connsiteX2" fmla="*/ 12050972 w 12192000"/>
              <a:gd name="connsiteY2" fmla="*/ 6741994 h 6858000"/>
              <a:gd name="connsiteX3" fmla="*/ 12050972 w 12192000"/>
              <a:gd name="connsiteY3" fmla="*/ 955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2829" y="95534"/>
                </a:moveTo>
                <a:lnTo>
                  <a:pt x="122829" y="6741994"/>
                </a:lnTo>
                <a:lnTo>
                  <a:pt x="12050972" y="6741994"/>
                </a:lnTo>
                <a:lnTo>
                  <a:pt x="12050972" y="95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80000">
                <a:srgbClr val="FFFF00"/>
              </a:gs>
              <a:gs pos="24000">
                <a:srgbClr val="60943D"/>
              </a:gs>
              <a:gs pos="0">
                <a:srgbClr val="FFFF00"/>
              </a:gs>
              <a:gs pos="54000">
                <a:srgbClr val="FFFF00"/>
              </a:gs>
              <a:gs pos="100000">
                <a:srgbClr val="7030A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1298" y="123092"/>
            <a:ext cx="11929403" cy="6611815"/>
          </a:xfrm>
          <a:custGeom>
            <a:avLst/>
            <a:gdLst>
              <a:gd name="connsiteX0" fmla="*/ 126609 w 11929403"/>
              <a:gd name="connsiteY0" fmla="*/ 126609 h 6611815"/>
              <a:gd name="connsiteX1" fmla="*/ 126609 w 11929403"/>
              <a:gd name="connsiteY1" fmla="*/ 6471138 h 6611815"/>
              <a:gd name="connsiteX2" fmla="*/ 11788726 w 11929403"/>
              <a:gd name="connsiteY2" fmla="*/ 6471138 h 6611815"/>
              <a:gd name="connsiteX3" fmla="*/ 11788726 w 11929403"/>
              <a:gd name="connsiteY3" fmla="*/ 126609 h 6611815"/>
              <a:gd name="connsiteX4" fmla="*/ 0 w 11929403"/>
              <a:gd name="connsiteY4" fmla="*/ 0 h 6611815"/>
              <a:gd name="connsiteX5" fmla="*/ 11929403 w 11929403"/>
              <a:gd name="connsiteY5" fmla="*/ 0 h 6611815"/>
              <a:gd name="connsiteX6" fmla="*/ 11929403 w 11929403"/>
              <a:gd name="connsiteY6" fmla="*/ 6611815 h 6611815"/>
              <a:gd name="connsiteX7" fmla="*/ 0 w 11929403"/>
              <a:gd name="connsiteY7" fmla="*/ 6611815 h 661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9403" h="6611815">
                <a:moveTo>
                  <a:pt x="126609" y="126609"/>
                </a:moveTo>
                <a:lnTo>
                  <a:pt x="126609" y="6471138"/>
                </a:lnTo>
                <a:lnTo>
                  <a:pt x="11788726" y="6471138"/>
                </a:lnTo>
                <a:lnTo>
                  <a:pt x="11788726" y="126609"/>
                </a:lnTo>
                <a:close/>
                <a:moveTo>
                  <a:pt x="0" y="0"/>
                </a:moveTo>
                <a:lnTo>
                  <a:pt x="11929403" y="0"/>
                </a:lnTo>
                <a:lnTo>
                  <a:pt x="11929403" y="6611815"/>
                </a:lnTo>
                <a:lnTo>
                  <a:pt x="0" y="6611815"/>
                </a:lnTo>
                <a:close/>
              </a:path>
            </a:pathLst>
          </a:custGeom>
          <a:gradFill>
            <a:gsLst>
              <a:gs pos="0">
                <a:srgbClr val="66FF99"/>
              </a:gs>
              <a:gs pos="100000">
                <a:srgbClr val="7979ED"/>
              </a:gs>
              <a:gs pos="22000">
                <a:srgbClr val="BB2970"/>
              </a:gs>
              <a:gs pos="68000">
                <a:srgbClr val="7752E0"/>
              </a:gs>
              <a:gs pos="23000">
                <a:srgbClr val="FFFF00"/>
              </a:gs>
              <a:gs pos="75000">
                <a:srgbClr val="FF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39138" y="1182899"/>
            <a:ext cx="10086805" cy="52390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শব্দ ২ ভাবে পড়া যায়-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/>
            </a:r>
            <a:b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(بفتح الحاء وتشديد الجيم) الحج    .১ </a:t>
            </a:r>
            <a:b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(بكسر الحاء وتشديد الجيم )الحج   .২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শব্দের আভিধানিক অর্থ –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القصد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–ইচ্ছা করা,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الارادة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-সংকল্প করা,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الزيارة واللقاء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সাক্ষাৎ করা।</a:t>
            </a:r>
            <a:b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 এর পারিভাষিক অর্থ –আল কামুসুল ফিকহ গ্রন্থকার বলেন ,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/>
            </a:r>
            <a:b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  الحج هو قصد البيت الحرام للتقرب الي الله تعالي بافعال مخصوصة في زمان مخصوص           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কোনো মনিষী বলেন,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 </a:t>
            </a:r>
            <a:b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</a:b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الحج هو زيارة مكان مخصوص في وقت مخصوص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6856" y="463138"/>
            <a:ext cx="587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AF2183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4956" y="597133"/>
            <a:ext cx="8229600" cy="8683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হজ্জের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7660" y="2060065"/>
            <a:ext cx="9997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৪,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৫,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হজ্জ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বায়তুল্লাহ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জেয়ারতের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5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892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Adobe Hebrew</vt:lpstr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Rohul amin Siddiqui</dc:creator>
  <cp:lastModifiedBy>Rohul amin Siddiqui</cp:lastModifiedBy>
  <cp:revision>46</cp:revision>
  <dcterms:created xsi:type="dcterms:W3CDTF">2022-01-25T09:11:50Z</dcterms:created>
  <dcterms:modified xsi:type="dcterms:W3CDTF">2022-01-30T06:51:03Z</dcterms:modified>
</cp:coreProperties>
</file>