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63" r:id="rId4"/>
    <p:sldId id="264" r:id="rId5"/>
    <p:sldId id="339" r:id="rId6"/>
    <p:sldId id="340" r:id="rId7"/>
    <p:sldId id="341" r:id="rId8"/>
    <p:sldId id="342" r:id="rId9"/>
    <p:sldId id="343" r:id="rId10"/>
    <p:sldId id="344" r:id="rId11"/>
    <p:sldId id="285" r:id="rId12"/>
    <p:sldId id="386" r:id="rId13"/>
    <p:sldId id="387" r:id="rId14"/>
    <p:sldId id="388" r:id="rId15"/>
    <p:sldId id="389" r:id="rId16"/>
    <p:sldId id="322" r:id="rId17"/>
    <p:sldId id="325" r:id="rId18"/>
    <p:sldId id="326" r:id="rId19"/>
    <p:sldId id="394" r:id="rId20"/>
    <p:sldId id="357" r:id="rId21"/>
    <p:sldId id="372" r:id="rId22"/>
    <p:sldId id="373" r:id="rId23"/>
    <p:sldId id="374" r:id="rId24"/>
    <p:sldId id="375" r:id="rId25"/>
    <p:sldId id="401" r:id="rId26"/>
    <p:sldId id="347" r:id="rId27"/>
    <p:sldId id="350" r:id="rId28"/>
    <p:sldId id="351" r:id="rId29"/>
    <p:sldId id="352" r:id="rId30"/>
    <p:sldId id="353" r:id="rId31"/>
    <p:sldId id="354" r:id="rId32"/>
    <p:sldId id="355" r:id="rId33"/>
    <p:sldId id="338" r:id="rId34"/>
    <p:sldId id="32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A085-898C-48D2-BE10-1566BF690B7D}" type="datetimeFigureOut">
              <a:rPr lang="en-AU" smtClean="0"/>
              <a:t>31/01/2022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C4875-5822-422D-9440-0D743FE341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7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9B6F-4BF9-4A49-A3F5-E957F8F998EE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5B87-BAAD-4927-A596-9CD4D87787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51775" cy="914400"/>
          </a:xfrm>
        </p:spPr>
        <p:txBody>
          <a:bodyPr/>
          <a:lstStyle/>
          <a:p>
            <a:pPr eaLnBrk="1" hangingPunct="1"/>
            <a:r>
              <a:rPr lang="bn-IN">
                <a:latin typeface="NikoshBAN"/>
                <a:ea typeface="NikoshBAN"/>
                <a:cs typeface="NikoshBAN"/>
              </a:rPr>
              <a:t>স্বাগতম</a:t>
            </a:r>
            <a:endParaRPr lang="en-US">
              <a:latin typeface="NikoshBAN"/>
              <a:ea typeface="NikoshBAN"/>
              <a:cs typeface="NikoshBAN"/>
            </a:endParaRPr>
          </a:p>
        </p:txBody>
      </p:sp>
      <p:pic>
        <p:nvPicPr>
          <p:cNvPr id="2051" name="Picture 3" descr="downlo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বন্ড</a:t>
            </a:r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বাজার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bn-IN" sz="4400" dirty="0">
                <a:latin typeface="SutonnyOMJ" panose="01010600010101010101" pitchFamily="2" charset="0"/>
                <a:cs typeface="SutonnyOMJ" panose="01010600010101010101" pitchFamily="2" charset="0"/>
              </a:rPr>
              <a:t>সরকারী বন্ড</a:t>
            </a:r>
          </a:p>
          <a:p>
            <a:r>
              <a:rPr lang="bn-IN" sz="4400" dirty="0">
                <a:latin typeface="SutonnyOMJ" panose="01010600010101010101" pitchFamily="2" charset="0"/>
                <a:cs typeface="SutonnyOMJ" panose="01010600010101010101" pitchFamily="2" charset="0"/>
              </a:rPr>
              <a:t>কর্পোরেট বন্ড</a:t>
            </a:r>
            <a:endParaRPr lang="en-AU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7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bn-IN" sz="54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বাংলাদেশের আর্থিক বাজার </a:t>
            </a:r>
            <a:endParaRPr lang="en-US" sz="5400" b="1" dirty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35163"/>
            <a:ext cx="9144000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bn-IN" sz="48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পুঁজি বাজার বা মূলধন বাজার</a:t>
            </a:r>
            <a:endParaRPr lang="en-US" sz="4800" b="1" dirty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r>
              <a:rPr lang="bn-IN" sz="4400" dirty="0">
                <a:latin typeface="SutonnyOMJ" pitchFamily="2" charset="0"/>
                <a:cs typeface="SutonnyOMJ" pitchFamily="2" charset="0"/>
              </a:rPr>
              <a:t>১.সাধারণ শেয়ার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  <a:p>
            <a:r>
              <a:rPr lang="bn-IN" sz="4400" dirty="0">
                <a:latin typeface="SutonnyOMJ" pitchFamily="2" charset="0"/>
                <a:cs typeface="SutonnyOMJ" pitchFamily="2" charset="0"/>
              </a:rPr>
              <a:t>২.অগ্রাধিকার শেয়ার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  <a:p>
            <a:r>
              <a:rPr lang="bn-IN" sz="4400" dirty="0">
                <a:latin typeface="SutonnyOMJ" pitchFamily="2" charset="0"/>
                <a:cs typeface="SutonnyOMJ" pitchFamily="2" charset="0"/>
              </a:rPr>
              <a:t>৩.বন্ড বা ঋণপত্র , ইত্যাদি।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  <a:p>
            <a:pPr lvl="0"/>
            <a:endParaRPr lang="en-US" sz="4400" dirty="0">
              <a:latin typeface="SutonnyOMJ" pitchFamily="2" charset="0"/>
              <a:cs typeface="SutonnyOMJ" pitchFamily="2" charset="0"/>
            </a:endParaRPr>
          </a:p>
          <a:p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35163"/>
            <a:ext cx="9144000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bn-IN" sz="66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ইক্যুইটি বাজার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bn-IN" sz="5400" dirty="0">
                <a:latin typeface="SutonnyOMJ" pitchFamily="2" charset="0"/>
                <a:cs typeface="SutonnyOMJ" pitchFamily="2" charset="0"/>
              </a:rPr>
              <a:t>সাধারন শেয়ার</a:t>
            </a:r>
          </a:p>
          <a:p>
            <a:pPr lvl="0">
              <a:buNone/>
            </a:pPr>
            <a:endParaRPr lang="en-US" sz="5400" dirty="0">
              <a:latin typeface="SutonnyOMJ" pitchFamily="2" charset="0"/>
              <a:cs typeface="SutonnyOMJ" pitchFamily="2" charset="0"/>
            </a:endParaRPr>
          </a:p>
          <a:p>
            <a:r>
              <a:rPr lang="bn-IN" sz="5400" dirty="0">
                <a:latin typeface="SutonnyOMJ" pitchFamily="2" charset="0"/>
                <a:cs typeface="SutonnyOMJ" pitchFamily="2" charset="0"/>
              </a:rPr>
              <a:t>ঢাকা স্টক এক্সচেঞ্জ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  <a:p>
            <a:r>
              <a:rPr lang="bn-IN" sz="5400" dirty="0">
                <a:latin typeface="SutonnyOMJ" pitchFamily="2" charset="0"/>
                <a:cs typeface="SutonnyOMJ" pitchFamily="2" charset="0"/>
              </a:rPr>
              <a:t>চট্টগ্রাম স্টক এক্সচেঞ্জ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  <a:p>
            <a:endParaRPr lang="en-US" sz="5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56488"/>
          </a:xfrm>
        </p:spPr>
        <p:txBody>
          <a:bodyPr>
            <a:normAutofit fontScale="90000"/>
          </a:bodyPr>
          <a:lstStyle/>
          <a:p>
            <a:pPr lvl="0" algn="ctr"/>
            <a:r>
              <a:rPr lang="bn-IN" sz="73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বন্ড বাজার</a:t>
            </a:r>
            <a:br>
              <a:rPr lang="en-US" b="1" u="sng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 lvl="0"/>
            <a:r>
              <a:rPr lang="bn-IN" sz="4000" b="1" dirty="0">
                <a:latin typeface="SutonnyOMJ" pitchFamily="2" charset="0"/>
                <a:cs typeface="SutonnyOMJ" pitchFamily="2" charset="0"/>
              </a:rPr>
              <a:t>বন্ড বাজার দুই ধরনের</a:t>
            </a:r>
            <a:r>
              <a:rPr lang="en-US" sz="4000" b="1" dirty="0">
                <a:latin typeface="SutonnyOMJ" pitchFamily="2" charset="0"/>
                <a:cs typeface="SutonnyOMJ" pitchFamily="2" charset="0"/>
              </a:rPr>
              <a:t>(</a:t>
            </a:r>
            <a:r>
              <a:rPr lang="bn-IN" sz="4000" b="1" dirty="0">
                <a:latin typeface="SutonnyOMJ" pitchFamily="2" charset="0"/>
                <a:cs typeface="SutonnyOMJ" pitchFamily="2" charset="0"/>
              </a:rPr>
              <a:t>সরকারি বন্ড বাজার-মেয়াদ-৫,১০,১৫,২০ যা ট্রেজারি বন্ড নামে পরিচিত </a:t>
            </a:r>
          </a:p>
          <a:p>
            <a:pPr lvl="0"/>
            <a:endParaRPr lang="bn-IN" sz="4000" b="1" dirty="0">
              <a:latin typeface="SutonnyOMJ" pitchFamily="2" charset="0"/>
              <a:cs typeface="SutonnyOMJ" pitchFamily="2" charset="0"/>
            </a:endParaRPr>
          </a:p>
          <a:p>
            <a:pPr lvl="0"/>
            <a:r>
              <a:rPr lang="bn-IN" sz="4000" b="1" dirty="0">
                <a:latin typeface="SutonnyOMJ" pitchFamily="2" charset="0"/>
                <a:cs typeface="SutonnyOMJ" pitchFamily="2" charset="0"/>
              </a:rPr>
              <a:t> কর্পোরেট বন্ড যা সিনিয়র সিকি</a:t>
            </a:r>
            <a:r>
              <a:rPr lang="en-US" sz="4000" b="1" dirty="0">
                <a:latin typeface="SutonnyOMJ" pitchFamily="2" charset="0"/>
                <a:cs typeface="SutonnyOMJ" pitchFamily="2" charset="0"/>
              </a:rPr>
              <a:t>উ</a:t>
            </a:r>
            <a:r>
              <a:rPr lang="bn-IN" sz="4000" b="1" dirty="0">
                <a:latin typeface="SutonnyOMJ" pitchFamily="2" charset="0"/>
                <a:cs typeface="SutonnyOMJ" pitchFamily="2" charset="0"/>
              </a:rPr>
              <a:t>রিটি বন্ড নামে পরিচিত যা ৫ বছর মেয়াদি</a:t>
            </a:r>
            <a:r>
              <a:rPr lang="en-US" sz="4000" b="1" dirty="0">
                <a:latin typeface="SutonnyOMJ" pitchFamily="2" charset="0"/>
                <a:cs typeface="SutonnyOMJ" pitchFamily="2" charset="0"/>
              </a:rPr>
              <a:t>)</a:t>
            </a:r>
          </a:p>
          <a:p>
            <a:endParaRPr lang="en-US" b="1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bn-IN" sz="36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পুঁজি বাজারের উপাদান বা হাতিয়ার সমূহ</a:t>
            </a:r>
            <a:br>
              <a:rPr lang="en-US" sz="5400" b="1" dirty="0">
                <a:latin typeface="SutonnyOMJ" pitchFamily="2" charset="0"/>
                <a:cs typeface="SutonnyOMJ" pitchFamily="2" charset="0"/>
              </a:rPr>
            </a:br>
            <a:endParaRPr lang="en-US" sz="54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r>
              <a:rPr lang="bn-IN" sz="5200" b="1" u="sng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১.সাধারণ শেয়ারঃ </a:t>
            </a:r>
            <a:endParaRPr lang="en-US" sz="5200" b="1" u="sng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IN" sz="3600" b="1" dirty="0">
                <a:latin typeface="SutonnyOMJ" pitchFamily="2" charset="0"/>
                <a:cs typeface="SutonnyOMJ" pitchFamily="2" charset="0"/>
              </a:rPr>
              <a:t>*পুঁজি বাজারের প্রধান উপাদান বা হাতিয়ার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3600" b="1" dirty="0">
                <a:latin typeface="SutonnyOMJ" pitchFamily="2" charset="0"/>
                <a:cs typeface="SutonnyOMJ" pitchFamily="2" charset="0"/>
              </a:rPr>
              <a:t>*মূলধন প্রত্যাবর্তনে অগ্রাধিকার</a:t>
            </a:r>
            <a:r>
              <a:rPr lang="en-US" sz="36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b="1" dirty="0">
                <a:latin typeface="SutonnyOMJ" pitchFamily="2" charset="0"/>
                <a:cs typeface="SutonnyOMJ" pitchFamily="2" charset="0"/>
              </a:rPr>
              <a:t>পায় না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3600" b="1" dirty="0">
                <a:latin typeface="SutonnyOMJ" pitchFamily="2" charset="0"/>
                <a:cs typeface="SutonnyOMJ" pitchFamily="2" charset="0"/>
              </a:rPr>
              <a:t>*নি</a:t>
            </a:r>
            <a:r>
              <a:rPr lang="en-US" sz="3600" b="1" dirty="0" err="1">
                <a:latin typeface="SutonnyOMJ" pitchFamily="2" charset="0"/>
                <a:cs typeface="SutonnyOMJ" pitchFamily="2" charset="0"/>
              </a:rPr>
              <a:t>র্বা</a:t>
            </a:r>
            <a:r>
              <a:rPr lang="bn-IN" sz="3600" b="1" dirty="0">
                <a:latin typeface="SutonnyOMJ" pitchFamily="2" charset="0"/>
                <a:cs typeface="SutonnyOMJ" pitchFamily="2" charset="0"/>
              </a:rPr>
              <a:t>চনে অংশগ্রহণ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3600" b="1" dirty="0">
                <a:latin typeface="SutonnyOMJ" pitchFamily="2" charset="0"/>
                <a:cs typeface="SutonnyOMJ" pitchFamily="2" charset="0"/>
              </a:rPr>
              <a:t>*ভোটাধিকারে অংশগ্রহণ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3600" b="1" dirty="0">
                <a:latin typeface="SutonnyOMJ" pitchFamily="2" charset="0"/>
                <a:cs typeface="SutonnyOMJ" pitchFamily="2" charset="0"/>
              </a:rPr>
              <a:t>*সভায় অংশগ্রহণ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3600" b="1" dirty="0">
                <a:latin typeface="SutonnyOMJ" pitchFamily="2" charset="0"/>
                <a:cs typeface="SutonnyOMJ" pitchFamily="2" charset="0"/>
              </a:rPr>
              <a:t>*</a:t>
            </a:r>
            <a:r>
              <a:rPr lang="en-US" sz="3600" b="1" dirty="0" err="1">
                <a:latin typeface="SutonnyOMJ" pitchFamily="2" charset="0"/>
                <a:cs typeface="SutonnyOMJ" pitchFamily="2" charset="0"/>
              </a:rPr>
              <a:t>ল্ভ্যাং</a:t>
            </a:r>
            <a:r>
              <a:rPr lang="bn-IN" sz="3600" b="1" dirty="0">
                <a:latin typeface="SutonnyOMJ" pitchFamily="2" charset="0"/>
                <a:cs typeface="SutonnyOMJ" pitchFamily="2" charset="0"/>
              </a:rPr>
              <a:t>শের হার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  <a:p>
            <a:endParaRPr lang="en-US" sz="2400" b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bn-IN" sz="36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পুঁজি বাজারের উপাদান বা হাতিয়ার সমূহ</a:t>
            </a:r>
            <a:br>
              <a:rPr lang="en-US" sz="5400" b="1" dirty="0">
                <a:latin typeface="SutonnyOMJ" pitchFamily="2" charset="0"/>
                <a:cs typeface="SutonnyOMJ" pitchFamily="2" charset="0"/>
              </a:rPr>
            </a:br>
            <a:endParaRPr lang="en-US" sz="54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62500" lnSpcReduction="20000"/>
          </a:bodyPr>
          <a:lstStyle/>
          <a:p>
            <a:r>
              <a:rPr lang="bn-IN" sz="12600" b="1" dirty="0">
                <a:latin typeface="SutonnyOMJ" pitchFamily="2" charset="0"/>
                <a:cs typeface="SutonnyOMJ" pitchFamily="2" charset="0"/>
              </a:rPr>
              <a:t>২.অগ্রাধিকার শেয়ার</a:t>
            </a:r>
          </a:p>
          <a:p>
            <a:r>
              <a:rPr lang="bn-IN" sz="7200" b="1" dirty="0">
                <a:latin typeface="SutonnyOMJ" pitchFamily="2" charset="0"/>
                <a:cs typeface="SutonnyOMJ" pitchFamily="2" charset="0"/>
              </a:rPr>
              <a:t>*পুঁজি বাজারের গুরুত্বপূর্ণ উপাদান</a:t>
            </a:r>
            <a:endParaRPr lang="en-US" sz="72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7200" b="1" dirty="0">
                <a:latin typeface="SutonnyOMJ" pitchFamily="2" charset="0"/>
                <a:cs typeface="SutonnyOMJ" pitchFamily="2" charset="0"/>
              </a:rPr>
              <a:t>*মূলধন প্রত্যাবর্তনে অগ্রাধিকার</a:t>
            </a:r>
            <a:r>
              <a:rPr lang="en-US" sz="72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7200" b="1" dirty="0">
                <a:latin typeface="SutonnyOMJ" pitchFamily="2" charset="0"/>
                <a:cs typeface="SutonnyOMJ" pitchFamily="2" charset="0"/>
              </a:rPr>
              <a:t>পায় </a:t>
            </a:r>
            <a:endParaRPr lang="en-US" sz="72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7200" b="1" dirty="0">
                <a:latin typeface="SutonnyOMJ" pitchFamily="2" charset="0"/>
                <a:cs typeface="SutonnyOMJ" pitchFamily="2" charset="0"/>
              </a:rPr>
              <a:t>*নি</a:t>
            </a:r>
            <a:r>
              <a:rPr lang="en-US" sz="7200" b="1" dirty="0" err="1">
                <a:latin typeface="SutonnyOMJ" pitchFamily="2" charset="0"/>
                <a:cs typeface="SutonnyOMJ" pitchFamily="2" charset="0"/>
              </a:rPr>
              <a:t>র্বা</a:t>
            </a:r>
            <a:r>
              <a:rPr lang="bn-IN" sz="7200" b="1" dirty="0">
                <a:latin typeface="SutonnyOMJ" pitchFamily="2" charset="0"/>
                <a:cs typeface="SutonnyOMJ" pitchFamily="2" charset="0"/>
              </a:rPr>
              <a:t>চনে অংশগ্রহণ</a:t>
            </a:r>
            <a:endParaRPr lang="en-US" sz="72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7200" b="1" dirty="0">
                <a:latin typeface="SutonnyOMJ" pitchFamily="2" charset="0"/>
                <a:cs typeface="SutonnyOMJ" pitchFamily="2" charset="0"/>
              </a:rPr>
              <a:t>*ভোটাধিকারে অংশগ্রহণ</a:t>
            </a:r>
            <a:endParaRPr lang="en-US" sz="72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7200" b="1" dirty="0">
                <a:latin typeface="SutonnyOMJ" pitchFamily="2" charset="0"/>
                <a:cs typeface="SutonnyOMJ" pitchFamily="2" charset="0"/>
              </a:rPr>
              <a:t>*ল্ভ্যাংশের হার</a:t>
            </a:r>
            <a:endParaRPr lang="en-US" sz="7200" b="1" dirty="0">
              <a:latin typeface="SutonnyOMJ" pitchFamily="2" charset="0"/>
              <a:cs typeface="SutonnyOMJ" pitchFamily="2" charset="0"/>
            </a:endParaRPr>
          </a:p>
          <a:p>
            <a:endParaRPr lang="en-US" sz="7200" b="1" dirty="0">
              <a:latin typeface="SutonnyOMJ" pitchFamily="2" charset="0"/>
              <a:cs typeface="SutonnyOMJ" pitchFamily="2" charset="0"/>
            </a:endParaRPr>
          </a:p>
          <a:p>
            <a:endParaRPr lang="en-US" sz="7200" b="1" u="sng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bn-IN" sz="36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পুঁজি বাজারের উপাদান বা হাতিয়ার সমূহ</a:t>
            </a:r>
            <a:br>
              <a:rPr lang="en-US" sz="5400" b="1" dirty="0">
                <a:latin typeface="SutonnyOMJ" pitchFamily="2" charset="0"/>
                <a:cs typeface="SutonnyOMJ" pitchFamily="2" charset="0"/>
              </a:rPr>
            </a:br>
            <a:endParaRPr lang="en-US" sz="54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66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6600" b="1" dirty="0">
                <a:latin typeface="SutonnyOMJ" pitchFamily="2" charset="0"/>
                <a:cs typeface="SutonnyOMJ" pitchFamily="2" charset="0"/>
              </a:rPr>
              <a:t>৩.বন্ড বা ঋণপত্র </a:t>
            </a:r>
            <a:endParaRPr lang="en-US" sz="6600" b="1" dirty="0">
              <a:latin typeface="SutonnyOMJ" pitchFamily="2" charset="0"/>
              <a:cs typeface="SutonnyOMJ" pitchFamily="2" charset="0"/>
            </a:endParaRPr>
          </a:p>
          <a:p>
            <a:r>
              <a:rPr lang="bn-IN" sz="4000" b="1" dirty="0">
                <a:latin typeface="SutonnyOMJ" pitchFamily="2" charset="0"/>
                <a:cs typeface="SutonnyOMJ" pitchFamily="2" charset="0"/>
              </a:rPr>
              <a:t>জিরো কুপন বন্ড</a:t>
            </a:r>
          </a:p>
          <a:p>
            <a:r>
              <a:rPr lang="bn-IN" sz="4000" b="1" dirty="0">
                <a:latin typeface="SutonnyOMJ" pitchFamily="2" charset="0"/>
                <a:cs typeface="SutonnyOMJ" pitchFamily="2" charset="0"/>
              </a:rPr>
              <a:t>কুপন বন্ড</a:t>
            </a:r>
          </a:p>
          <a:p>
            <a:r>
              <a:rPr lang="bn-IN" sz="4000" b="1" dirty="0">
                <a:latin typeface="SutonnyOMJ" pitchFamily="2" charset="0"/>
                <a:cs typeface="SutonnyOMJ" pitchFamily="2" charset="0"/>
              </a:rPr>
              <a:t>চিরস্থায়ী বন্ড </a:t>
            </a:r>
          </a:p>
          <a:p>
            <a:r>
              <a:rPr lang="bn-IN" sz="4000" b="1" dirty="0">
                <a:latin typeface="SutonnyOMJ" pitchFamily="2" charset="0"/>
                <a:cs typeface="SutonnyOMJ" pitchFamily="2" charset="0"/>
              </a:rPr>
              <a:t>ট্রেজারি বন্ড</a:t>
            </a:r>
            <a:endParaRPr lang="en-US" sz="4000" b="1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80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শেয়ার বাজার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r>
              <a:rPr lang="bn-IN" sz="4400" dirty="0">
                <a:latin typeface="SutonnyOMJ" pitchFamily="2" charset="0"/>
                <a:cs typeface="SutonnyOMJ" pitchFamily="2" charset="0"/>
              </a:rPr>
              <a:t>শেয়ার, বন্ড, সিকিউরিটি লেনদেন হয়।</a:t>
            </a:r>
          </a:p>
          <a:p>
            <a:r>
              <a:rPr lang="bn-IN" sz="4400" dirty="0">
                <a:latin typeface="SutonnyOMJ" pitchFamily="2" charset="0"/>
                <a:cs typeface="SutonnyOMJ" pitchFamily="2" charset="0"/>
              </a:rPr>
              <a:t>সরকারি ও বেসরকারি প্রতিষ্ঠান মূলধন সংগ্রহ করে। 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Sujon Shuddho Dhar\Desktop\5154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bn-IN" sz="44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বাংলাদেশের শেয়ার বাজার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ctr"/>
            <a:r>
              <a:rPr lang="bn-IN" sz="4800" b="1" dirty="0">
                <a:latin typeface="SutonnyOMJ" pitchFamily="2" charset="0"/>
                <a:cs typeface="SutonnyOMJ" pitchFamily="2" charset="0"/>
              </a:rPr>
              <a:t>বাংলাদেশের শেয়ার বাজার দুটিঃ</a:t>
            </a:r>
          </a:p>
          <a:p>
            <a:pPr>
              <a:buNone/>
            </a:pPr>
            <a:r>
              <a:rPr lang="bn-IN" sz="4800" b="1" dirty="0">
                <a:latin typeface="SutonnyOMJ" pitchFamily="2" charset="0"/>
                <a:cs typeface="SutonnyOMJ" pitchFamily="2" charset="0"/>
              </a:rPr>
              <a:t>ক. ঢাকা স্টক এক্সচেঞ্জ</a:t>
            </a:r>
          </a:p>
          <a:p>
            <a:pPr>
              <a:buNone/>
            </a:pPr>
            <a:r>
              <a:rPr lang="bn-IN" sz="4800" b="1" dirty="0">
                <a:latin typeface="SutonnyOMJ" pitchFamily="2" charset="0"/>
                <a:cs typeface="SutonnyOMJ" pitchFamily="2" charset="0"/>
              </a:rPr>
              <a:t>খ. চট্টগ্রাম স্টক এক্সচেঞ্জ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6455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bn-IN" sz="44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বাংলাদেশের শেয়ার বাজার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ctr"/>
            <a:r>
              <a:rPr lang="bn-IN" sz="4800" b="1" dirty="0">
                <a:latin typeface="SutonnyOMJ" pitchFamily="2" charset="0"/>
                <a:cs typeface="SutonnyOMJ" pitchFamily="2" charset="0"/>
              </a:rPr>
              <a:t>বাংলাদেশের শেয়ার বাজার দুটিঃ</a:t>
            </a:r>
          </a:p>
          <a:p>
            <a:pPr>
              <a:buNone/>
            </a:pPr>
            <a:r>
              <a:rPr lang="bn-IN" sz="4800" b="1" dirty="0">
                <a:latin typeface="SutonnyOMJ" pitchFamily="2" charset="0"/>
                <a:cs typeface="SutonnyOMJ" pitchFamily="2" charset="0"/>
              </a:rPr>
              <a:t>ক. ঢাকা স্টক এক্সচেঞ্জ</a:t>
            </a:r>
          </a:p>
          <a:p>
            <a:pPr>
              <a:buNone/>
            </a:pPr>
            <a:r>
              <a:rPr lang="bn-IN" sz="4800" b="1" dirty="0">
                <a:latin typeface="SutonnyOMJ" pitchFamily="2" charset="0"/>
                <a:cs typeface="SutonnyOMJ" pitchFamily="2" charset="0"/>
              </a:rPr>
              <a:t>খ. চট্টগ্রাম স্টক এক্সচেঞ্জ </a:t>
            </a:r>
            <a:endParaRPr lang="en-US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bn-IN" sz="44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বাংলাদেশের শেয়ার বাজার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bn-IN" sz="9800" b="1" dirty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endParaRPr lang="bn-IN" sz="9800" b="1" dirty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9800" b="1" dirty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বাংলাদেশের শেয়ার বাজার দুটিঃ</a:t>
            </a:r>
          </a:p>
          <a:p>
            <a:pPr>
              <a:buNone/>
            </a:pPr>
            <a:r>
              <a:rPr lang="bn-IN" sz="8000" b="1" u="sng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ক. ঢাকা স্টক এক্সচেঞ্জঃ</a:t>
            </a:r>
          </a:p>
          <a:p>
            <a:pPr>
              <a:buFont typeface="Wingdings" pitchFamily="2" charset="2"/>
              <a:buChar char="ü"/>
            </a:pPr>
            <a:r>
              <a:rPr lang="bn-IN" sz="12800" b="1" dirty="0">
                <a:latin typeface="SutonnyOMJ" pitchFamily="2" charset="0"/>
                <a:cs typeface="SutonnyOMJ" pitchFamily="2" charset="0"/>
              </a:rPr>
              <a:t>বাংলাদেশের সর্বপ্রথম শেয়ার বাজার</a:t>
            </a:r>
          </a:p>
          <a:p>
            <a:pPr>
              <a:buFont typeface="Wingdings" pitchFamily="2" charset="2"/>
              <a:buChar char="ü"/>
            </a:pPr>
            <a:r>
              <a:rPr lang="bn-IN" sz="12800" b="1" dirty="0">
                <a:latin typeface="SutonnyOMJ" pitchFamily="2" charset="0"/>
                <a:cs typeface="SutonnyOMJ" pitchFamily="2" charset="0"/>
              </a:rPr>
              <a:t>মাধ্যমিক বাজার</a:t>
            </a:r>
          </a:p>
          <a:p>
            <a:pPr>
              <a:buFont typeface="Wingdings" pitchFamily="2" charset="2"/>
              <a:buChar char="ü"/>
            </a:pPr>
            <a:r>
              <a:rPr lang="bn-IN" sz="12800" b="1" dirty="0">
                <a:latin typeface="SutonnyOMJ" pitchFamily="2" charset="0"/>
                <a:cs typeface="SutonnyOMJ" pitchFamily="2" charset="0"/>
              </a:rPr>
              <a:t>১৯১৩ সালের কোম্পানি আইনের আওতায় ১৯৫৪ সালে নিবন্ধিত হয়।</a:t>
            </a:r>
          </a:p>
          <a:p>
            <a:pPr>
              <a:buFont typeface="Wingdings" pitchFamily="2" charset="2"/>
              <a:buChar char="ü"/>
            </a:pPr>
            <a:r>
              <a:rPr lang="bn-IN" sz="12800" b="1" dirty="0">
                <a:latin typeface="SutonnyOMJ" pitchFamily="2" charset="0"/>
                <a:cs typeface="SutonnyOMJ" pitchFamily="2" charset="0"/>
              </a:rPr>
              <a:t>অলাভজনক প্রতিষ্ঠান</a:t>
            </a:r>
          </a:p>
          <a:p>
            <a:pPr>
              <a:buNone/>
            </a:pPr>
            <a:endParaRPr lang="bn-IN" sz="9300" b="1" u="sng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9300" b="1" u="sng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খ. চট্টগ্রাম স্টক এক্সচেঞ্জঃ</a:t>
            </a:r>
          </a:p>
          <a:p>
            <a:pPr>
              <a:buFont typeface="Wingdings" pitchFamily="2" charset="2"/>
              <a:buChar char="ü"/>
            </a:pPr>
            <a:r>
              <a:rPr lang="bn-IN" sz="12300" b="1" dirty="0">
                <a:latin typeface="SutonnyOMJ" pitchFamily="2" charset="0"/>
                <a:cs typeface="SutonnyOMJ" pitchFamily="2" charset="0"/>
              </a:rPr>
              <a:t>বাংলাদেশের ২য় বৃহৎ শেয়ার বাজার</a:t>
            </a:r>
          </a:p>
          <a:p>
            <a:pPr>
              <a:buFont typeface="Wingdings" pitchFamily="2" charset="2"/>
              <a:buChar char="ü"/>
            </a:pPr>
            <a:r>
              <a:rPr lang="bn-IN" sz="12300" b="1" dirty="0">
                <a:latin typeface="SutonnyOMJ" pitchFamily="2" charset="0"/>
                <a:cs typeface="SutonnyOMJ" pitchFamily="2" charset="0"/>
              </a:rPr>
              <a:t>১৯৯৫ সালে নিবন্ধিত হয়।</a:t>
            </a:r>
          </a:p>
          <a:p>
            <a:pPr>
              <a:buFont typeface="Wingdings" pitchFamily="2" charset="2"/>
              <a:buChar char="ü"/>
            </a:pPr>
            <a:r>
              <a:rPr lang="bn-IN" sz="12300" b="1" dirty="0">
                <a:latin typeface="SutonnyOMJ" pitchFamily="2" charset="0"/>
                <a:cs typeface="SutonnyOMJ" pitchFamily="2" charset="0"/>
              </a:rPr>
              <a:t>অলাভজনক প্রতিষ্ঠান</a:t>
            </a:r>
          </a:p>
          <a:p>
            <a:pPr>
              <a:buFont typeface="Wingdings" pitchFamily="2" charset="2"/>
              <a:buChar char="ü"/>
            </a:pPr>
            <a:endParaRPr lang="bn-IN" sz="4800" b="1" dirty="0">
              <a:latin typeface="SutonnyOMJ" pitchFamily="2" charset="0"/>
              <a:cs typeface="SutonnyOMJ" pitchFamily="2" charset="0"/>
            </a:endParaRPr>
          </a:p>
          <a:p>
            <a:pPr>
              <a:buFont typeface="Wingdings" pitchFamily="2" charset="2"/>
              <a:buChar char="ü"/>
            </a:pPr>
            <a:endParaRPr lang="bn-IN" sz="4800" b="1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4800" b="1" dirty="0">
                <a:latin typeface="SutonnyOMJ" pitchFamily="2" charset="0"/>
                <a:cs typeface="SutonnyOMJ" pitchFamily="2" charset="0"/>
              </a:rPr>
              <a:t> </a:t>
            </a:r>
            <a:endParaRPr lang="en-US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r>
              <a:rPr lang="bn-IN" sz="44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বাংলাদেশের শেয়ার বাজার গঠন 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pPr algn="ctr"/>
            <a:r>
              <a:rPr lang="bn-IN" sz="4800" b="1" i="1" dirty="0">
                <a:latin typeface="SutonnyOMJ" pitchFamily="2" charset="0"/>
                <a:cs typeface="SutonnyOMJ" pitchFamily="2" charset="0"/>
              </a:rPr>
              <a:t>বাংলাদেশের শেয়ার বাজার দু’ভাগে বিভক্তঃ</a:t>
            </a:r>
          </a:p>
          <a:p>
            <a:pPr>
              <a:buNone/>
            </a:pPr>
            <a:r>
              <a:rPr lang="bn-IN" sz="2800" b="1" dirty="0">
                <a:latin typeface="SutonnyOMJ" pitchFamily="2" charset="0"/>
                <a:cs typeface="SutonnyOMJ" pitchFamily="2" charset="0"/>
              </a:rPr>
              <a:t>১.প্রাথমিক বাজারঃ </a:t>
            </a:r>
            <a:r>
              <a:rPr lang="bn-IN" sz="2800" b="1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কোম্পানির নতুন শেয়ার ইস্যু করা হয়।</a:t>
            </a:r>
          </a:p>
          <a:p>
            <a:pPr>
              <a:buNone/>
            </a:pPr>
            <a:r>
              <a:rPr lang="bn-IN" sz="28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    ক.   ব্যক্তিগত উপস্থাপন</a:t>
            </a:r>
          </a:p>
          <a:p>
            <a:pPr>
              <a:buNone/>
            </a:pPr>
            <a:r>
              <a:rPr lang="bn-IN" sz="28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    খ.    প্রাথমিক গণ প্রস্তাব (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</a:t>
            </a:r>
            <a:r>
              <a:rPr lang="en-US" sz="28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)</a:t>
            </a:r>
            <a:endParaRPr lang="bn-IN" sz="2800" b="1" dirty="0">
              <a:solidFill>
                <a:srgbClr val="00B0F0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bn-IN" sz="2800" b="1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b="1" dirty="0">
                <a:latin typeface="SutonnyOMJ" pitchFamily="2" charset="0"/>
                <a:cs typeface="SutonnyOMJ" pitchFamily="2" charset="0"/>
              </a:rPr>
              <a:t>২. মাধ্যমিক বাজারঃ</a:t>
            </a:r>
            <a:r>
              <a:rPr lang="bn-IN" sz="24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200" b="1" dirty="0">
                <a:solidFill>
                  <a:schemeClr val="accent5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প্রাথমিক বাজারে ইস্যুকৃত শেয়ার ক্রয়-বিক্রয় করা হয়।</a:t>
            </a:r>
            <a:endParaRPr lang="bn-IN" sz="2400" b="1" dirty="0">
              <a:solidFill>
                <a:schemeClr val="accent5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bn-IN" sz="4400" b="1" dirty="0">
                <a:solidFill>
                  <a:srgbClr val="00B0F0"/>
                </a:solidFill>
                <a:latin typeface="SutonnyOMJ" pitchFamily="2" charset="0"/>
                <a:cs typeface="SutonnyOMJ" pitchFamily="2" charset="0"/>
              </a:rPr>
              <a:t>বাংলাদেশের শেয়ার বাজার গঠন 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 algn="ctr"/>
            <a:r>
              <a:rPr lang="bn-IN" sz="4800" b="1" i="1" dirty="0">
                <a:latin typeface="SutonnyOMJ" pitchFamily="2" charset="0"/>
                <a:cs typeface="SutonnyOMJ" pitchFamily="2" charset="0"/>
              </a:rPr>
              <a:t>বাংলাদেশের শেয়ার বাজার দু’ভাগে বিভক্তঃ</a:t>
            </a:r>
          </a:p>
          <a:p>
            <a:pPr algn="ctr">
              <a:buNone/>
            </a:pPr>
            <a:r>
              <a:rPr lang="bn-IN" sz="2800" b="1" dirty="0">
                <a:latin typeface="SutonnyOMJ" pitchFamily="2" charset="0"/>
                <a:cs typeface="SutonnyOMJ" pitchFamily="2" charset="0"/>
              </a:rPr>
              <a:t>১.প্রাথমিক বাজার                           ২. মাধ্যমিক বাজার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752600" y="3992794"/>
            <a:ext cx="533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823753" y="397764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4191000"/>
            <a:ext cx="32004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latin typeface="SutonnyOMJ" pitchFamily="2" charset="0"/>
                <a:cs typeface="SutonnyOMJ" pitchFamily="2" charset="0"/>
              </a:rPr>
              <a:t>কোম্পানি</a:t>
            </a:r>
            <a:endParaRPr lang="en-US" sz="48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5562600"/>
            <a:ext cx="29718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latin typeface="SutonnyOMJ" pitchFamily="2" charset="0"/>
                <a:cs typeface="SutonnyOMJ" pitchFamily="2" charset="0"/>
              </a:rPr>
              <a:t>বিনিয়োগকারী</a:t>
            </a:r>
            <a:endParaRPr lang="en-US" sz="32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5486400"/>
            <a:ext cx="29718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latin typeface="SutonnyOMJ" pitchFamily="2" charset="0"/>
                <a:cs typeface="SutonnyOMJ" pitchFamily="2" charset="0"/>
              </a:rPr>
              <a:t>বিনিয়োগকারী</a:t>
            </a:r>
            <a:endParaRPr lang="en-US" sz="32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0200" y="4191000"/>
            <a:ext cx="31242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3200" b="1" dirty="0">
                <a:latin typeface="SutonnyOMJ" pitchFamily="2" charset="0"/>
                <a:cs typeface="SutonnyOMJ" pitchFamily="2" charset="0"/>
              </a:rPr>
              <a:t>বিনিয়োগকারী</a:t>
            </a:r>
            <a:endParaRPr lang="en-US" sz="3200" b="1" dirty="0"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3200" dirty="0"/>
          </a:p>
        </p:txBody>
      </p:sp>
      <p:sp>
        <p:nvSpPr>
          <p:cNvPr id="12" name="Up-Down Arrow 11"/>
          <p:cNvSpPr/>
          <p:nvPr/>
        </p:nvSpPr>
        <p:spPr>
          <a:xfrm>
            <a:off x="2362200" y="5029200"/>
            <a:ext cx="304800" cy="457200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6781800" y="5029200"/>
            <a:ext cx="304800" cy="457200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3600" b="1" dirty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বাংলাদেশে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b="1" dirty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অর্থায়নে বিভিন্ন আইন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 algn="ctr"/>
            <a:r>
              <a:rPr lang="en-US" sz="5400" b="1" u="sng" dirty="0" err="1">
                <a:latin typeface="SutonnyOMJ" pitchFamily="2" charset="0"/>
                <a:cs typeface="SutonnyOMJ" pitchFamily="2" charset="0"/>
              </a:rPr>
              <a:t>সিকিউরিটিজ</a:t>
            </a:r>
            <a:r>
              <a:rPr lang="en-US" sz="5400" b="1" u="sng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5400" b="1" u="sng" dirty="0" err="1">
                <a:latin typeface="SutonnyOMJ" pitchFamily="2" charset="0"/>
                <a:cs typeface="SutonnyOMJ" pitchFamily="2" charset="0"/>
              </a:rPr>
              <a:t>এক্সচেঞ্জ</a:t>
            </a:r>
            <a:r>
              <a:rPr lang="en-US" sz="5400" b="1" u="sng" dirty="0">
                <a:latin typeface="SutonnyOMJ" pitchFamily="2" charset="0"/>
                <a:cs typeface="SutonnyOMJ" pitchFamily="2" charset="0"/>
              </a:rPr>
              <a:t> অধ্যাদেশ১৯৬৯</a:t>
            </a:r>
            <a:endParaRPr lang="bn-IN" sz="5400" b="1" u="sng" dirty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dirty="0"/>
              <a:t> </a:t>
            </a:r>
            <a:r>
              <a:rPr lang="en-US" sz="6000" b="1" dirty="0" err="1">
                <a:latin typeface="SutonnyOMJ" pitchFamily="2" charset="0"/>
                <a:cs typeface="SutonnyOMJ" pitchFamily="2" charset="0"/>
              </a:rPr>
              <a:t>ঢাকা</a:t>
            </a:r>
            <a:r>
              <a:rPr lang="en-US" sz="60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dirty="0" err="1">
                <a:latin typeface="SutonnyOMJ" pitchFamily="2" charset="0"/>
                <a:cs typeface="SutonnyOMJ" pitchFamily="2" charset="0"/>
              </a:rPr>
              <a:t>স্টক</a:t>
            </a:r>
            <a:r>
              <a:rPr lang="en-US" sz="60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u="sng" dirty="0" err="1">
                <a:latin typeface="SutonnyOMJ" pitchFamily="2" charset="0"/>
                <a:cs typeface="SutonnyOMJ" pitchFamily="2" charset="0"/>
              </a:rPr>
              <a:t>এক্সচেঞ্জ</a:t>
            </a:r>
            <a:endParaRPr lang="en-US" sz="6000" b="1" u="sng" dirty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6000" b="1" u="sng" dirty="0" err="1">
                <a:latin typeface="SutonnyOMJ" pitchFamily="2" charset="0"/>
                <a:cs typeface="SutonnyOMJ" pitchFamily="2" charset="0"/>
              </a:rPr>
              <a:t>চট্টগ্রাম</a:t>
            </a:r>
            <a:r>
              <a:rPr lang="en-US" sz="6000" b="1" u="sng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dirty="0" err="1">
                <a:latin typeface="SutonnyOMJ" pitchFamily="2" charset="0"/>
                <a:cs typeface="SutonnyOMJ" pitchFamily="2" charset="0"/>
              </a:rPr>
              <a:t>স্টক</a:t>
            </a:r>
            <a:r>
              <a:rPr lang="en-US" sz="60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u="sng" dirty="0" err="1">
                <a:latin typeface="SutonnyOMJ" pitchFamily="2" charset="0"/>
                <a:cs typeface="SutonnyOMJ" pitchFamily="2" charset="0"/>
              </a:rPr>
              <a:t>এক্সচেঞ্জ</a:t>
            </a:r>
            <a:endParaRPr lang="en-US" sz="6000" b="1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স্টক ইস্যু করার প্রক্রিয়া 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bn-IN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সিদ্ধান্ত গ্রহণ ও অনুমোদন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ইস্যু ম্যানেজার, অবলেখক ও ব্যাংকার নির্বাচন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BSEC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অনুমতি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সংগ্রহ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বিবরণীপত্র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প্রকাশ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স্টক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এক্সচেঞ্জের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তালিকাভুক্তকরণ</a:t>
            </a:r>
            <a:endParaRPr lang="en-AU" sz="3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359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Autofit/>
          </a:bodyPr>
          <a:lstStyle/>
          <a:p>
            <a:r>
              <a:rPr lang="bn-IN" b="1" dirty="0">
                <a:latin typeface="SutonnyOMJ" panose="01010600010101010101" pitchFamily="2" charset="0"/>
                <a:cs typeface="SutonnyOMJ" panose="01010600010101010101" pitchFamily="2" charset="0"/>
              </a:rPr>
              <a:t>সাধারণ শেয়ার ও অগ্রাধিকার শেয়ারের মধ্যে পার্থক্য</a:t>
            </a:r>
            <a:endParaRPr lang="en-AU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লভ্যাংশ প্রাপ্তি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পরিচালনায় অংশগ্রহণ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ভোটাধিকার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দায় পরিশোধ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মেয়াদ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রুপান্তযোগ্যতা</a:t>
            </a:r>
            <a:endParaRPr lang="en-AU" sz="4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62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Autofit/>
          </a:bodyPr>
          <a:lstStyle/>
          <a:p>
            <a:r>
              <a:rPr lang="bn-IN" sz="5400" b="1" dirty="0">
                <a:latin typeface="SutonnyOMJ" panose="01010600010101010101" pitchFamily="2" charset="0"/>
                <a:cs typeface="SutonnyOMJ" panose="01010600010101010101" pitchFamily="2" charset="0"/>
              </a:rPr>
              <a:t>শেয়ার ও </a:t>
            </a:r>
            <a:r>
              <a:rPr lang="en-US" sz="54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বন্ড</a:t>
            </a:r>
            <a:r>
              <a:rPr lang="bn-IN" sz="5400" b="1" dirty="0">
                <a:latin typeface="SutonnyOMJ" panose="01010600010101010101" pitchFamily="2" charset="0"/>
                <a:cs typeface="SutonnyOMJ" panose="01010600010101010101" pitchFamily="2" charset="0"/>
              </a:rPr>
              <a:t> বা ঋণপত্রের মধ্যে পার্থক্য</a:t>
            </a:r>
            <a:endParaRPr lang="en-AU" sz="5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প্রকৃতি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মালিক ও ঋণদাতা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বিনিয়োগ বাবদ প্রাপ্তি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দায় বহন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পরিচালনায় অংশগ্রহণ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মর্যাদা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জামানত সংরক্ষণ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দায় পরিশোধ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রুপান্তযোগ্যতা</a:t>
            </a:r>
          </a:p>
        </p:txBody>
      </p:sp>
    </p:spTree>
    <p:extLst>
      <p:ext uri="{BB962C8B-B14F-4D97-AF65-F5344CB8AC3E}">
        <p14:creationId xmlns:p14="http://schemas.microsoft.com/office/powerpoint/2010/main" val="2028223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Autofit/>
          </a:bodyPr>
          <a:lstStyle/>
          <a:p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অগ্রাধিকার শেয়ারকে হাইব্রীড বা শংকর জাতীয় সিকিউরিটি বলা হয় কেন?</a:t>
            </a:r>
            <a:endParaRPr lang="en-AU" sz="48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56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3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n-BD" sz="8800" b="1">
                <a:latin typeface="SutonnyOMJ" pitchFamily="2" charset="0"/>
                <a:cs typeface="SutonnyOMJ" pitchFamily="2" charset="0"/>
              </a:rPr>
              <a:t>পাঠ শিরোনামঃ</a:t>
            </a:r>
            <a:endParaRPr lang="en-US" sz="8800" b="1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4143375"/>
          </a:xfrm>
        </p:spPr>
        <p:txBody>
          <a:bodyPr/>
          <a:lstStyle/>
          <a:p>
            <a:pPr marL="91440" algn="ctr" eaLnBrk="1" hangingPunct="1">
              <a:buFontTx/>
              <a:buNone/>
              <a:defRPr/>
            </a:pPr>
            <a:r>
              <a:rPr lang="bn-IN" sz="4800" b="1" dirty="0">
                <a:solidFill>
                  <a:srgbClr val="CF3D86"/>
                </a:solidFill>
                <a:latin typeface="SutonnyOMJ" pitchFamily="2" charset="0"/>
                <a:cs typeface="SutonnyOMJ" pitchFamily="2" charset="0"/>
              </a:rPr>
              <a:t>ফিন্যান্স </a:t>
            </a:r>
            <a:r>
              <a:rPr lang="en-US" sz="4800" b="1" dirty="0">
                <a:solidFill>
                  <a:srgbClr val="CF3D86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bn-IN" sz="4800" b="1" dirty="0">
                <a:solidFill>
                  <a:srgbClr val="CF3D86"/>
                </a:solidFill>
                <a:latin typeface="SutonnyOMJ" pitchFamily="2" charset="0"/>
                <a:cs typeface="SutonnyOMJ" pitchFamily="2" charset="0"/>
              </a:rPr>
              <a:t>প্রথম পত্র </a:t>
            </a:r>
          </a:p>
          <a:p>
            <a:pPr algn="ctr" eaLnBrk="1" hangingPunct="1">
              <a:buFontTx/>
              <a:buNone/>
              <a:defRPr/>
            </a:pPr>
            <a:r>
              <a:rPr lang="bn-IN" sz="7200" b="1" dirty="0">
                <a:latin typeface="SutonnyOMJ" pitchFamily="2" charset="0"/>
                <a:cs typeface="SutonnyOMJ" pitchFamily="2" charset="0"/>
              </a:rPr>
              <a:t>অধ্যায়ঃ০</a:t>
            </a:r>
            <a:r>
              <a:rPr lang="en-US" sz="7200" b="1" dirty="0">
                <a:latin typeface="SutonnyOMJ" pitchFamily="2" charset="0"/>
                <a:cs typeface="SutonnyOMJ" pitchFamily="2" charset="0"/>
              </a:rPr>
              <a:t>৬</a:t>
            </a:r>
            <a:r>
              <a:rPr lang="bn-IN" sz="7200" b="1" dirty="0">
                <a:latin typeface="SutonnyOMJ" pitchFamily="2" charset="0"/>
                <a:cs typeface="SutonnyOMJ" pitchFamily="2" charset="0"/>
              </a:rPr>
              <a:t>. </a:t>
            </a:r>
            <a:r>
              <a:rPr lang="en-US" sz="7200" b="1" dirty="0" err="1">
                <a:latin typeface="SutonnyOMJ" pitchFamily="2" charset="0"/>
                <a:cs typeface="SutonnyOMJ" pitchFamily="2" charset="0"/>
              </a:rPr>
              <a:t>দীর্ঘমেয়াদি</a:t>
            </a:r>
            <a:r>
              <a:rPr lang="en-US" sz="72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b="1" dirty="0" err="1">
                <a:latin typeface="SutonnyOMJ" pitchFamily="2" charset="0"/>
                <a:cs typeface="SutonnyOMJ" pitchFamily="2" charset="0"/>
              </a:rPr>
              <a:t>অর্থায়ন</a:t>
            </a:r>
            <a:endParaRPr lang="bn-IN" sz="7200" b="1" dirty="0">
              <a:latin typeface="SutonnyOMJ" pitchFamily="2" charset="0"/>
              <a:cs typeface="SutonnyOMJ" pitchFamily="2" charset="0"/>
            </a:endParaRPr>
          </a:p>
          <a:p>
            <a:pPr eaLnBrk="1" hangingPunct="1">
              <a:buFontTx/>
              <a:buNone/>
              <a:defRPr/>
            </a:pPr>
            <a:endParaRPr lang="bn-IN" sz="2400" dirty="0">
              <a:latin typeface="SutonnyOMJ" pitchFamily="2" charset="0"/>
              <a:cs typeface="SutonnyOMJ" pitchFamily="2" charset="0"/>
            </a:endParaRPr>
          </a:p>
          <a:p>
            <a:pPr eaLnBrk="1" hangingPunct="1">
              <a:buFontTx/>
              <a:buNone/>
              <a:defRPr/>
            </a:pPr>
            <a:endParaRPr lang="bn-IN" sz="2400" dirty="0">
              <a:latin typeface="SutonnyOMJ" pitchFamily="2" charset="0"/>
              <a:cs typeface="SutonnyOMJ" pitchFamily="2" charset="0"/>
            </a:endParaRPr>
          </a:p>
          <a:p>
            <a:pPr eaLnBrk="1" hangingPunct="1">
              <a:buFontTx/>
              <a:buNone/>
              <a:defRPr/>
            </a:pP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Autofit/>
          </a:bodyPr>
          <a:lstStyle/>
          <a:p>
            <a:r>
              <a:rPr lang="bn-IN" sz="5400" b="1" dirty="0">
                <a:latin typeface="SutonnyOMJ" panose="01010600010101010101" pitchFamily="2" charset="0"/>
                <a:cs typeface="SutonnyOMJ" panose="01010600010101010101" pitchFamily="2" charset="0"/>
              </a:rPr>
              <a:t>বাংলাদেশের শেয়ার বাজার ও স্পর্শকাতর বিষয়সমূহ</a:t>
            </a:r>
            <a:endParaRPr lang="en-AU" sz="5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বিনিয়োগ পরিবেশের অভাব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ফটকাবাজদের দৌরাত্ব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বিনিয়োগ মানসিকতার অভাব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নিয়ন্ত্রণ ক</a:t>
            </a:r>
            <a:r>
              <a:rPr lang="en-US" sz="44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র্তৃ</a:t>
            </a: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পক্ষের অদক্ষতা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অমনিবাস হিসাব</a:t>
            </a:r>
          </a:p>
          <a:p>
            <a:pPr>
              <a:buFont typeface="Wingdings" panose="05000000000000000000" pitchFamily="2" charset="2"/>
              <a:buChar char="q"/>
            </a:pPr>
            <a:endParaRPr lang="en-AU" sz="4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18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বিনিয়োগ সিদ্ধান্ত গ্রহণের নির্ণায়ক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মোট মুনাফার অনুপাত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নিট মুনাফার অনুপাত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শেয়ার প্রতি আয়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শেয়ার প্রতি লভাংশ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ব্যবসায়ের ধরণ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কোম্পানির ব্যবস্থপনা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প্রাইস আর্নিং অনুপাত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বাজার মূল্য বা বই মূল্য অনুপাত</a:t>
            </a:r>
            <a:endParaRPr lang="en-AU" sz="36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75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7200" b="1" dirty="0" err="1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দীর্ঘমেয়াদি</a:t>
            </a:r>
            <a:r>
              <a:rPr lang="en-US" sz="7200" b="1" dirty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b="1" dirty="0" err="1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অর্থায়ন</a:t>
            </a:r>
            <a:endParaRPr lang="en-US" sz="7200" b="1" dirty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algn="l"/>
            <a:endParaRPr lang="en-US" sz="6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6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YTM</a:t>
            </a:r>
          </a:p>
          <a:p>
            <a:pPr algn="l"/>
            <a:endParaRPr lang="en-US" sz="6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6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YTC</a:t>
            </a:r>
          </a:p>
          <a:p>
            <a:pPr algn="l"/>
            <a:endParaRPr lang="en-US" sz="6600" b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66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Performer of the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7300" b="1" dirty="0"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7300" b="1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7411" name="Content Placeholder 3" descr="42544017-3d-people-sitting-on-a-text-of-thanks-3d-image-isolated-white-background-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82761"/>
            <a:ext cx="9144000" cy="4875239"/>
          </a:xfrm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br>
              <a:rPr lang="en-US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 err="1">
                <a:latin typeface="SutonnyOMJ" pitchFamily="2" charset="0"/>
                <a:cs typeface="SutonnyOMJ" pitchFamily="2" charset="0"/>
              </a:rPr>
              <a:t>দীর্ঘমেয়াদি</a:t>
            </a:r>
            <a:r>
              <a:rPr lang="en-US" sz="72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b="1" dirty="0" err="1">
                <a:latin typeface="SutonnyOMJ" pitchFamily="2" charset="0"/>
                <a:cs typeface="SutonnyOMJ" pitchFamily="2" charset="0"/>
              </a:rPr>
              <a:t>অর্থায়ন</a:t>
            </a:r>
            <a:br>
              <a:rPr lang="en-US" sz="7200" b="1" dirty="0">
                <a:latin typeface="SutonnyOMJ" pitchFamily="2" charset="0"/>
                <a:cs typeface="SutonnyOMJ" pitchFamily="2" charset="0"/>
              </a:rPr>
            </a:b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FontTx/>
              <a:buNone/>
            </a:pPr>
            <a:endParaRPr lang="en-US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বন্ড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6000" dirty="0">
                <a:latin typeface="SutonnyOMJ" panose="01010600010101010101" pitchFamily="2" charset="0"/>
                <a:cs typeface="SutonnyOMJ" panose="01010600010101010101" pitchFamily="2" charset="0"/>
              </a:rPr>
              <a:t> দীর্ঘমেয়াদি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ঋণের</a:t>
            </a:r>
            <a:r>
              <a:rPr lang="bn-IN" sz="6000" dirty="0">
                <a:latin typeface="SutonnyOMJ" panose="01010600010101010101" pitchFamily="2" charset="0"/>
                <a:cs typeface="SutonnyOMJ" panose="01010600010101010101" pitchFamily="2" charset="0"/>
              </a:rPr>
              <a:t> দলিল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তহবিল সংগ্রহ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পাওনাদার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সুদ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স্থায়ী আয় সিকিউরিটি</a:t>
            </a:r>
          </a:p>
        </p:txBody>
      </p:sp>
    </p:spTree>
    <p:extLst>
      <p:ext uri="{BB962C8B-B14F-4D97-AF65-F5344CB8AC3E}">
        <p14:creationId xmlns:p14="http://schemas.microsoft.com/office/powerpoint/2010/main" val="233949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বন্ড</a:t>
            </a:r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ইস্যুকারী </a:t>
            </a:r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কর্তৃ</a:t>
            </a:r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পক্ষ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4000" b="1" dirty="0">
                <a:latin typeface="SutonnyOMJ" panose="01010600010101010101" pitchFamily="2" charset="0"/>
                <a:cs typeface="SutonnyOMJ" panose="01010600010101010101" pitchFamily="2" charset="0"/>
              </a:rPr>
              <a:t>সরকার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000" b="1" dirty="0">
                <a:latin typeface="SutonnyOMJ" panose="01010600010101010101" pitchFamily="2" charset="0"/>
                <a:cs typeface="SutonnyOMJ" panose="01010600010101010101" pitchFamily="2" charset="0"/>
              </a:rPr>
              <a:t>কোম্পানি বা কর্পোরেশন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000" b="1" dirty="0">
                <a:latin typeface="SutonnyOMJ" panose="01010600010101010101" pitchFamily="2" charset="0"/>
                <a:cs typeface="SutonnyOMJ" panose="01010600010101010101" pitchFamily="2" charset="0"/>
              </a:rPr>
              <a:t>বৈদেশিক সরকার বা কোম্পানি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4000" b="1" dirty="0">
                <a:latin typeface="SutonnyOMJ" panose="01010600010101010101" pitchFamily="2" charset="0"/>
                <a:cs typeface="SutonnyOMJ" panose="01010600010101010101" pitchFamily="2" charset="0"/>
              </a:rPr>
              <a:t>মিউনিসিপ্যাল কর্তৃপক্ষ বা স্থানীয় সরকার</a:t>
            </a:r>
          </a:p>
          <a:p>
            <a:pPr>
              <a:buFont typeface="Wingdings" panose="05000000000000000000" pitchFamily="2" charset="2"/>
              <a:buChar char="q"/>
            </a:pPr>
            <a:endParaRPr lang="bn-IN" sz="4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0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ন্ডের বৈশিষ্ট্য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 লিখিত মূল্য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সুদের হার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পরিপক্ক মূল্য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পরিশোধঃ ১.নিমজ্জিত তহবিল ২.কল প্রভিশন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ইন্ডেঞ্চার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জামানত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বন্ড হতে প্রাপ্তি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সম্পদ ও আয়ের উপর দাবিঃ ১.সাধারণ দাবি ২. সুনির্দিষ্ট দাবি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পরিচালনা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ভোটাধিকার</a:t>
            </a:r>
          </a:p>
        </p:txBody>
      </p:sp>
    </p:spTree>
    <p:extLst>
      <p:ext uri="{BB962C8B-B14F-4D97-AF65-F5344CB8AC3E}">
        <p14:creationId xmlns:p14="http://schemas.microsoft.com/office/powerpoint/2010/main" val="1175231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ন্ডের শ্রেণিবিভাগ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জামানতের ভিত্তিতেঃ ১.জামানতবিহিন  ২. জামানতযুক্ত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মালিকানার ভিত্তিতেঃ ১.বাহক বন্ড ২.নিবন্ধিত বন্ড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ইস্যকারী প্রতিষ্ঠানের ভিত্তিতেঃ ১. ট্রেজারি বন্ড ২.কর্পোরেট বন্ড          ৩. বৈদেশিক বন্ড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পরিশোধের ভিত্তিতেঃ ১.পরিশোধযোগ্য ২. অ-পরিশোধযোগ্য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রূপান্তরের ভিত্তিতেঃ ১. রুপান্তরযোগ্য ২.অরুপান্তরযোগ্য</a:t>
            </a:r>
          </a:p>
          <a:p>
            <a:pPr>
              <a:buFont typeface="Wingdings" panose="05000000000000000000" pitchFamily="2" charset="2"/>
              <a:buChar char="ü"/>
            </a:pPr>
            <a:endParaRPr lang="bn-IN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7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F63-C9D6-44B5-8247-A93DDE4D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6033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bn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ন্ডের মূল্য নির্ধারণ</a:t>
            </a:r>
            <a:endParaRPr lang="en-AU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3997-AC70-47D8-83F3-10E006E0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 নগদ প্রবাহ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নগদ প্রবাহের সময়কাল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dirty="0">
                <a:latin typeface="SutonnyOMJ" panose="01010600010101010101" pitchFamily="2" charset="0"/>
                <a:cs typeface="SutonnyOMJ" panose="01010600010101010101" pitchFamily="2" charset="0"/>
              </a:rPr>
              <a:t>ঝুঁকি ও প্রত্যাশিত আয়ের হার </a:t>
            </a:r>
            <a:endParaRPr lang="en-AU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5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634</Words>
  <Application>Microsoft Office PowerPoint</Application>
  <PresentationFormat>On-screen Show (4:3)</PresentationFormat>
  <Paragraphs>172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NikoshBAN</vt:lpstr>
      <vt:lpstr>SutonnyOMJ</vt:lpstr>
      <vt:lpstr>Times New Roman</vt:lpstr>
      <vt:lpstr>Wingdings</vt:lpstr>
      <vt:lpstr>Office Theme</vt:lpstr>
      <vt:lpstr>স্বাগতম</vt:lpstr>
      <vt:lpstr>PowerPoint Presentation</vt:lpstr>
      <vt:lpstr>পাঠ শিরোনামঃ</vt:lpstr>
      <vt:lpstr> দীর্ঘমেয়াদি অর্থায়ন </vt:lpstr>
      <vt:lpstr>বন্ড</vt:lpstr>
      <vt:lpstr>বন্ড ইস্যুকারী কর্তৃপক্ষ</vt:lpstr>
      <vt:lpstr>বন্ডের বৈশিষ্ট্য</vt:lpstr>
      <vt:lpstr>বন্ডের শ্রেণিবিভাগ</vt:lpstr>
      <vt:lpstr>বন্ডের মূল্য নির্ধারণ</vt:lpstr>
      <vt:lpstr>বন্ড বাজার</vt:lpstr>
      <vt:lpstr>বাংলাদেশের আর্থিক বাজার </vt:lpstr>
      <vt:lpstr>পুঁজি বাজার বা মূলধন বাজার</vt:lpstr>
      <vt:lpstr>PowerPoint Presentation</vt:lpstr>
      <vt:lpstr>ইক্যুইটি বাজার</vt:lpstr>
      <vt:lpstr>বন্ড বাজার </vt:lpstr>
      <vt:lpstr>পুঁজি বাজারের উপাদান বা হাতিয়ার সমূহ </vt:lpstr>
      <vt:lpstr>পুঁজি বাজারের উপাদান বা হাতিয়ার সমূহ </vt:lpstr>
      <vt:lpstr>পুঁজি বাজারের উপাদান বা হাতিয়ার সমূহ </vt:lpstr>
      <vt:lpstr>শেয়ার বাজার</vt:lpstr>
      <vt:lpstr>বাংলাদেশের শেয়ার বাজার</vt:lpstr>
      <vt:lpstr>বাংলাদেশের শেয়ার বাজার</vt:lpstr>
      <vt:lpstr>বাংলাদেশের শেয়ার বাজার</vt:lpstr>
      <vt:lpstr>বাংলাদেশের শেয়ার বাজার গঠন </vt:lpstr>
      <vt:lpstr>বাংলাদেশের শেয়ার বাজার গঠন </vt:lpstr>
      <vt:lpstr>বাংলাদেশে অর্থায়নে বিভিন্ন আইন</vt:lpstr>
      <vt:lpstr>স্টক ইস্যু করার প্রক্রিয়া </vt:lpstr>
      <vt:lpstr>সাধারণ শেয়ার ও অগ্রাধিকার শেয়ারের মধ্যে পার্থক্য</vt:lpstr>
      <vt:lpstr>শেয়ার ও বন্ড বা ঋণপত্রের মধ্যে পার্থক্য</vt:lpstr>
      <vt:lpstr>অগ্রাধিকার শেয়ারকে হাইব্রীড বা শংকর জাতীয় সিকিউরিটি বলা হয় কেন?</vt:lpstr>
      <vt:lpstr>বাংলাদেশের শেয়ার বাজার ও স্পর্শকাতর বিষয়সমূহ</vt:lpstr>
      <vt:lpstr>বিনিয়োগ সিদ্ধান্ত গ্রহণের নির্ণায়ক</vt:lpstr>
      <vt:lpstr>দীর্ঘমেয়াদি অর্থায়ন</vt:lpstr>
      <vt:lpstr>Performer of the week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দীর্ঘমেয়াদি অর্থায়ন</dc:title>
  <dc:creator>SujonShuddhoDhar</dc:creator>
  <cp:lastModifiedBy>Hp</cp:lastModifiedBy>
  <cp:revision>39</cp:revision>
  <dcterms:created xsi:type="dcterms:W3CDTF">2020-11-23T12:30:04Z</dcterms:created>
  <dcterms:modified xsi:type="dcterms:W3CDTF">2022-01-31T16:59:44Z</dcterms:modified>
</cp:coreProperties>
</file>