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9"/>
  </p:notesMasterIdLst>
  <p:sldIdLst>
    <p:sldId id="291" r:id="rId2"/>
    <p:sldId id="292" r:id="rId3"/>
    <p:sldId id="294" r:id="rId4"/>
    <p:sldId id="304" r:id="rId5"/>
    <p:sldId id="300" r:id="rId6"/>
    <p:sldId id="295" r:id="rId7"/>
    <p:sldId id="296" r:id="rId8"/>
    <p:sldId id="297" r:id="rId9"/>
    <p:sldId id="309" r:id="rId10"/>
    <p:sldId id="298" r:id="rId11"/>
    <p:sldId id="299" r:id="rId12"/>
    <p:sldId id="306" r:id="rId13"/>
    <p:sldId id="307" r:id="rId14"/>
    <p:sldId id="308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65A402-5165-4B4C-854D-328E316C601E}">
          <p14:sldIdLst>
            <p14:sldId id="291"/>
            <p14:sldId id="292"/>
            <p14:sldId id="294"/>
            <p14:sldId id="304"/>
            <p14:sldId id="300"/>
            <p14:sldId id="295"/>
            <p14:sldId id="296"/>
            <p14:sldId id="297"/>
            <p14:sldId id="309"/>
            <p14:sldId id="298"/>
            <p14:sldId id="299"/>
            <p14:sldId id="306"/>
            <p14:sldId id="307"/>
            <p14:sldId id="308"/>
            <p14:sldId id="301"/>
            <p14:sldId id="302"/>
            <p14:sldId id="303"/>
          </p14:sldIdLst>
        </p14:section>
        <p14:section name="Untitled Section" id="{BB5DE5AF-6EAF-4A82-BC76-23EEB047561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33CC"/>
    <a:srgbClr val="BD0930"/>
    <a:srgbClr val="E6E6E6"/>
    <a:srgbClr val="800080"/>
    <a:srgbClr val="000099"/>
    <a:srgbClr val="660066"/>
    <a:srgbClr val="2D993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>
        <p:scale>
          <a:sx n="76" d="100"/>
          <a:sy n="76" d="100"/>
        </p:scale>
        <p:origin x="-480" y="3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261D-FE61-415F-9561-6752E7567CAB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B204-A502-40E7-A525-57D2BF18B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3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7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0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8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5F79-C607-4E90-81C0-52C3BD2068BF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A1D2-5586-4D19-A1A0-771A5C525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36" y="0"/>
            <a:ext cx="12687300" cy="6950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78308" y="314792"/>
            <a:ext cx="7060367" cy="1259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dirty="0">
                <a:solidFill>
                  <a:srgbClr val="FF0000"/>
                </a:solidFill>
                <a:latin typeface="Monotype Corsiva" panose="03010101010201010101" pitchFamily="66" charset="0"/>
              </a:rPr>
              <a:t>W</a:t>
            </a:r>
            <a:r>
              <a:rPr lang="en-US" sz="11500" dirty="0">
                <a:solidFill>
                  <a:srgbClr val="0000FF"/>
                </a:solidFill>
                <a:latin typeface="Monotype Corsiva" panose="03010101010201010101" pitchFamily="66" charset="0"/>
              </a:rPr>
              <a:t>E</a:t>
            </a:r>
            <a:r>
              <a:rPr lang="en-US" sz="11500" dirty="0">
                <a:solidFill>
                  <a:srgbClr val="FFFF00"/>
                </a:solidFill>
                <a:latin typeface="Monotype Corsiva" panose="03010101010201010101" pitchFamily="66" charset="0"/>
              </a:rPr>
              <a:t>L</a:t>
            </a:r>
            <a:r>
              <a:rPr lang="en-US" sz="11500" dirty="0">
                <a:solidFill>
                  <a:srgbClr val="FF0000"/>
                </a:solidFill>
                <a:latin typeface="Monotype Corsiva" panose="03010101010201010101" pitchFamily="66" charset="0"/>
              </a:rPr>
              <a:t>C</a:t>
            </a:r>
            <a:r>
              <a:rPr lang="en-US" sz="11500" dirty="0">
                <a:solidFill>
                  <a:srgbClr val="FF33CC"/>
                </a:solidFill>
                <a:latin typeface="Monotype Corsiva" panose="03010101010201010101" pitchFamily="66" charset="0"/>
              </a:rPr>
              <a:t>O</a:t>
            </a:r>
            <a:r>
              <a:rPr lang="en-US" sz="11500" dirty="0">
                <a:solidFill>
                  <a:srgbClr val="FFFF00"/>
                </a:solidFill>
                <a:latin typeface="Monotype Corsiva" panose="03010101010201010101" pitchFamily="66" charset="0"/>
              </a:rPr>
              <a:t>M</a:t>
            </a:r>
            <a:r>
              <a:rPr lang="en-US" sz="11500" dirty="0">
                <a:solidFill>
                  <a:srgbClr val="BD0930"/>
                </a:solidFill>
                <a:latin typeface="Monotype Corsiva" panose="03010101010201010101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637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185956" y="229720"/>
            <a:ext cx="1108363" cy="7307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Sew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8108715" y="1292541"/>
            <a:ext cx="1946565" cy="6788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Watching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0095808" y="2008909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8091052" y="2353730"/>
            <a:ext cx="1445028" cy="62345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Dress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8014851" y="3548883"/>
            <a:ext cx="2154383" cy="55418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Listening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7996148" y="4766579"/>
            <a:ext cx="1035626" cy="5541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Flat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7901244" y="5984276"/>
            <a:ext cx="1634836" cy="5541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Banker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5" y="1060912"/>
            <a:ext cx="1846551" cy="910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5" y="0"/>
            <a:ext cx="2125881" cy="854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5" y="3548883"/>
            <a:ext cx="1719244" cy="789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5" y="2054628"/>
            <a:ext cx="1664928" cy="1122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3" y="5844672"/>
            <a:ext cx="1508676" cy="833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5" y="4544292"/>
            <a:ext cx="1487417" cy="101349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922209" y="2629250"/>
            <a:ext cx="5146958" cy="1210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38998" y="302465"/>
            <a:ext cx="5146958" cy="1210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</p:cNvCxnSpPr>
          <p:nvPr/>
        </p:nvCxnSpPr>
        <p:spPr>
          <a:xfrm flipV="1">
            <a:off x="2922209" y="2629250"/>
            <a:ext cx="5092642" cy="1314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2"/>
          </p:cNvCxnSpPr>
          <p:nvPr/>
        </p:nvCxnSpPr>
        <p:spPr>
          <a:xfrm>
            <a:off x="2702527" y="5024842"/>
            <a:ext cx="5198717" cy="1236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</p:cNvCxnSpPr>
          <p:nvPr/>
        </p:nvCxnSpPr>
        <p:spPr>
          <a:xfrm flipV="1">
            <a:off x="3049516" y="662467"/>
            <a:ext cx="5136440" cy="853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  <a:endCxn id="11" idx="2"/>
          </p:cNvCxnSpPr>
          <p:nvPr/>
        </p:nvCxnSpPr>
        <p:spPr>
          <a:xfrm flipV="1">
            <a:off x="2543719" y="5043670"/>
            <a:ext cx="5452429" cy="1217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130439" y="249027"/>
            <a:ext cx="1122219" cy="5957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Sew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8049491" y="1347848"/>
            <a:ext cx="1939637" cy="4678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Watching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49491" y="2466109"/>
            <a:ext cx="1565564" cy="73429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Dress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8049491" y="3869428"/>
            <a:ext cx="2036618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Listening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8049491" y="5154586"/>
            <a:ext cx="1215239" cy="4418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Flat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8049491" y="6140393"/>
            <a:ext cx="1745673" cy="5957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Banker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30" y="231412"/>
            <a:ext cx="1832697" cy="964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12" y="3794464"/>
            <a:ext cx="1832698" cy="992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24" y="2466109"/>
            <a:ext cx="1933303" cy="1309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45" y="1269471"/>
            <a:ext cx="1622465" cy="1136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7" y="6018533"/>
            <a:ext cx="1533427" cy="839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7" y="5006458"/>
            <a:ext cx="1533427" cy="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F94C9B-9657-488A-9CA6-9EC7C23B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6" y="1963271"/>
            <a:ext cx="9805278" cy="4421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958D6F-047B-4EE9-B1A0-98DC7DC361B0}"/>
              </a:ext>
            </a:extLst>
          </p:cNvPr>
          <p:cNvSpPr txBox="1"/>
          <p:nvPr/>
        </p:nvSpPr>
        <p:spPr>
          <a:xfrm>
            <a:off x="1425388" y="591671"/>
            <a:ext cx="64411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this passage with me.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036619" y="277090"/>
            <a:ext cx="7883236" cy="3422073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BD0930"/>
                </a:solidFill>
              </a:rPr>
              <a:t>Student’s Reading</a:t>
            </a:r>
          </a:p>
        </p:txBody>
      </p:sp>
    </p:spTree>
    <p:extLst>
      <p:ext uri="{BB962C8B-B14F-4D97-AF65-F5344CB8AC3E}">
        <p14:creationId xmlns:p14="http://schemas.microsoft.com/office/powerpoint/2010/main" val="23059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965" y="124691"/>
            <a:ext cx="4364180" cy="1288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Group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1607126"/>
            <a:ext cx="9358745" cy="900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Now Make 4 Group And You Discuss About Your Family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3946" y="2881742"/>
            <a:ext cx="8444346" cy="3616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tx1"/>
                </a:solidFill>
              </a:rPr>
              <a:t>Your Group Name Is Pink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Your Group Name Is Blue</a:t>
            </a:r>
          </a:p>
          <a:p>
            <a:r>
              <a:rPr lang="en-US" sz="6000" dirty="0">
                <a:solidFill>
                  <a:schemeClr val="tx1"/>
                </a:solidFill>
              </a:rPr>
              <a:t>Your Group Name Is Grey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5400" dirty="0">
                <a:solidFill>
                  <a:schemeClr val="tx1"/>
                </a:solidFill>
              </a:rPr>
              <a:t>Your Group Name Is  Yellow</a:t>
            </a:r>
          </a:p>
        </p:txBody>
      </p:sp>
    </p:spTree>
    <p:extLst>
      <p:ext uri="{BB962C8B-B14F-4D97-AF65-F5344CB8AC3E}">
        <p14:creationId xmlns:p14="http://schemas.microsoft.com/office/powerpoint/2010/main" val="14375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564" y="898902"/>
            <a:ext cx="10654144" cy="2564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Make sentences with the following words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3564" y="4225636"/>
            <a:ext cx="1343891" cy="6373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Flat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38946" y="4225637"/>
            <a:ext cx="2466109" cy="63730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Listening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96546" y="4225636"/>
            <a:ext cx="1925782" cy="6719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Sewing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59527" y="5624947"/>
            <a:ext cx="2286000" cy="6373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Watching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83382" y="5659583"/>
            <a:ext cx="1981200" cy="6650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Banker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92144" y="4218707"/>
            <a:ext cx="1787237" cy="7204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Dresses</a:t>
            </a:r>
          </a:p>
        </p:txBody>
      </p:sp>
    </p:spTree>
    <p:extLst>
      <p:ext uri="{BB962C8B-B14F-4D97-AF65-F5344CB8AC3E}">
        <p14:creationId xmlns:p14="http://schemas.microsoft.com/office/powerpoint/2010/main" val="23993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842655" y="374072"/>
            <a:ext cx="8215745" cy="1911928"/>
          </a:xfrm>
          <a:prstGeom prst="doubleWave">
            <a:avLst>
              <a:gd name="adj1" fmla="val 6250"/>
              <a:gd name="adj2" fmla="val -4978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dirty="0">
                <a:solidFill>
                  <a:srgbClr val="BD0930"/>
                </a:solidFill>
                <a:latin typeface="Bernard MT Condensed" panose="02050806060905020404" pitchFamily="18" charset="0"/>
              </a:rPr>
              <a:t> TASK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7745" y="2660073"/>
            <a:ext cx="9975273" cy="2729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Write ten sentences about “an evening with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own your family” </a:t>
            </a:r>
          </a:p>
        </p:txBody>
      </p:sp>
    </p:spTree>
    <p:extLst>
      <p:ext uri="{BB962C8B-B14F-4D97-AF65-F5344CB8AC3E}">
        <p14:creationId xmlns:p14="http://schemas.microsoft.com/office/powerpoint/2010/main" val="33899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073728" y="1"/>
            <a:ext cx="9026977" cy="2106385"/>
          </a:xfrm>
          <a:prstGeom prst="doubleWave">
            <a:avLst>
              <a:gd name="adj1" fmla="val 6250"/>
              <a:gd name="adj2" fmla="val 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Algerian" panose="04020705040A02060702" pitchFamily="82" charset="0"/>
              </a:rPr>
              <a:t>THANKS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0" y="2106386"/>
            <a:ext cx="10572000" cy="46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294" y="152107"/>
            <a:ext cx="3281082" cy="10515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80"/>
                </a:solidFill>
              </a:rPr>
              <a:t>PRESENTED</a:t>
            </a:r>
            <a:r>
              <a:rPr lang="bn-BD" sz="3200" dirty="0">
                <a:solidFill>
                  <a:srgbClr val="800080"/>
                </a:solidFill>
              </a:rPr>
              <a:t> By 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766" y="1748118"/>
            <a:ext cx="10152528" cy="4450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Kuhinur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Jannat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Teacher.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Fakirakata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Gov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ernment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school.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Moheshkhali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Cox’sbazar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124200" y="587655"/>
            <a:ext cx="5867400" cy="7493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OUTCOMES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193964" y="1814945"/>
            <a:ext cx="11790218" cy="4172493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800080"/>
                </a:solidFill>
              </a:rPr>
              <a:t>Listening:1.2  To recognize which syllable in a word is stressed.</a:t>
            </a:r>
          </a:p>
          <a:p>
            <a:r>
              <a:rPr lang="en-US" sz="3200" dirty="0">
                <a:solidFill>
                  <a:srgbClr val="800080"/>
                </a:solidFill>
              </a:rPr>
              <a:t>Speaking:1.1  To say words phrases and sentences with proper Sounds 		      stress and intonation.</a:t>
            </a:r>
            <a:endParaRPr lang="en-US" sz="1600" dirty="0">
              <a:solidFill>
                <a:srgbClr val="800080"/>
              </a:solidFill>
            </a:endParaRPr>
          </a:p>
          <a:p>
            <a:r>
              <a:rPr lang="en-US" sz="3200" dirty="0">
                <a:solidFill>
                  <a:srgbClr val="800080"/>
                </a:solidFill>
              </a:rPr>
              <a:t>Reading1.5     Read words, phrases and sentences in the text with 			      proper pronunciation</a:t>
            </a:r>
            <a:r>
              <a:rPr lang="en-US" sz="2800" dirty="0">
                <a:solidFill>
                  <a:srgbClr val="800080"/>
                </a:solidFill>
              </a:rPr>
              <a:t>.</a:t>
            </a:r>
          </a:p>
          <a:p>
            <a:r>
              <a:rPr lang="en-US" sz="3200" dirty="0">
                <a:solidFill>
                  <a:srgbClr val="800080"/>
                </a:solidFill>
              </a:rPr>
              <a:t>Writing:8.1 Make sentences using words and phrases given in the text</a:t>
            </a:r>
            <a:r>
              <a:rPr lang="en-US" sz="2000" dirty="0">
                <a:solidFill>
                  <a:srgbClr val="800080"/>
                </a:solidFill>
              </a:rPr>
              <a:t>. </a:t>
            </a:r>
          </a:p>
          <a:p>
            <a:r>
              <a:rPr lang="en-US" sz="2000" dirty="0">
                <a:solidFill>
                  <a:srgbClr val="800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-1" y="0"/>
            <a:ext cx="12017830" cy="352697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lgerian" panose="04020705040A02060702" pitchFamily="82" charset="0"/>
              </a:rPr>
              <a:t>CREATING POSITIVE ENVIRONMENT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70921"/>
              </p:ext>
            </p:extLst>
          </p:nvPr>
        </p:nvGraphicFramePr>
        <p:xfrm>
          <a:off x="5348288" y="3932238"/>
          <a:ext cx="5048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504720" imgH="551520" progId="Package">
                  <p:embed/>
                </p:oleObj>
              </mc:Choice>
              <mc:Fallback>
                <p:oleObj name="Packager Shell Object" showAsIcon="1" r:id="rId3" imgW="504720" imgH="551520" progId="Package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3932238"/>
                        <a:ext cx="50482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5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6582" y="5070765"/>
            <a:ext cx="10196945" cy="12884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Look at the picture and write down on your exercise book what each person is doing.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221674"/>
            <a:ext cx="10778836" cy="4613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62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971615" y="1870363"/>
            <a:ext cx="2590800" cy="1094509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SAIKAT</a:t>
            </a:r>
          </a:p>
        </p:txBody>
      </p:sp>
      <p:sp>
        <p:nvSpPr>
          <p:cNvPr id="4" name="Wave 3"/>
          <p:cNvSpPr/>
          <p:nvPr/>
        </p:nvSpPr>
        <p:spPr>
          <a:xfrm>
            <a:off x="335796" y="5126182"/>
            <a:ext cx="5879023" cy="1468582"/>
          </a:xfrm>
          <a:prstGeom prst="wave">
            <a:avLst>
              <a:gd name="adj1" fmla="val 12500"/>
              <a:gd name="adj2" fmla="val 3968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Saikat’s father Mr.Rashidul Islam</a:t>
            </a:r>
          </a:p>
        </p:txBody>
      </p:sp>
      <p:sp>
        <p:nvSpPr>
          <p:cNvPr id="5" name="Wave 4"/>
          <p:cNvSpPr/>
          <p:nvPr/>
        </p:nvSpPr>
        <p:spPr>
          <a:xfrm>
            <a:off x="6617776" y="5077691"/>
            <a:ext cx="5238427" cy="1565563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Saikat’s mother Mrs.Monwara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Islam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2" y="152400"/>
            <a:ext cx="1838325" cy="159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7" y="2541443"/>
            <a:ext cx="2492199" cy="22898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13" y="2720686"/>
            <a:ext cx="2790825" cy="1638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6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7017" y="2161310"/>
            <a:ext cx="1579419" cy="526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FLAT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437418" y="2396837"/>
            <a:ext cx="2299855" cy="554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DRESSES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07127" y="5624946"/>
            <a:ext cx="1579418" cy="651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SEW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31382" y="5624946"/>
            <a:ext cx="2272145" cy="540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BANKER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8" y="13335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369745"/>
            <a:ext cx="2505075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38" y="3330719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32" y="3606944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618508"/>
            <a:ext cx="2036618" cy="5264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Watching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85886" y="2320635"/>
            <a:ext cx="2175162" cy="5957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Listening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5430981"/>
            <a:ext cx="1828800" cy="595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Writing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63346" y="5472544"/>
            <a:ext cx="2299854" cy="595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Free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9" y="332508"/>
            <a:ext cx="236220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6" y="332508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1" y="341644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85" y="34164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1967345"/>
            <a:ext cx="10252364" cy="156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0066"/>
                </a:solidFill>
                <a:latin typeface="Arial Black" panose="020B0A04020102020204" pitchFamily="34" charset="0"/>
              </a:rPr>
              <a:t>You Match the words with picture.</a:t>
            </a:r>
          </a:p>
        </p:txBody>
      </p:sp>
    </p:spTree>
    <p:extLst>
      <p:ext uri="{BB962C8B-B14F-4D97-AF65-F5344CB8AC3E}">
        <p14:creationId xmlns:p14="http://schemas.microsoft.com/office/powerpoint/2010/main" val="37671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166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274</cp:revision>
  <dcterms:created xsi:type="dcterms:W3CDTF">2018-04-21T06:25:47Z</dcterms:created>
  <dcterms:modified xsi:type="dcterms:W3CDTF">2022-01-31T10:30:17Z</dcterms:modified>
</cp:coreProperties>
</file>