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  <p:sldId id="266" r:id="rId9"/>
    <p:sldId id="27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5" r:id="rId19"/>
    <p:sldId id="276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4853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20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8900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798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61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605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767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588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41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34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7930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473C-1874-4541-AC97-E4A8CCCD94DB}" type="datetimeFigureOut">
              <a:rPr lang="en-SG" smtClean="0"/>
              <a:t>31/1/2022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B489-0659-4E6E-8403-DE18A7F565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2743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19563" y="1468581"/>
            <a:ext cx="8019473" cy="4534592"/>
            <a:chOff x="1607127" y="720436"/>
            <a:chExt cx="8019473" cy="4534592"/>
          </a:xfrm>
        </p:grpSpPr>
        <p:sp>
          <p:nvSpPr>
            <p:cNvPr id="3" name="Flowchart: Direct Access Storage 2"/>
            <p:cNvSpPr/>
            <p:nvPr/>
          </p:nvSpPr>
          <p:spPr>
            <a:xfrm>
              <a:off x="7730835" y="2964873"/>
              <a:ext cx="1895765" cy="2235200"/>
            </a:xfrm>
            <a:prstGeom prst="flowChartMagneticDrum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SG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Flowchart: Direct Access Storage 3"/>
            <p:cNvSpPr/>
            <p:nvPr/>
          </p:nvSpPr>
          <p:spPr>
            <a:xfrm>
              <a:off x="1607127" y="2964873"/>
              <a:ext cx="2087418" cy="2235200"/>
            </a:xfrm>
            <a:prstGeom prst="flowChartMagneticDrum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7150">
              <a:solidFill>
                <a:srgbClr val="F33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endParaRPr lang="en-SG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lowchart: Direct Access Storage 4"/>
            <p:cNvSpPr/>
            <p:nvPr/>
          </p:nvSpPr>
          <p:spPr>
            <a:xfrm>
              <a:off x="3729179" y="2964873"/>
              <a:ext cx="1895765" cy="2235200"/>
            </a:xfrm>
            <a:prstGeom prst="flowChartMagneticDrum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SG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Flowchart: Direct Access Storage 5"/>
            <p:cNvSpPr/>
            <p:nvPr/>
          </p:nvSpPr>
          <p:spPr>
            <a:xfrm>
              <a:off x="5745016" y="2964873"/>
              <a:ext cx="1895765" cy="2235200"/>
            </a:xfrm>
            <a:prstGeom prst="flowChartMagneticDrum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endParaRPr lang="en-SG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Left-Right Arrow Callout 6"/>
            <p:cNvSpPr/>
            <p:nvPr/>
          </p:nvSpPr>
          <p:spPr>
            <a:xfrm>
              <a:off x="1782618" y="720436"/>
              <a:ext cx="7813964" cy="2244437"/>
            </a:xfrm>
            <a:prstGeom prst="leftRightArrowCallout">
              <a:avLst>
                <a:gd name="adj1" fmla="val 25823"/>
                <a:gd name="adj2" fmla="val 50000"/>
                <a:gd name="adj3" fmla="val 56575"/>
                <a:gd name="adj4" fmla="val 48123"/>
              </a:avLst>
            </a:prstGeom>
            <a:solidFill>
              <a:schemeClr val="accent4"/>
            </a:solidFill>
            <a:ln w="57150">
              <a:solidFill>
                <a:srgbClr val="7030A0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 ক্লাসে সবাইকে</a:t>
              </a:r>
              <a:endParaRPr lang="en-SG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1893454" y="5209309"/>
              <a:ext cx="7462980" cy="45719"/>
            </a:xfrm>
            <a:prstGeom prst="flowChartProcess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22478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798619" y="720436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ধাপসমূহ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54182" y="3606800"/>
            <a:ext cx="2539999" cy="692727"/>
          </a:xfrm>
          <a:prstGeom prst="homePlate">
            <a:avLst>
              <a:gd name="adj" fmla="val 43333"/>
            </a:avLst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নির্ধারণ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1200" y="3301999"/>
            <a:ext cx="6530109" cy="1302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 গাছের চারা তুলে আনার পর মারা যায় কেন? 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48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98619" y="720436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ধাপসমূহ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elay 2"/>
          <p:cNvSpPr/>
          <p:nvPr/>
        </p:nvSpPr>
        <p:spPr>
          <a:xfrm>
            <a:off x="775854" y="3398982"/>
            <a:ext cx="2807854" cy="849745"/>
          </a:xfrm>
          <a:prstGeom prst="flowChartDelay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 তথ্য সংগ্রহ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85309" y="3038763"/>
            <a:ext cx="6714836" cy="15701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চারা গাছ কেন মারা যায় এ বিষয়ে বই পড়ে,শিক্ষক,পিতা-মাতা এবং বিভিন্ন জনকে জিজ্ঞাসা করে জানার চেষ্টা করা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75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98619" y="720436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ধাপসমূহ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elay 2"/>
          <p:cNvSpPr/>
          <p:nvPr/>
        </p:nvSpPr>
        <p:spPr>
          <a:xfrm>
            <a:off x="720437" y="3657600"/>
            <a:ext cx="3205018" cy="1154545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অনুমিত সিদ্ধান্ত গ্রহণ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7128" y="3694545"/>
            <a:ext cx="6862618" cy="1117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 তথ্য থেকে অনুমান করলে পানির অভাবে চারা গাছ মারা যায় ।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49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98619" y="720436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ধাপসমূহ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elay 2"/>
          <p:cNvSpPr/>
          <p:nvPr/>
        </p:nvSpPr>
        <p:spPr>
          <a:xfrm>
            <a:off x="360218" y="5366326"/>
            <a:ext cx="3713018" cy="1117600"/>
          </a:xfrm>
          <a:prstGeom prst="flowChartDelay">
            <a:avLst/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পরিকল্পনা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4836" y="5463308"/>
            <a:ext cx="7305964" cy="923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পরিকল্পনামাফিক চারা গাছের দুটি পাত্রে সব ঠিক রেখে একটি বিষয় পার্থক্য রাখতে হবে।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20" b="99085" l="49064" r="796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97" r="17943"/>
          <a:stretch/>
        </p:blipFill>
        <p:spPr>
          <a:xfrm>
            <a:off x="6696371" y="1855356"/>
            <a:ext cx="1025233" cy="3124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20" b="99085" l="49064" r="796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97" r="17943"/>
          <a:stretch/>
        </p:blipFill>
        <p:spPr>
          <a:xfrm>
            <a:off x="8368147" y="1855356"/>
            <a:ext cx="102523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97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20" b="99085" l="49064" r="796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97" r="17943"/>
          <a:stretch/>
        </p:blipFill>
        <p:spPr>
          <a:xfrm>
            <a:off x="6724301" y="1861739"/>
            <a:ext cx="1025233" cy="3124200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>
            <a:off x="2926482" y="547087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ধাপসমূহ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857444" y="2959111"/>
            <a:ext cx="2155826" cy="1461654"/>
            <a:chOff x="8245763" y="3558310"/>
            <a:chExt cx="2773799" cy="178723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800"/>
                      </a14:imgEffect>
                      <a14:imgEffect>
                        <a14:saturation sat="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78" t="-2886" r="968" b="49445"/>
            <a:stretch/>
          </p:blipFill>
          <p:spPr>
            <a:xfrm>
              <a:off x="8691418" y="3558310"/>
              <a:ext cx="2328144" cy="1237672"/>
            </a:xfrm>
            <a:prstGeom prst="rect">
              <a:avLst/>
            </a:prstGeom>
          </p:spPr>
        </p:pic>
        <p:sp>
          <p:nvSpPr>
            <p:cNvPr id="6" name="Flowchart: Multidocument 5"/>
            <p:cNvSpPr/>
            <p:nvPr/>
          </p:nvSpPr>
          <p:spPr>
            <a:xfrm>
              <a:off x="8691418" y="5193146"/>
              <a:ext cx="129309" cy="103910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Flowchart: Multidocument 6"/>
            <p:cNvSpPr/>
            <p:nvPr/>
          </p:nvSpPr>
          <p:spPr>
            <a:xfrm>
              <a:off x="8391236" y="4693227"/>
              <a:ext cx="129309" cy="103910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Flowchart: Multidocument 8"/>
            <p:cNvSpPr/>
            <p:nvPr/>
          </p:nvSpPr>
          <p:spPr>
            <a:xfrm>
              <a:off x="8540051" y="4884881"/>
              <a:ext cx="129309" cy="103910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Flowchart: Multidocument 9"/>
            <p:cNvSpPr/>
            <p:nvPr/>
          </p:nvSpPr>
          <p:spPr>
            <a:xfrm>
              <a:off x="8438451" y="4936836"/>
              <a:ext cx="129309" cy="103910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Flowchart: Multidocument 11"/>
            <p:cNvSpPr/>
            <p:nvPr/>
          </p:nvSpPr>
          <p:spPr>
            <a:xfrm>
              <a:off x="8327615" y="5146964"/>
              <a:ext cx="129309" cy="103910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Flowchart: Multidocument 12"/>
            <p:cNvSpPr/>
            <p:nvPr/>
          </p:nvSpPr>
          <p:spPr>
            <a:xfrm>
              <a:off x="8503106" y="5194301"/>
              <a:ext cx="129309" cy="103910"/>
            </a:xfrm>
            <a:prstGeom prst="flowChartMultidocumen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Flowchart: Multidocument 13"/>
            <p:cNvSpPr/>
            <p:nvPr/>
          </p:nvSpPr>
          <p:spPr>
            <a:xfrm>
              <a:off x="8245763" y="5089236"/>
              <a:ext cx="129309" cy="103910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Flowchart: Multidocument 14"/>
            <p:cNvSpPr/>
            <p:nvPr/>
          </p:nvSpPr>
          <p:spPr>
            <a:xfrm>
              <a:off x="8398163" y="5241636"/>
              <a:ext cx="129309" cy="103910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" name="Flowchart: Multidocument 15"/>
            <p:cNvSpPr/>
            <p:nvPr/>
          </p:nvSpPr>
          <p:spPr>
            <a:xfrm>
              <a:off x="8561075" y="5043054"/>
              <a:ext cx="129309" cy="103910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Flowchart: Multidocument 16"/>
            <p:cNvSpPr/>
            <p:nvPr/>
          </p:nvSpPr>
          <p:spPr>
            <a:xfrm>
              <a:off x="8706305" y="4903740"/>
              <a:ext cx="129309" cy="103910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Flowchart: Multidocument 17"/>
            <p:cNvSpPr/>
            <p:nvPr/>
          </p:nvSpPr>
          <p:spPr>
            <a:xfrm>
              <a:off x="8825346" y="5062299"/>
              <a:ext cx="129309" cy="103910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9" name="Flowchart: Multidocument 18"/>
            <p:cNvSpPr/>
            <p:nvPr/>
          </p:nvSpPr>
          <p:spPr>
            <a:xfrm>
              <a:off x="8604705" y="4791362"/>
              <a:ext cx="129309" cy="103910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0" name="Flowchart: Multidocument 19"/>
            <p:cNvSpPr/>
            <p:nvPr/>
          </p:nvSpPr>
          <p:spPr>
            <a:xfrm>
              <a:off x="8890000" y="4877185"/>
              <a:ext cx="129309" cy="103910"/>
            </a:xfrm>
            <a:prstGeom prst="flowChartMultidocument">
              <a:avLst/>
            </a:prstGeom>
            <a:solidFill>
              <a:schemeClr val="bg1">
                <a:lumMod val="85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21" name="Flowchart: Delay 20"/>
          <p:cNvSpPr/>
          <p:nvPr/>
        </p:nvSpPr>
        <p:spPr>
          <a:xfrm>
            <a:off x="591127" y="2621196"/>
            <a:ext cx="2733964" cy="937114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82628" y="5240703"/>
            <a:ext cx="3435927" cy="5818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আগের দিন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20" b="99085" l="49064" r="796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97" r="17943"/>
          <a:stretch/>
        </p:blipFill>
        <p:spPr>
          <a:xfrm>
            <a:off x="4437638" y="1903113"/>
            <a:ext cx="1025233" cy="3124200"/>
          </a:xfrm>
          <a:prstGeom prst="rect">
            <a:avLst/>
          </a:prstGeom>
        </p:spPr>
      </p:pic>
      <p:sp>
        <p:nvSpPr>
          <p:cNvPr id="28" name="Left Arrow 27"/>
          <p:cNvSpPr/>
          <p:nvPr/>
        </p:nvSpPr>
        <p:spPr>
          <a:xfrm>
            <a:off x="7792957" y="3933305"/>
            <a:ext cx="3133661" cy="974919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দেওয়া হচ্ছে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43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98619" y="720436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ধাপসমূহ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59" t="66371" r="50424"/>
          <a:stretch/>
        </p:blipFill>
        <p:spPr>
          <a:xfrm>
            <a:off x="5551054" y="4193310"/>
            <a:ext cx="1764146" cy="12261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40582" y="5922815"/>
            <a:ext cx="3214255" cy="524167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পরের দিন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20" b="99085" l="49064" r="796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97" r="17943"/>
          <a:stretch/>
        </p:blipFill>
        <p:spPr>
          <a:xfrm>
            <a:off x="8442037" y="2422234"/>
            <a:ext cx="1025233" cy="31242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265055" y="4193310"/>
            <a:ext cx="2165927" cy="114069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বিহীন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63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98619" y="720436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ধাপসমূহ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elay 2"/>
          <p:cNvSpPr/>
          <p:nvPr/>
        </p:nvSpPr>
        <p:spPr>
          <a:xfrm>
            <a:off x="3020291" y="3091872"/>
            <a:ext cx="2281382" cy="701964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 গ্রহণ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37199" y="3041072"/>
            <a:ext cx="5791200" cy="803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না দেওয়ায় চারা গাছ মারা যায়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3075710" y="4391889"/>
            <a:ext cx="2281382" cy="701964"/>
          </a:xfrm>
          <a:prstGeom prst="flowChartDelay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37199" y="4359562"/>
            <a:ext cx="5791200" cy="803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 বেঁচে থাকার জন্য পানির দরকার আছে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951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8691" y="748145"/>
            <a:ext cx="5874327" cy="11822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বুলেটিন</a:t>
            </a:r>
            <a:endParaRPr lang="en-SG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567708" y="2595418"/>
            <a:ext cx="7241309" cy="3962400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নির্ধারণ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 তথ্য সংগ্রহ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সম্ভাব্য ফলাফল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পরিকল্পনা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 বিশ্লেষণ ও সিদ্ধান্ত গ্রহণ</a:t>
            </a:r>
          </a:p>
          <a:p>
            <a:pPr marL="1828800" lvl="3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5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9964" y="1025236"/>
            <a:ext cx="4719781" cy="1357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16037" y="4391890"/>
            <a:ext cx="4719781" cy="1357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ধাপগুলো ব্যাখ্যা কর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98619" y="720436"/>
            <a:ext cx="5948218" cy="183803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SG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6873" y="4507345"/>
            <a:ext cx="6465454" cy="15332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বেঁচে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দরকার বিষয়টি আলোচনা কর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6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23274" y="1209964"/>
            <a:ext cx="11573161" cy="4091709"/>
            <a:chOff x="323274" y="1209964"/>
            <a:chExt cx="11573161" cy="4091709"/>
          </a:xfrm>
        </p:grpSpPr>
        <p:grpSp>
          <p:nvGrpSpPr>
            <p:cNvPr id="4" name="Group 3"/>
            <p:cNvGrpSpPr/>
            <p:nvPr/>
          </p:nvGrpSpPr>
          <p:grpSpPr>
            <a:xfrm>
              <a:off x="323274" y="1209964"/>
              <a:ext cx="11573161" cy="4091709"/>
              <a:chOff x="323274" y="1209964"/>
              <a:chExt cx="11573161" cy="4091709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674254" y="1551709"/>
                <a:ext cx="5163127" cy="3408219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নিলুফা ইয়াছমীন</a:t>
                </a:r>
              </a:p>
              <a:p>
                <a:pPr algn="ctr"/>
                <a:r>
                  <a:rPr lang="bn-IN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সহকারি শিক্ষক(কৃষি)</a:t>
                </a:r>
              </a:p>
              <a:p>
                <a:pPr algn="ctr"/>
                <a:r>
                  <a:rPr lang="bn-IN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রামপুর আনোয়ারা উচ্চ বিদ্যালয়</a:t>
                </a:r>
              </a:p>
              <a:p>
                <a:pPr algn="ctr"/>
                <a:r>
                  <a:rPr lang="bn-IN" sz="4000" b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কেন্দুয়া,নেত্রকোণা</a:t>
                </a:r>
                <a:endParaRPr lang="en-SG" sz="4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3" name="Frame 2"/>
              <p:cNvSpPr/>
              <p:nvPr/>
            </p:nvSpPr>
            <p:spPr>
              <a:xfrm>
                <a:off x="323274" y="1209965"/>
                <a:ext cx="5902036" cy="4091708"/>
              </a:xfrm>
              <a:prstGeom prst="frame">
                <a:avLst>
                  <a:gd name="adj1" fmla="val 6564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Frame 5"/>
              <p:cNvSpPr/>
              <p:nvPr/>
            </p:nvSpPr>
            <p:spPr>
              <a:xfrm>
                <a:off x="6410036" y="1209964"/>
                <a:ext cx="5486399" cy="4091708"/>
              </a:xfrm>
              <a:prstGeom prst="frame">
                <a:avLst>
                  <a:gd name="adj1" fmla="val 6564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6724074" y="1551709"/>
              <a:ext cx="4830617" cy="340822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বিষয়ঃবিজ্ঞান</a:t>
              </a:r>
            </a:p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শ্রেনিঃষষ্ঠ</a:t>
              </a:r>
            </a:p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অধ্যায়ঃ০১</a:t>
              </a:r>
            </a:p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পাঠঃ০২</a:t>
              </a:r>
            </a:p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সময়-৪০মিনিট, তারিখ-</a:t>
              </a:r>
              <a:endParaRPr lang="en-SG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0340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8" y="2466110"/>
            <a:ext cx="10926618" cy="42302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14764" y="738909"/>
            <a:ext cx="9060872" cy="188421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SG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53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3066472" y="544944"/>
            <a:ext cx="5597237" cy="2364509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টা দেখ</a:t>
            </a:r>
            <a:endParaRPr lang="en-SG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72" y="3010045"/>
            <a:ext cx="6308436" cy="343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82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2401455" y="729671"/>
            <a:ext cx="6576291" cy="1634838"/>
          </a:xfrm>
          <a:prstGeom prst="leftRightArrowCallout">
            <a:avLst>
              <a:gd name="adj1" fmla="val 25000"/>
              <a:gd name="adj2" fmla="val 21045"/>
              <a:gd name="adj3" fmla="val 13701"/>
              <a:gd name="adj4" fmla="val 77056"/>
            </a:avLst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SG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1455" y="4294909"/>
            <a:ext cx="7038109" cy="16163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5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14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2299855" y="628072"/>
            <a:ext cx="7038109" cy="1616364"/>
          </a:xfrm>
          <a:prstGeom prst="leftRightArrowCallou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579418" y="3482109"/>
            <a:ext cx="6918037" cy="68349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 কী তা বলতে পারবে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1579418" y="4447309"/>
            <a:ext cx="6918037" cy="68349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জন্য প্রয়োজনীয় বস্তুর নাম বলতে পারবে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1579418" y="5523346"/>
            <a:ext cx="6918037" cy="68349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 পদ্ধতির ধাপ সমুহ ব্যাখ্যা করতে পারবে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20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6582" y="738909"/>
            <a:ext cx="7038109" cy="13300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2">
                <a:lumMod val="2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" y="2262909"/>
            <a:ext cx="3574473" cy="43965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33090" y="2468417"/>
            <a:ext cx="7795491" cy="554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নতুন জ্ঞান পাওয়ার একটি গুরুত্তপুর্ণ পদ্ধতি।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3089" y="3170704"/>
            <a:ext cx="7795491" cy="9737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 প্রশ্নের উত্তর খোজার জন্য তথ্যের ভিত্তিতে আনুমানিক সিদ্ধান্ত গ্রহণ।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3090" y="4283362"/>
            <a:ext cx="7795491" cy="554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অনুমিত সিদ্ধান্ত ঠিক হয়েছে কিনা তা যাচাই করা।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33090" y="5120407"/>
            <a:ext cx="7795491" cy="554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 ঠিক না হলে পুনরায় পরীক্ষণের মাধ্যমে যাচাই করা।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3090" y="5957452"/>
            <a:ext cx="7795491" cy="554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কিছু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রেখে একটিমাত্র চলক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692727" y="637309"/>
            <a:ext cx="3417455" cy="2050473"/>
          </a:xfrm>
          <a:prstGeom prst="stripedRightArrow">
            <a:avLst>
              <a:gd name="adj1" fmla="val 50000"/>
              <a:gd name="adj2" fmla="val 59009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পরীক্ষণের নাম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1855" y="997527"/>
            <a:ext cx="7398327" cy="13300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বেঁচে থাকার জন্য পানির দরকার আছে কিনা তার পরীক্ষা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273" y="2974108"/>
            <a:ext cx="5957454" cy="33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1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406399" y="618836"/>
            <a:ext cx="3842328" cy="2419928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endParaRPr lang="en-SG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72765" y="618836"/>
            <a:ext cx="3435926" cy="4106718"/>
            <a:chOff x="8372765" y="618836"/>
            <a:chExt cx="3435926" cy="410671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20" b="99085" l="49064" r="7962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97" r="17943"/>
            <a:stretch/>
          </p:blipFill>
          <p:spPr>
            <a:xfrm>
              <a:off x="9227129" y="746992"/>
              <a:ext cx="1025233" cy="31242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20" b="99390" l="51975" r="8627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97" r="17943"/>
            <a:stretch/>
          </p:blipFill>
          <p:spPr>
            <a:xfrm>
              <a:off x="10538690" y="618836"/>
              <a:ext cx="1020622" cy="31242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8372765" y="3958935"/>
              <a:ext cx="3435926" cy="7666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দুটি ফুলের চারা</a:t>
              </a:r>
              <a:endParaRPr lang="en-SG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26580" y="3871192"/>
            <a:ext cx="3435926" cy="2606387"/>
            <a:chOff x="4826580" y="3871192"/>
            <a:chExt cx="3435926" cy="260638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949"/>
            <a:stretch/>
          </p:blipFill>
          <p:spPr>
            <a:xfrm>
              <a:off x="5469084" y="3871192"/>
              <a:ext cx="2150918" cy="154305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4826580" y="5710960"/>
              <a:ext cx="3435926" cy="7666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মাটি</a:t>
              </a:r>
              <a:endParaRPr lang="en-SG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148483" y="4023881"/>
            <a:ext cx="2927927" cy="2453698"/>
            <a:chOff x="1148483" y="4023881"/>
            <a:chExt cx="2927927" cy="245369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88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45" t="-2886" r="969" b="49445"/>
            <a:stretch/>
          </p:blipFill>
          <p:spPr>
            <a:xfrm>
              <a:off x="1362939" y="4023881"/>
              <a:ext cx="2499017" cy="1237672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1148483" y="5710960"/>
              <a:ext cx="2927927" cy="7666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bg2">
                  <a:lumMod val="25000"/>
                </a:schemeClr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SG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07711" y="1818697"/>
            <a:ext cx="3435926" cy="1372467"/>
            <a:chOff x="5107711" y="1818697"/>
            <a:chExt cx="3435926" cy="1372467"/>
          </a:xfrm>
        </p:grpSpPr>
        <p:sp>
          <p:nvSpPr>
            <p:cNvPr id="6" name="Rectangle 5"/>
            <p:cNvSpPr/>
            <p:nvPr/>
          </p:nvSpPr>
          <p:spPr>
            <a:xfrm>
              <a:off x="5107711" y="2424545"/>
              <a:ext cx="3435926" cy="7666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chemeClr val="bg2">
                  <a:lumMod val="25000"/>
                </a:schemeClr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দুটি পাত্র</a:t>
              </a:r>
              <a:endParaRPr lang="en-SG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20" b="99085" l="49064" r="7962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97" t="83112" r="17943"/>
            <a:stretch/>
          </p:blipFill>
          <p:spPr>
            <a:xfrm>
              <a:off x="5624947" y="1828800"/>
              <a:ext cx="1025233" cy="52762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220" b="99085" l="49064" r="7962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97" t="83112" r="17943"/>
            <a:stretch/>
          </p:blipFill>
          <p:spPr>
            <a:xfrm>
              <a:off x="6825674" y="1818697"/>
              <a:ext cx="1025233" cy="5276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4485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3382" y="1228438"/>
            <a:ext cx="3057236" cy="11914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SG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8727" y="4197929"/>
            <a:ext cx="6636328" cy="11914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কি উপকরণ লাগবে তালিকা তৈরি কর</a:t>
            </a:r>
            <a:endParaRPr lang="en-SG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0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265</Words>
  <Application>Microsoft Office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36</cp:revision>
  <dcterms:created xsi:type="dcterms:W3CDTF">2022-01-29T14:41:16Z</dcterms:created>
  <dcterms:modified xsi:type="dcterms:W3CDTF">2022-01-31T14:40:05Z</dcterms:modified>
</cp:coreProperties>
</file>