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9"/>
  </p:notesMasterIdLst>
  <p:sldIdLst>
    <p:sldId id="282" r:id="rId2"/>
    <p:sldId id="279" r:id="rId3"/>
    <p:sldId id="273" r:id="rId4"/>
    <p:sldId id="274" r:id="rId5"/>
    <p:sldId id="280" r:id="rId6"/>
    <p:sldId id="281"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10"/>
    <a:srgbClr val="2BA3B3"/>
    <a:srgbClr val="0CE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42670-3A81-4FE1-9EB9-A9E52572F997}" type="datetimeFigureOut">
              <a:rPr lang="en-US" smtClean="0"/>
              <a:t>04-Jan-22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9570-946C-4411-982D-952FA709035C}" type="slidenum">
              <a:rPr lang="en-US" smtClean="0"/>
              <a:t>‹#›</a:t>
            </a:fld>
            <a:endParaRPr lang="en-US"/>
          </a:p>
        </p:txBody>
      </p:sp>
    </p:spTree>
    <p:extLst>
      <p:ext uri="{BB962C8B-B14F-4D97-AF65-F5344CB8AC3E}">
        <p14:creationId xmlns:p14="http://schemas.microsoft.com/office/powerpoint/2010/main" val="314417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সামাজিক যোগাযোগ</a:t>
            </a:r>
            <a:r>
              <a:rPr lang="bn-IN" baseline="0" dirty="0" smtClean="0">
                <a:latin typeface="NikoshBAN" panose="02000000000000000000" pitchFamily="2" charset="0"/>
                <a:cs typeface="NikoshBAN" panose="02000000000000000000" pitchFamily="2" charset="0"/>
              </a:rPr>
              <a:t> মাধ্যম ফেসবুক সম্পর্কে শিক্ষার্থীদর শিক্ষক ধারণা দিবেন।</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3</a:t>
            </a:fld>
            <a:endParaRPr lang="en-US"/>
          </a:p>
        </p:txBody>
      </p:sp>
    </p:spTree>
    <p:extLst>
      <p:ext uri="{BB962C8B-B14F-4D97-AF65-F5344CB8AC3E}">
        <p14:creationId xmlns:p14="http://schemas.microsoft.com/office/powerpoint/2010/main" val="22294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সামাজিক যোগাযোগ</a:t>
            </a:r>
            <a:r>
              <a:rPr lang="bn-IN" baseline="0" dirty="0" smtClean="0">
                <a:latin typeface="NikoshBAN" panose="02000000000000000000" pitchFamily="2" charset="0"/>
                <a:cs typeface="NikoshBAN" panose="02000000000000000000" pitchFamily="2" charset="0"/>
              </a:rPr>
              <a:t> মাধ্যম টুইটার সম্পর্কে শিক্ষার্থীদের শিক্ষক ধারণা দিবেন।</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4</a:t>
            </a:fld>
            <a:endParaRPr lang="en-US"/>
          </a:p>
        </p:txBody>
      </p:sp>
    </p:spTree>
    <p:extLst>
      <p:ext uri="{BB962C8B-B14F-4D97-AF65-F5344CB8AC3E}">
        <p14:creationId xmlns:p14="http://schemas.microsoft.com/office/powerpoint/2010/main" val="24119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 থাকলে</a:t>
            </a:r>
            <a:r>
              <a:rPr lang="bn-IN" baseline="0" dirty="0" smtClean="0"/>
              <a:t> ১টী নীতিবাক্য বলে শিক্ষক ক্লাস শেষ করবেন।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7</a:t>
            </a:fld>
            <a:endParaRPr lang="en-US"/>
          </a:p>
        </p:txBody>
      </p:sp>
    </p:spTree>
    <p:extLst>
      <p:ext uri="{BB962C8B-B14F-4D97-AF65-F5344CB8AC3E}">
        <p14:creationId xmlns:p14="http://schemas.microsoft.com/office/powerpoint/2010/main" val="74544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67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9A6355A-52FA-4625-8312-35DF9EE30FDE}" type="datetimeFigureOut">
              <a:rPr lang="en-US" smtClean="0"/>
              <a:t>04-Jan-22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1066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21511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425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239576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237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9296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50433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579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22806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04-Jan-22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55888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A6355A-52FA-4625-8312-35DF9EE30FDE}" type="datetimeFigureOut">
              <a:rPr lang="en-US" smtClean="0"/>
              <a:t>04-Jan-22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20809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A6355A-52FA-4625-8312-35DF9EE30FDE}" type="datetimeFigureOut">
              <a:rPr lang="en-US" smtClean="0"/>
              <a:t>04-Jan-22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350624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A6355A-52FA-4625-8312-35DF9EE30FDE}" type="datetimeFigureOut">
              <a:rPr lang="en-US" smtClean="0"/>
              <a:t>04-Jan-22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9021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6355A-52FA-4625-8312-35DF9EE30FDE}" type="datetimeFigureOut">
              <a:rPr lang="en-US" smtClean="0"/>
              <a:t>04-Jan-22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91001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6355A-52FA-4625-8312-35DF9EE30FDE}" type="datetimeFigureOut">
              <a:rPr lang="en-US" smtClean="0"/>
              <a:t>04-Jan-22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53827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6355A-52FA-4625-8312-35DF9EE30FDE}" type="datetimeFigureOut">
              <a:rPr lang="en-US" smtClean="0"/>
              <a:t>04-Jan-22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79440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9A6355A-52FA-4625-8312-35DF9EE30FDE}" type="datetimeFigureOut">
              <a:rPr lang="en-US" smtClean="0"/>
              <a:t>04-Jan-22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35D6D81-4220-4475-BC89-F60759E6AA37}" type="slidenum">
              <a:rPr lang="en-US" smtClean="0"/>
              <a:t>‹#›</a:t>
            </a:fld>
            <a:endParaRPr lang="en-US"/>
          </a:p>
        </p:txBody>
      </p:sp>
    </p:spTree>
    <p:extLst>
      <p:ext uri="{BB962C8B-B14F-4D97-AF65-F5344CB8AC3E}">
        <p14:creationId xmlns:p14="http://schemas.microsoft.com/office/powerpoint/2010/main" val="3281891687"/>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akirgsmconline@gmail.co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facebook.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9317" y="3200400"/>
            <a:ext cx="5330483" cy="3429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solidFill>
                  <a:srgbClr val="FF0000"/>
                </a:solidFill>
                <a:latin typeface="SutonnyMJ" pitchFamily="2" charset="0"/>
                <a:cs typeface="SutonnyMJ" pitchFamily="2" charset="0"/>
              </a:rPr>
              <a:t>†</a:t>
            </a:r>
            <a:r>
              <a:rPr lang="en-US" sz="3600" b="1" dirty="0" err="1">
                <a:solidFill>
                  <a:srgbClr val="FF0000"/>
                </a:solidFill>
                <a:latin typeface="SutonnyMJ" pitchFamily="2" charset="0"/>
                <a:cs typeface="SutonnyMJ" pitchFamily="2" charset="0"/>
              </a:rPr>
              <a:t>gvt</a:t>
            </a:r>
            <a:r>
              <a:rPr lang="en-US" sz="3600" b="1" dirty="0">
                <a:solidFill>
                  <a:srgbClr val="FF0000"/>
                </a:solidFill>
                <a:latin typeface="SutonnyMJ" pitchFamily="2" charset="0"/>
                <a:cs typeface="SutonnyMJ" pitchFamily="2" charset="0"/>
              </a:rPr>
              <a:t> </a:t>
            </a:r>
            <a:r>
              <a:rPr lang="en-US" sz="3600" b="1" dirty="0" err="1">
                <a:solidFill>
                  <a:srgbClr val="FF0000"/>
                </a:solidFill>
                <a:latin typeface="SutonnyMJ" pitchFamily="2" charset="0"/>
                <a:cs typeface="SutonnyMJ" pitchFamily="2" charset="0"/>
              </a:rPr>
              <a:t>RvwKi</a:t>
            </a:r>
            <a:r>
              <a:rPr lang="en-US" sz="3600" b="1" dirty="0">
                <a:solidFill>
                  <a:srgbClr val="FF0000"/>
                </a:solidFill>
                <a:latin typeface="SutonnyMJ" pitchFamily="2" charset="0"/>
                <a:cs typeface="SutonnyMJ" pitchFamily="2" charset="0"/>
              </a:rPr>
              <a:t> †</a:t>
            </a:r>
            <a:r>
              <a:rPr lang="en-US" sz="3600" b="1" dirty="0" err="1">
                <a:solidFill>
                  <a:srgbClr val="FF0000"/>
                </a:solidFill>
                <a:latin typeface="SutonnyMJ" pitchFamily="2" charset="0"/>
                <a:cs typeface="SutonnyMJ" pitchFamily="2" charset="0"/>
              </a:rPr>
              <a:t>nv‡mb</a:t>
            </a:r>
            <a:endParaRPr lang="bn-BD" sz="3600" b="1" dirty="0">
              <a:solidFill>
                <a:srgbClr val="FF0000"/>
              </a:solidFill>
              <a:latin typeface="NikoshBAN" pitchFamily="2" charset="0"/>
              <a:cs typeface="NikoshBAN" pitchFamily="2" charset="0"/>
            </a:endParaRPr>
          </a:p>
          <a:p>
            <a:pPr algn="ctr"/>
            <a:r>
              <a:rPr lang="en-US" sz="2400" dirty="0" err="1">
                <a:solidFill>
                  <a:srgbClr val="FF0000"/>
                </a:solidFill>
                <a:latin typeface="SutonnyMJ" pitchFamily="2" charset="0"/>
                <a:cs typeface="SutonnyMJ" pitchFamily="2" charset="0"/>
              </a:rPr>
              <a:t>miKvwi</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wmivR</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DwÏb</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g‡gvwiqvj</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K‡jR</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gv‡ijMÄ</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ev‡MinvU</a:t>
            </a:r>
            <a:endParaRPr lang="bn-BD" sz="2400" dirty="0">
              <a:solidFill>
                <a:srgbClr val="FF0000"/>
              </a:solidFill>
              <a:latin typeface="NikoshBAN" pitchFamily="2" charset="0"/>
              <a:cs typeface="NikoshBAN" pitchFamily="2" charset="0"/>
            </a:endParaRPr>
          </a:p>
          <a:p>
            <a:pPr algn="ctr"/>
            <a:r>
              <a:rPr lang="en-US" sz="2000" dirty="0" err="1">
                <a:solidFill>
                  <a:srgbClr val="FF0000"/>
                </a:solidFill>
                <a:latin typeface="SutonnyMJ" pitchFamily="2" charset="0"/>
                <a:cs typeface="SutonnyMJ" pitchFamily="2" charset="0"/>
              </a:rPr>
              <a:t>mnKvwi</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Aa¨vcK</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Kw¤úDUvi</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Acv‡ikb</a:t>
            </a:r>
            <a:endParaRPr lang="bn-BD" sz="2000" dirty="0">
              <a:solidFill>
                <a:srgbClr val="FF0000"/>
              </a:solidFill>
              <a:latin typeface="NikoshBAN" pitchFamily="2" charset="0"/>
              <a:cs typeface="NikoshBAN" pitchFamily="2" charset="0"/>
            </a:endParaRPr>
          </a:p>
          <a:p>
            <a:pPr algn="ctr"/>
            <a:r>
              <a:rPr lang="bn-BD" sz="2000" dirty="0">
                <a:solidFill>
                  <a:srgbClr val="FF0000"/>
                </a:solidFill>
                <a:latin typeface="NikoshBAN" pitchFamily="2" charset="0"/>
                <a:cs typeface="NikoshBAN" pitchFamily="2" charset="0"/>
              </a:rPr>
              <a:t>মোবাইলঃ </a:t>
            </a:r>
            <a:r>
              <a:rPr lang="en-US" sz="2000" dirty="0">
                <a:solidFill>
                  <a:srgbClr val="FF0000"/>
                </a:solidFill>
                <a:latin typeface="SutonnyMJ" pitchFamily="2" charset="0"/>
                <a:cs typeface="SutonnyMJ" pitchFamily="2" charset="0"/>
              </a:rPr>
              <a:t>01712411299, 01919950548</a:t>
            </a:r>
            <a:endParaRPr lang="bn-BD" sz="2000" dirty="0">
              <a:solidFill>
                <a:srgbClr val="FF0000"/>
              </a:solidFill>
              <a:latin typeface="NikoshBAN" pitchFamily="2" charset="0"/>
              <a:cs typeface="NikoshBAN" pitchFamily="2" charset="0"/>
            </a:endParaRPr>
          </a:p>
          <a:p>
            <a:pPr algn="ctr">
              <a:buNone/>
            </a:pPr>
            <a:r>
              <a:rPr lang="bn-BD" sz="2000" dirty="0">
                <a:solidFill>
                  <a:srgbClr val="FF0000"/>
                </a:solidFill>
                <a:latin typeface="Times New Roman" pitchFamily="18" charset="0"/>
                <a:cs typeface="NikoshBAN" pitchFamily="2" charset="0"/>
              </a:rPr>
              <a:t> </a:t>
            </a:r>
            <a:r>
              <a:rPr lang="en-US" sz="2000" dirty="0">
                <a:solidFill>
                  <a:srgbClr val="FF0000"/>
                </a:solidFill>
                <a:latin typeface="Times New Roman" pitchFamily="18" charset="0"/>
                <a:cs typeface="NikoshBAN" pitchFamily="2" charset="0"/>
              </a:rPr>
              <a:t>e-mail: </a:t>
            </a:r>
            <a:r>
              <a:rPr lang="en-US" sz="2000" dirty="0">
                <a:solidFill>
                  <a:srgbClr val="FF0000"/>
                </a:solidFill>
                <a:cs typeface="SutonnyMJ" pitchFamily="2" charset="0"/>
                <a:hlinkClick r:id="rId2"/>
              </a:rPr>
              <a:t>zakirgsmconline@gmail.com</a:t>
            </a:r>
            <a:r>
              <a:rPr lang="en-US" sz="2000" dirty="0">
                <a:solidFill>
                  <a:srgbClr val="FF0000"/>
                </a:solidFill>
                <a:cs typeface="SutonnyMJ" pitchFamily="2" charset="0"/>
              </a:rPr>
              <a:t>, </a:t>
            </a:r>
            <a:r>
              <a:rPr lang="bn-BD" sz="2000" dirty="0">
                <a:solidFill>
                  <a:srgbClr val="FF0000"/>
                </a:solidFill>
                <a:latin typeface="Times New Roman" pitchFamily="18" charset="0"/>
                <a:cs typeface="NikoshBAN" pitchFamily="2" charset="0"/>
              </a:rPr>
              <a:t>ফেসবুক আইডিঃ </a:t>
            </a:r>
            <a:r>
              <a:rPr lang="en-US" sz="2000" dirty="0">
                <a:solidFill>
                  <a:srgbClr val="FF0000"/>
                </a:solidFill>
                <a:cs typeface="SutonnyMJ" pitchFamily="2" charset="0"/>
              </a:rPr>
              <a:t>facebook.com/zakir.smc</a:t>
            </a:r>
            <a:endParaRPr lang="bn-BD" sz="2000" dirty="0">
              <a:solidFill>
                <a:srgbClr val="FF0000"/>
              </a:solidFill>
              <a:latin typeface="NikoshBAN" pitchFamily="2" charset="0"/>
              <a:cs typeface="NikoshBAN" pitchFamily="2" charset="0"/>
            </a:endParaRPr>
          </a:p>
        </p:txBody>
      </p:sp>
      <p:sp>
        <p:nvSpPr>
          <p:cNvPr id="3" name="Rounded Rectangle 2"/>
          <p:cNvSpPr/>
          <p:nvPr/>
        </p:nvSpPr>
        <p:spPr>
          <a:xfrm>
            <a:off x="6425418" y="3276600"/>
            <a:ext cx="5110089" cy="3352800"/>
          </a:xfrm>
          <a:prstGeom prst="roundRect">
            <a:avLst/>
          </a:prstGeom>
          <a:solidFill>
            <a:schemeClr val="accent2">
              <a:lumMod val="40000"/>
              <a:lumOff val="60000"/>
            </a:schemeClr>
          </a:solidFill>
          <a:ln w="28575">
            <a:solidFill>
              <a:schemeClr val="accent6">
                <a:lumMod val="75000"/>
              </a:schemeClr>
            </a:solidFill>
          </a:ln>
        </p:spPr>
        <p:txBody>
          <a:bodyPr wrap="square" anchor="ctr">
            <a:noAutofit/>
          </a:bodyPr>
          <a:lstStyle/>
          <a:p>
            <a:pPr>
              <a:lnSpc>
                <a:spcPct val="150000"/>
              </a:lnSpc>
            </a:pP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শ্রেণিঃ</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দ্বাদশ</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ব্যবসায়</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ব্যবস্থাপনা</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a:t>
            </a:r>
          </a:p>
          <a:p>
            <a:pPr>
              <a:lnSpc>
                <a:spcPct val="150000"/>
              </a:lnSpc>
            </a:pP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বিষয়ঃ</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কম্পিউটার</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অফিস</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অ্যাপ্লিকেশন-২</a:t>
            </a:r>
          </a:p>
          <a:p>
            <a:pPr>
              <a:lnSpc>
                <a:spcPct val="150000"/>
              </a:lnSpc>
            </a:pPr>
            <a:r>
              <a:rPr lang="bn-BD" sz="2800" dirty="0"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অধ্যায়ঃ ১০ম</a:t>
            </a:r>
            <a:r>
              <a:rPr lang="en-US" sz="2800" dirty="0"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a:t>
            </a:r>
            <a:r>
              <a:rPr lang="bn-BD" sz="2800" dirty="0"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সোসাল </a:t>
            </a:r>
            <a:r>
              <a:rPr lang="bn-BD"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নেটওয়ার্ক </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endParaRPr lang="bn-BD"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a:p>
            <a:pPr>
              <a:lnSpc>
                <a:spcPct val="150000"/>
              </a:lnSpc>
            </a:pPr>
            <a:r>
              <a:rPr lang="en-US" sz="2800" dirty="0" err="1"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সময়ঃ</a:t>
            </a:r>
            <a:r>
              <a:rPr lang="en-US" sz="2800" dirty="0"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৪০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মিনিট</a:t>
            </a:r>
            <a:endPar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4" name="TextBox 3"/>
          <p:cNvSpPr txBox="1"/>
          <p:nvPr/>
        </p:nvSpPr>
        <p:spPr>
          <a:xfrm>
            <a:off x="4632434" y="990600"/>
            <a:ext cx="3048000" cy="1279446"/>
          </a:xfrm>
          <a:prstGeom prst="roundRect">
            <a:avLst>
              <a:gd name="adj" fmla="val 24055"/>
            </a:avLst>
          </a:prstGeom>
          <a:solidFill>
            <a:schemeClr val="accent6">
              <a:lumMod val="60000"/>
              <a:lumOff val="40000"/>
            </a:schemeClr>
          </a:solidFill>
          <a:ln w="28575">
            <a:solidFill>
              <a:schemeClr val="accent1">
                <a:lumMod val="75000"/>
              </a:schemeClr>
            </a:solidFill>
          </a:ln>
        </p:spPr>
        <p:txBody>
          <a:bodyPr wrap="square" rtlCol="0">
            <a:spAutoFit/>
          </a:bodyPr>
          <a:lstStyle/>
          <a:p>
            <a:pPr algn="ctr"/>
            <a:r>
              <a:rPr lang="bn-BD" sz="6600" dirty="0">
                <a:solidFill>
                  <a:srgbClr val="000066"/>
                </a:solidFill>
                <a:latin typeface="NikoshBAN" pitchFamily="2" charset="0"/>
                <a:cs typeface="NikoshBAN" pitchFamily="2" charset="0"/>
              </a:rPr>
              <a:t>পরিচিতি</a:t>
            </a:r>
          </a:p>
        </p:txBody>
      </p:sp>
      <p:pic>
        <p:nvPicPr>
          <p:cNvPr id="10" name="Picture 9" descr="IMG.bmp"/>
          <p:cNvPicPr>
            <a:picLocks noChangeAspect="1"/>
          </p:cNvPicPr>
          <p:nvPr/>
        </p:nvPicPr>
        <p:blipFill>
          <a:blip r:embed="rId3" cstate="print"/>
          <a:stretch>
            <a:fillRect/>
          </a:stretch>
        </p:blipFill>
        <p:spPr>
          <a:xfrm>
            <a:off x="8153400" y="228601"/>
            <a:ext cx="2209800" cy="2637067"/>
          </a:xfrm>
          <a:prstGeom prst="rect">
            <a:avLst/>
          </a:prstGeom>
        </p:spPr>
      </p:pic>
      <p:pic>
        <p:nvPicPr>
          <p:cNvPr id="11" name="Picture 10" descr="IMG_8966.JPG"/>
          <p:cNvPicPr>
            <a:picLocks noChangeAspect="1"/>
          </p:cNvPicPr>
          <p:nvPr/>
        </p:nvPicPr>
        <p:blipFill>
          <a:blip r:embed="rId4"/>
          <a:stretch>
            <a:fillRect/>
          </a:stretch>
        </p:blipFill>
        <p:spPr>
          <a:xfrm>
            <a:off x="1981200" y="381000"/>
            <a:ext cx="2057400" cy="2468880"/>
          </a:xfrm>
          <a:prstGeom prst="rect">
            <a:avLst/>
          </a:prstGeom>
        </p:spPr>
      </p:pic>
    </p:spTree>
    <p:extLst>
      <p:ext uri="{BB962C8B-B14F-4D97-AF65-F5344CB8AC3E}">
        <p14:creationId xmlns:p14="http://schemas.microsoft.com/office/powerpoint/2010/main" val="214771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5673" y="390001"/>
            <a:ext cx="3224474"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4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bn-IN" sz="4400" b="1" dirty="0" smtClean="0">
                <a:effectLst>
                  <a:outerShdw blurRad="38100" dist="38100" dir="2700000" algn="tl">
                    <a:srgbClr val="000000">
                      <a:alpha val="43137"/>
                    </a:srgbClr>
                  </a:outerShdw>
                </a:effectLst>
                <a:latin typeface="NikoshBAN" pitchFamily="2" charset="0"/>
                <a:cs typeface="NikoshBAN" pitchFamily="2" charset="0"/>
              </a:rPr>
              <a:t>শিখনফল</a:t>
            </a:r>
            <a:endParaRPr lang="en-US" sz="4400" b="1" dirty="0" smtClean="0">
              <a:effectLst>
                <a:outerShdw blurRad="38100" dist="38100" dir="2700000" algn="tl">
                  <a:srgbClr val="000000">
                    <a:alpha val="43137"/>
                  </a:srgbClr>
                </a:outerShdw>
              </a:effectLst>
              <a:latin typeface="NikoshBAN" pitchFamily="2" charset="0"/>
              <a:cs typeface="NikoshBAN" pitchFamily="2" charset="0"/>
            </a:endParaRPr>
          </a:p>
          <a:p>
            <a:pPr algn="ctr"/>
            <a:endParaRPr lang="en-US" sz="4400" dirty="0"/>
          </a:p>
        </p:txBody>
      </p:sp>
      <p:sp>
        <p:nvSpPr>
          <p:cNvPr id="3" name="Double Wave 2"/>
          <p:cNvSpPr/>
          <p:nvPr/>
        </p:nvSpPr>
        <p:spPr>
          <a:xfrm>
            <a:off x="2251881" y="2088971"/>
            <a:ext cx="7651973" cy="1136314"/>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bn-BD" sz="3000" b="1" dirty="0" smtClean="0">
              <a:solidFill>
                <a:srgbClr val="000000"/>
              </a:solidFill>
              <a:latin typeface="NikoshBAN" pitchFamily="2"/>
              <a:cs typeface="NikoshBAN" pitchFamily="2"/>
            </a:endParaRPr>
          </a:p>
          <a:p>
            <a:pPr algn="ct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সামাজিক যোগাযোগ </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কী</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তা বলতে</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পারবে</a:t>
            </a:r>
            <a:r>
              <a:rPr lang="en-US" sz="3000" b="1" dirty="0" smtClean="0">
                <a:solidFill>
                  <a:srgbClr val="000000"/>
                </a:solidFill>
                <a:latin typeface="NikoshBAN" pitchFamily="2"/>
                <a:cs typeface="NikoshBAN" pitchFamily="2"/>
              </a:rPr>
              <a:t>;</a:t>
            </a:r>
            <a:endParaRPr lang="bn-IN" sz="3000" b="1" dirty="0" smtClean="0">
              <a:solidFill>
                <a:srgbClr val="000000"/>
              </a:solidFill>
              <a:latin typeface="NikoshBAN" pitchFamily="2"/>
              <a:cs typeface="NikoshBAN" pitchFamily="2"/>
            </a:endParaRPr>
          </a:p>
          <a:p>
            <a:pPr algn="ctr"/>
            <a:endParaRPr lang="en-US" sz="3000" dirty="0"/>
          </a:p>
        </p:txBody>
      </p:sp>
      <p:sp>
        <p:nvSpPr>
          <p:cNvPr id="4" name="Oval 3"/>
          <p:cNvSpPr/>
          <p:nvPr/>
        </p:nvSpPr>
        <p:spPr>
          <a:xfrm>
            <a:off x="2265962" y="2239915"/>
            <a:ext cx="877214" cy="72935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Double Wave 4"/>
          <p:cNvSpPr/>
          <p:nvPr/>
        </p:nvSpPr>
        <p:spPr>
          <a:xfrm>
            <a:off x="2251881" y="3560310"/>
            <a:ext cx="7651973" cy="1136314"/>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SzPct val="100000"/>
              <a:defRPr sz="1800" b="0" i="0" u="none" strike="noStrike" kern="0" cap="none" spc="0" baseline="0">
                <a:solidFill>
                  <a:srgbClr val="000000"/>
                </a:solidFill>
                <a:uFillTx/>
              </a:defRPr>
            </a:pPr>
            <a:r>
              <a:rPr lang="bn-BD" sz="3000" b="1" dirty="0" smtClean="0">
                <a:solidFill>
                  <a:srgbClr val="000000"/>
                </a:solidFill>
                <a:latin typeface="NikoshBAN" pitchFamily="2"/>
                <a:cs typeface="NikoshBAN" pitchFamily="2"/>
              </a:rPr>
              <a:t> </a:t>
            </a:r>
          </a:p>
          <a:p>
            <a:pPr algn="ctr">
              <a:buSzPct val="100000"/>
              <a:defRPr sz="1800" b="0" i="0" u="none" strike="noStrike" kern="0" cap="none" spc="0" baseline="0">
                <a:solidFill>
                  <a:srgbClr val="000000"/>
                </a:solidFill>
                <a:uFillTx/>
              </a:defRPr>
            </a:pPr>
            <a:r>
              <a:rPr lang="bn-BD" sz="3000" b="1" dirty="0">
                <a:solidFill>
                  <a:srgbClr val="000000"/>
                </a:solidFill>
                <a:latin typeface="NikoshBAN" pitchFamily="2"/>
                <a:cs typeface="NikoshBAN" pitchFamily="2"/>
              </a:rPr>
              <a:t> </a:t>
            </a:r>
            <a:r>
              <a:rPr lang="bn-BD" sz="3000" b="1" dirty="0" smtClean="0">
                <a:solidFill>
                  <a:srgbClr val="000000"/>
                </a:solidFill>
                <a:latin typeface="NikoshBAN" pitchFamily="2"/>
                <a:cs typeface="NikoshBAN" pitchFamily="2"/>
              </a:rPr>
              <a:t>  </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সামাজিক </a:t>
            </a:r>
            <a:r>
              <a:rPr lang="bn-IN" sz="3000" b="1" dirty="0">
                <a:solidFill>
                  <a:srgbClr val="000000"/>
                </a:solidFill>
                <a:latin typeface="NikoshBAN" pitchFamily="2"/>
                <a:cs typeface="NikoshBAN" pitchFamily="2"/>
              </a:rPr>
              <a:t>যোগাযোগের সুবিধা</a:t>
            </a:r>
            <a:r>
              <a:rPr lang="en-US" sz="3000" b="1" dirty="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ব্যাখ্যা </a:t>
            </a:r>
            <a:r>
              <a:rPr lang="bn-IN" sz="3000" b="1" dirty="0">
                <a:solidFill>
                  <a:srgbClr val="000000"/>
                </a:solidFill>
                <a:latin typeface="NikoshBAN" pitchFamily="2"/>
                <a:cs typeface="NikoshBAN" pitchFamily="2"/>
              </a:rPr>
              <a:t>করতে পারবে</a:t>
            </a:r>
            <a:r>
              <a:rPr lang="en-US" sz="3000" b="1" dirty="0">
                <a:solidFill>
                  <a:srgbClr val="000000"/>
                </a:solidFill>
                <a:latin typeface="NikoshBAN" pitchFamily="2"/>
                <a:cs typeface="NikoshBAN" pitchFamily="2"/>
              </a:rPr>
              <a:t>;</a:t>
            </a:r>
            <a:endParaRPr lang="bn-IN" sz="3000" b="1" dirty="0">
              <a:solidFill>
                <a:srgbClr val="000000"/>
              </a:solidFill>
              <a:latin typeface="NikoshBAN" pitchFamily="2"/>
              <a:cs typeface="NikoshBAN" pitchFamily="2"/>
            </a:endParaRPr>
          </a:p>
          <a:p>
            <a:pPr algn="ctr"/>
            <a:endParaRPr lang="en-US" sz="3000" dirty="0"/>
          </a:p>
        </p:txBody>
      </p:sp>
      <p:sp>
        <p:nvSpPr>
          <p:cNvPr id="6" name="Oval 5"/>
          <p:cNvSpPr/>
          <p:nvPr/>
        </p:nvSpPr>
        <p:spPr>
          <a:xfrm>
            <a:off x="2286065" y="3730565"/>
            <a:ext cx="877214" cy="72935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ouble Wave 6"/>
          <p:cNvSpPr/>
          <p:nvPr/>
        </p:nvSpPr>
        <p:spPr>
          <a:xfrm>
            <a:off x="2251881" y="4936940"/>
            <a:ext cx="7651973" cy="1136314"/>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000" b="1" dirty="0" smtClean="0">
                <a:solidFill>
                  <a:srgbClr val="000000"/>
                </a:solidFill>
                <a:latin typeface="NikoshBAN" pitchFamily="2"/>
                <a:cs typeface="NikoshBAN" pitchFamily="2"/>
              </a:rPr>
              <a:t>ডিজিটাল বাংলাদেশ গঠনে সামাজিক যোগাযোগ </a:t>
            </a:r>
            <a:endParaRPr lang="bn-BD" sz="3000" b="1" dirty="0" smtClean="0">
              <a:solidFill>
                <a:srgbClr val="000000"/>
              </a:solidFill>
              <a:latin typeface="NikoshBAN" pitchFamily="2"/>
              <a:cs typeface="NikoshBAN" pitchFamily="2"/>
            </a:endParaRPr>
          </a:p>
          <a:p>
            <a:pPr algn="ctr"/>
            <a:r>
              <a:rPr lang="bn-IN" sz="3000" b="1" dirty="0" smtClean="0">
                <a:solidFill>
                  <a:srgbClr val="000000"/>
                </a:solidFill>
                <a:latin typeface="NikoshBAN" pitchFamily="2"/>
                <a:cs typeface="NikoshBAN" pitchFamily="2"/>
              </a:rPr>
              <a:t>মাধ্যমের </a:t>
            </a:r>
            <a:r>
              <a:rPr lang="bn-BD"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ভূমিকা বিশ্লেষণ করতে পারবে।</a:t>
            </a:r>
            <a:endParaRPr lang="en-US" sz="3000" dirty="0"/>
          </a:p>
        </p:txBody>
      </p:sp>
      <p:sp>
        <p:nvSpPr>
          <p:cNvPr id="8" name="Oval 7"/>
          <p:cNvSpPr/>
          <p:nvPr/>
        </p:nvSpPr>
        <p:spPr>
          <a:xfrm>
            <a:off x="2265962" y="5087884"/>
            <a:ext cx="877214" cy="72935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2962140" y="1293999"/>
            <a:ext cx="6168981" cy="6968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141" dirty="0" err="1" smtClean="0">
                <a:ln w="11430"/>
                <a:solidFill>
                  <a:srgbClr val="FFFF00"/>
                </a:solidFill>
                <a:latin typeface="NikoshBAN" pitchFamily="2" charset="0"/>
                <a:cs typeface="NikoshBAN" pitchFamily="2" charset="0"/>
              </a:rPr>
              <a:t>এই</a:t>
            </a:r>
            <a:r>
              <a:rPr lang="bn-IN" sz="3000" b="1" spc="141" dirty="0" smtClean="0">
                <a:ln w="11430"/>
                <a:solidFill>
                  <a:srgbClr val="FFFF00"/>
                </a:solidFill>
                <a:latin typeface="NikoshBAN" pitchFamily="2" charset="0"/>
                <a:cs typeface="NikoshBAN" pitchFamily="2" charset="0"/>
              </a:rPr>
              <a:t> </a:t>
            </a:r>
            <a:r>
              <a:rPr lang="bn-BD" sz="3000" b="1" spc="141" dirty="0" smtClean="0">
                <a:ln w="11430"/>
                <a:solidFill>
                  <a:srgbClr val="FFFF00"/>
                </a:solidFill>
                <a:latin typeface="NikoshBAN" pitchFamily="2" charset="0"/>
                <a:cs typeface="NikoshBAN" pitchFamily="2" charset="0"/>
              </a:rPr>
              <a:t>পাঠ শেষে শিক্ষার্থীরা যা শিখতে পারবে </a:t>
            </a:r>
            <a:endParaRPr lang="en-US" sz="3000" dirty="0">
              <a:solidFill>
                <a:srgbClr val="FFFF00"/>
              </a:solidFill>
            </a:endParaRPr>
          </a:p>
        </p:txBody>
      </p:sp>
    </p:spTree>
    <p:extLst>
      <p:ext uri="{BB962C8B-B14F-4D97-AF65-F5344CB8AC3E}">
        <p14:creationId xmlns:p14="http://schemas.microsoft.com/office/powerpoint/2010/main" val="3679546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47275" y="5952496"/>
            <a:ext cx="10666438" cy="47705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500" b="1" dirty="0">
                <a:latin typeface="NikoshBAN" panose="02000000000000000000" pitchFamily="2" charset="0"/>
                <a:cs typeface="NikoshBAN" panose="02000000000000000000" pitchFamily="2" charset="0"/>
              </a:rPr>
              <a:t>ফেসবুকে যে কেও বিনামূল্যে সদস্য হতে পারে।ফেসবুকে সদস্য হতে হলে অতিরিক্ত কোনও যোগ্যতা লাগে না।</a:t>
            </a:r>
            <a:endParaRPr lang="en-US" sz="2500" b="1" dirty="0">
              <a:latin typeface="NikoshBAN" panose="02000000000000000000" pitchFamily="2" charset="0"/>
              <a:cs typeface="NikoshBAN" panose="02000000000000000000" pitchFamily="2" charset="0"/>
            </a:endParaRPr>
          </a:p>
        </p:txBody>
      </p:sp>
      <p:grpSp>
        <p:nvGrpSpPr>
          <p:cNvPr id="9" name="Group 8"/>
          <p:cNvGrpSpPr/>
          <p:nvPr/>
        </p:nvGrpSpPr>
        <p:grpSpPr>
          <a:xfrm>
            <a:off x="2199862" y="1818942"/>
            <a:ext cx="8083826" cy="4100859"/>
            <a:chOff x="3776870" y="1226515"/>
            <a:chExt cx="5592417" cy="388121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331" y="1226515"/>
              <a:ext cx="2782956" cy="38812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870" y="1226515"/>
              <a:ext cx="2809461" cy="3881213"/>
            </a:xfrm>
            <a:prstGeom prst="rect">
              <a:avLst/>
            </a:prstGeom>
          </p:spPr>
        </p:pic>
      </p:grpSp>
      <p:sp>
        <p:nvSpPr>
          <p:cNvPr id="39" name="Rectangle 38"/>
          <p:cNvSpPr/>
          <p:nvPr/>
        </p:nvSpPr>
        <p:spPr>
          <a:xfrm>
            <a:off x="2344636" y="138359"/>
            <a:ext cx="7588464" cy="144877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defRPr sz="1800" b="0" i="0" u="none" strike="noStrike" kern="0" cap="none" spc="0" baseline="0">
                <a:solidFill>
                  <a:srgbClr val="000000"/>
                </a:solidFill>
                <a:uFillTx/>
              </a:defRPr>
            </a:pPr>
            <a:endParaRPr lang="bn-BD" sz="4000" kern="0" dirty="0" smtClean="0">
              <a:ln w="0"/>
              <a:effectLst>
                <a:outerShdw blurRad="38100" dist="19050" dir="2700000" algn="tl" rotWithShape="0">
                  <a:schemeClr val="dk1">
                    <a:alpha val="40000"/>
                  </a:schemeClr>
                </a:outerShdw>
              </a:effectLst>
              <a:latin typeface="NikoshBAN" pitchFamily="2"/>
              <a:cs typeface="NikoshBAN" pitchFamily="2"/>
            </a:endParaRPr>
          </a:p>
          <a:p>
            <a:pPr algn="ctr">
              <a:defRPr sz="1800" b="0" i="0" u="none" strike="noStrike" kern="0" cap="none" spc="0" baseline="0">
                <a:solidFill>
                  <a:srgbClr val="000000"/>
                </a:solidFill>
                <a:uFillTx/>
              </a:defRPr>
            </a:pP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সামাজিক </a:t>
            </a:r>
            <a:r>
              <a:rPr lang="bn-IN" sz="4000" kern="0" dirty="0">
                <a:ln w="0"/>
                <a:effectLst>
                  <a:outerShdw blurRad="38100" dist="19050" dir="2700000" algn="tl" rotWithShape="0">
                    <a:schemeClr val="dk1">
                      <a:alpha val="40000"/>
                    </a:schemeClr>
                  </a:outerShdw>
                </a:effectLst>
                <a:latin typeface="NikoshBAN" pitchFamily="2"/>
                <a:cs typeface="NikoshBAN" pitchFamily="2"/>
              </a:rPr>
              <a:t>যোগাযোগে ফেসবুক</a:t>
            </a:r>
          </a:p>
          <a:p>
            <a:pPr algn="ctr">
              <a:defRPr sz="1800" b="0" i="0" u="none" strike="noStrike" kern="0" cap="none" spc="0" baseline="0">
                <a:solidFill>
                  <a:srgbClr val="000000"/>
                </a:solidFill>
                <a:uFillTx/>
              </a:defRPr>
            </a:pPr>
            <a:r>
              <a:rPr lang="bn-IN" sz="4000" kern="0" dirty="0">
                <a:ln w="0"/>
                <a:effectLst>
                  <a:outerShdw blurRad="38100" dist="19050" dir="2700000" algn="tl" rotWithShape="0">
                    <a:schemeClr val="dk1">
                      <a:alpha val="40000"/>
                    </a:schemeClr>
                  </a:outerShdw>
                </a:effectLst>
                <a:latin typeface="NikoshBAN" pitchFamily="2"/>
                <a:cs typeface="NikoshBAN" pitchFamily="2"/>
              </a:rPr>
              <a:t>(</a:t>
            </a:r>
            <a:r>
              <a:rPr lang="en-US" sz="4000" kern="0" dirty="0">
                <a:ln w="0"/>
                <a:effectLst>
                  <a:outerShdw blurRad="38100" dist="19050" dir="2700000" algn="tl" rotWithShape="0">
                    <a:schemeClr val="dk1">
                      <a:alpha val="40000"/>
                    </a:schemeClr>
                  </a:outerShdw>
                </a:effectLst>
                <a:latin typeface="NikoshBAN" pitchFamily="2"/>
                <a:cs typeface="NikoshBAN" pitchFamily="2"/>
                <a:hlinkClick r:id="rId5"/>
              </a:rPr>
              <a:t>www.facebook.com</a:t>
            </a:r>
            <a:r>
              <a:rPr lang="en-US" sz="4000" kern="0" dirty="0" smtClean="0">
                <a:ln w="0"/>
                <a:effectLst>
                  <a:outerShdw blurRad="38100" dist="19050" dir="2700000" algn="tl" rotWithShape="0">
                    <a:schemeClr val="dk1">
                      <a:alpha val="40000"/>
                    </a:schemeClr>
                  </a:outerShdw>
                </a:effectLst>
                <a:latin typeface="NikoshBAN" pitchFamily="2"/>
                <a:cs typeface="NikoshBAN" pitchFamily="2"/>
              </a:rPr>
              <a:t>)</a:t>
            </a:r>
            <a:endParaRPr lang="bn-BD" sz="4000" kern="0" dirty="0" smtClean="0">
              <a:ln w="0"/>
              <a:effectLst>
                <a:outerShdw blurRad="38100" dist="19050" dir="2700000" algn="tl" rotWithShape="0">
                  <a:schemeClr val="dk1">
                    <a:alpha val="40000"/>
                  </a:schemeClr>
                </a:outerShdw>
              </a:effectLst>
              <a:latin typeface="NikoshBAN" pitchFamily="2"/>
              <a:cs typeface="NikoshBAN" pitchFamily="2"/>
            </a:endParaRPr>
          </a:p>
          <a:p>
            <a:pPr algn="ctr">
              <a:defRPr sz="1800" b="0" i="0" u="none" strike="noStrike" kern="0" cap="none" spc="0" baseline="0">
                <a:solidFill>
                  <a:srgbClr val="000000"/>
                </a:solidFill>
                <a:uFillTx/>
              </a:defRPr>
            </a:pPr>
            <a:endParaRPr lang="bn-IN" sz="4000" dirty="0">
              <a:ln w="0"/>
              <a:effectLst>
                <a:outerShdw blurRad="38100" dist="19050" dir="2700000" algn="tl" rotWithShape="0">
                  <a:schemeClr val="dk1">
                    <a:alpha val="40000"/>
                  </a:schemeClr>
                </a:outerShdw>
              </a:effectLst>
              <a:latin typeface="NikoshBAN" pitchFamily="2"/>
              <a:cs typeface="NikoshBAN" pitchFamily="2"/>
            </a:endParaRPr>
          </a:p>
          <a:p>
            <a:pPr algn="ctr"/>
            <a:endParaRPr lang="en-US" sz="4000" dirty="0"/>
          </a:p>
        </p:txBody>
      </p:sp>
    </p:spTree>
    <p:extLst>
      <p:ext uri="{BB962C8B-B14F-4D97-AF65-F5344CB8AC3E}">
        <p14:creationId xmlns:p14="http://schemas.microsoft.com/office/powerpoint/2010/main" val="355517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1139789" y="4688043"/>
            <a:ext cx="9087857" cy="55399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1500" b="1" dirty="0">
                <a:latin typeface="NikoshBAN" panose="02000000000000000000" pitchFamily="2" charset="0"/>
                <a:cs typeface="NikoshBAN" panose="02000000000000000000" pitchFamily="2" charset="0"/>
              </a:rPr>
              <a:t>টুইটার একটি সামাজিক যোগাযোগ মাধ্যম। ২০০৬ সালে জ্যাক ডরসি বন্ধুদের নিয়ে আনুষ্ঠানিকভাবে টুইটারের উদ্বোধন করেন।বিনামূল্যে যে কেও টুইটারের সদস্য হতে পারে।</a:t>
            </a:r>
            <a:endParaRPr lang="en-US" sz="1500" b="1" dirty="0">
              <a:latin typeface="NikoshBAN" panose="02000000000000000000" pitchFamily="2" charset="0"/>
              <a:cs typeface="NikoshBAN" panose="02000000000000000000" pitchFamily="2" charset="0"/>
            </a:endParaRPr>
          </a:p>
        </p:txBody>
      </p:sp>
      <p:grpSp>
        <p:nvGrpSpPr>
          <p:cNvPr id="18" name="Group 17"/>
          <p:cNvGrpSpPr/>
          <p:nvPr/>
        </p:nvGrpSpPr>
        <p:grpSpPr>
          <a:xfrm>
            <a:off x="2216768" y="1535543"/>
            <a:ext cx="7772400" cy="3023578"/>
            <a:chOff x="2285789" y="1429555"/>
            <a:chExt cx="7772400" cy="3869055"/>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789" y="1429555"/>
              <a:ext cx="7740421" cy="1637689"/>
            </a:xfrm>
            <a:prstGeom prst="rect">
              <a:avLst/>
            </a:prstGeom>
            <a:ln>
              <a:noFill/>
            </a:ln>
            <a:effectLst>
              <a:softEdge rad="112500"/>
            </a:effectLst>
          </p:spPr>
        </p:pic>
        <p:grpSp>
          <p:nvGrpSpPr>
            <p:cNvPr id="11" name="Group 10"/>
            <p:cNvGrpSpPr/>
            <p:nvPr/>
          </p:nvGrpSpPr>
          <p:grpSpPr>
            <a:xfrm>
              <a:off x="2285789" y="3104050"/>
              <a:ext cx="7772400" cy="2194560"/>
              <a:chOff x="2182897" y="316471"/>
              <a:chExt cx="6383291" cy="4347209"/>
            </a:xfrm>
          </p:grpSpPr>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2897" y="316471"/>
                <a:ext cx="3165381" cy="21383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8278" y="316471"/>
                <a:ext cx="3217910" cy="21291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0807" y="2445607"/>
                <a:ext cx="3165381" cy="2194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09161" y="2456857"/>
                <a:ext cx="3165381" cy="22068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sp>
        <p:nvSpPr>
          <p:cNvPr id="16" name="TextBox 15"/>
          <p:cNvSpPr txBox="1"/>
          <p:nvPr/>
        </p:nvSpPr>
        <p:spPr>
          <a:xfrm>
            <a:off x="675121" y="5389706"/>
            <a:ext cx="10855692" cy="10156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1500" b="1" dirty="0">
                <a:latin typeface="NikoshBAN" pitchFamily="2" charset="0"/>
                <a:cs typeface="NikoshBAN" pitchFamily="2" charset="0"/>
              </a:rPr>
              <a:t>টুইটারের সদস্যদের টুইট বার্তাগুলোকে তাদের প্রোফাইলের পাতায় দেখা যায়। টুইটারে ছবি, গান, ভিডিও এবং যেকোনো সাইটের কন</a:t>
            </a:r>
            <a:r>
              <a:rPr lang="en-US" sz="1500" b="1" dirty="0" err="1">
                <a:latin typeface="NikoshBAN" pitchFamily="2" charset="0"/>
                <a:cs typeface="NikoshBAN" pitchFamily="2" charset="0"/>
              </a:rPr>
              <a:t>টেন্ট</a:t>
            </a:r>
            <a:r>
              <a:rPr lang="bn-IN" sz="1500" b="1" dirty="0">
                <a:latin typeface="NikoshBAN" pitchFamily="2" charset="0"/>
                <a:cs typeface="NikoshBAN" pitchFamily="2" charset="0"/>
              </a:rPr>
              <a:t> শেয়ার করা যায়।এখানে টুইটার ব্যবহারকারীরা তাদের মুহূর্তগুলো শেয়ার করে।টুইটারের সদস্যরা অন্য সদস্যদের টুইট পড়ার জন্য সে সদস্যকে অনুসরণ বা </a:t>
            </a:r>
            <a:r>
              <a:rPr lang="en-US" sz="1500" b="1" dirty="0">
                <a:latin typeface="NikoshBAN" pitchFamily="2" charset="0"/>
                <a:cs typeface="NikoshBAN" pitchFamily="2" charset="0"/>
              </a:rPr>
              <a:t>follow </a:t>
            </a:r>
            <a:r>
              <a:rPr lang="bn-IN" sz="1500" b="1" dirty="0">
                <a:latin typeface="NikoshBAN" pitchFamily="2" charset="0"/>
                <a:cs typeface="NikoshBAN" pitchFamily="2" charset="0"/>
              </a:rPr>
              <a:t>করতে পারেন।কোনও সদস্যকে যারা অনুসরণ করেন তাদের বলা হয় </a:t>
            </a:r>
            <a:r>
              <a:rPr lang="en-US" sz="1500" b="1" dirty="0">
                <a:latin typeface="NikoshBAN" pitchFamily="2" charset="0"/>
                <a:cs typeface="NikoshBAN" pitchFamily="2" charset="0"/>
              </a:rPr>
              <a:t>follower </a:t>
            </a:r>
            <a:r>
              <a:rPr lang="bn-IN" sz="1500" b="1" dirty="0">
                <a:latin typeface="NikoshBAN" pitchFamily="2" charset="0"/>
                <a:cs typeface="NikoshBAN" pitchFamily="2" charset="0"/>
              </a:rPr>
              <a:t>বা অনুস‍</a:t>
            </a:r>
            <a:r>
              <a:rPr lang="en-US" sz="1500" b="1" dirty="0" err="1">
                <a:latin typeface="NikoshBAN" pitchFamily="2" charset="0"/>
                <a:cs typeface="NikoshBAN" pitchFamily="2" charset="0"/>
              </a:rPr>
              <a:t>ারী</a:t>
            </a:r>
            <a:r>
              <a:rPr lang="bn-IN" sz="1500" b="1" dirty="0">
                <a:latin typeface="NikoshBAN" pitchFamily="2" charset="0"/>
                <a:cs typeface="NikoshBAN" pitchFamily="2" charset="0"/>
              </a:rPr>
              <a:t>।বিশ্বে ৩৩কোটি ২০লক্ষের বেশি টুইটার ব্যবহারকারী রয়েছে। </a:t>
            </a:r>
            <a:endParaRPr lang="en-US" sz="1500" b="1" dirty="0">
              <a:latin typeface="NikoshBAN" pitchFamily="2" charset="0"/>
              <a:cs typeface="NikoshBAN" pitchFamily="2" charset="0"/>
            </a:endParaRPr>
          </a:p>
        </p:txBody>
      </p:sp>
      <p:sp>
        <p:nvSpPr>
          <p:cNvPr id="17" name="Rectangle 16"/>
          <p:cNvSpPr/>
          <p:nvPr/>
        </p:nvSpPr>
        <p:spPr>
          <a:xfrm>
            <a:off x="2709654" y="295469"/>
            <a:ext cx="6786630" cy="1240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lvl="0" algn="ctr"/>
            <a:r>
              <a:rPr lang="bn-IN" sz="4000" b="1" kern="0" spc="50" dirty="0" smtClean="0">
                <a:solidFill>
                  <a:srgbClr val="002060"/>
                </a:solidFill>
                <a:latin typeface="NikoshBAN" pitchFamily="2"/>
                <a:cs typeface="NikoshBAN" pitchFamily="2"/>
              </a:rPr>
              <a:t>সামাজিক যোগাযোগে</a:t>
            </a:r>
            <a:r>
              <a:rPr lang="en-US" sz="4000" b="1" kern="0" spc="50" dirty="0" smtClean="0">
                <a:solidFill>
                  <a:srgbClr val="002060"/>
                </a:solidFill>
                <a:latin typeface="NikoshBAN" pitchFamily="2"/>
                <a:cs typeface="NikoshBAN" pitchFamily="2"/>
              </a:rPr>
              <a:t> </a:t>
            </a:r>
            <a:r>
              <a:rPr lang="bn-IN" sz="4000" b="1" kern="0" spc="50" dirty="0" smtClean="0">
                <a:solidFill>
                  <a:srgbClr val="002060"/>
                </a:solidFill>
                <a:latin typeface="NikoshBAN" pitchFamily="2"/>
                <a:cs typeface="NikoshBAN" pitchFamily="2"/>
              </a:rPr>
              <a:t>টুইটার (</a:t>
            </a:r>
            <a:r>
              <a:rPr lang="en-US" sz="4000" b="1" kern="0" spc="50" dirty="0" smtClean="0">
                <a:solidFill>
                  <a:srgbClr val="002060"/>
                </a:solidFill>
                <a:latin typeface="NikoshBAN" pitchFamily="2"/>
                <a:cs typeface="NikoshBAN" pitchFamily="2"/>
              </a:rPr>
              <a:t>www.twitter.com)</a:t>
            </a:r>
            <a:endParaRPr lang="bn-IN" sz="4000" b="1" spc="50" dirty="0" smtClean="0">
              <a:solidFill>
                <a:srgbClr val="002060"/>
              </a:solidFill>
              <a:latin typeface="NikoshBAN" pitchFamily="2"/>
              <a:cs typeface="NikoshBAN" pitchFamily="2"/>
            </a:endParaRPr>
          </a:p>
          <a:p>
            <a:pPr algn="ctr"/>
            <a:endParaRPr lang="en-US" sz="4000" dirty="0"/>
          </a:p>
        </p:txBody>
      </p:sp>
    </p:spTree>
    <p:extLst>
      <p:ext uri="{BB962C8B-B14F-4D97-AF65-F5344CB8AC3E}">
        <p14:creationId xmlns:p14="http://schemas.microsoft.com/office/powerpoint/2010/main" val="257065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654" y="431946"/>
            <a:ext cx="6786630" cy="1240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lvl="0" algn="ctr"/>
            <a:r>
              <a:rPr lang="bn-IN" sz="4000" b="1" kern="0" spc="50" dirty="0" smtClean="0">
                <a:solidFill>
                  <a:srgbClr val="002060"/>
                </a:solidFill>
                <a:latin typeface="NikoshBAN" pitchFamily="2"/>
                <a:cs typeface="NikoshBAN" pitchFamily="2"/>
              </a:rPr>
              <a:t>সামাজিক যোগাযোগে</a:t>
            </a:r>
            <a:r>
              <a:rPr lang="en-US" sz="4000" b="1" kern="0" spc="50" dirty="0" smtClean="0">
                <a:solidFill>
                  <a:srgbClr val="002060"/>
                </a:solidFill>
                <a:latin typeface="NikoshBAN" pitchFamily="2"/>
                <a:cs typeface="NikoshBAN" pitchFamily="2"/>
              </a:rPr>
              <a:t> </a:t>
            </a:r>
            <a:r>
              <a:rPr lang="bn-BD" sz="4000" b="1" kern="0" spc="50" dirty="0" smtClean="0">
                <a:solidFill>
                  <a:srgbClr val="002060"/>
                </a:solidFill>
                <a:latin typeface="NikoshBAN" pitchFamily="2"/>
                <a:cs typeface="NikoshBAN" pitchFamily="2"/>
              </a:rPr>
              <a:t>ইউটিউব</a:t>
            </a:r>
            <a:r>
              <a:rPr lang="en-US" sz="4000" b="1" kern="0" spc="50" dirty="0" smtClean="0">
                <a:solidFill>
                  <a:srgbClr val="002060"/>
                </a:solidFill>
                <a:latin typeface="NikoshBAN" pitchFamily="2"/>
                <a:cs typeface="NikoshBAN" pitchFamily="2"/>
              </a:rPr>
              <a:t> </a:t>
            </a:r>
            <a:r>
              <a:rPr lang="bn-IN" sz="4000" b="1" kern="0" spc="50" dirty="0" smtClean="0">
                <a:solidFill>
                  <a:srgbClr val="002060"/>
                </a:solidFill>
                <a:latin typeface="NikoshBAN" pitchFamily="2"/>
                <a:cs typeface="NikoshBAN" pitchFamily="2"/>
              </a:rPr>
              <a:t>(</a:t>
            </a:r>
            <a:r>
              <a:rPr lang="en-US" sz="4000" b="1" kern="0" spc="50" dirty="0" smtClean="0">
                <a:solidFill>
                  <a:srgbClr val="002060"/>
                </a:solidFill>
                <a:latin typeface="NikoshBAN" pitchFamily="2"/>
                <a:cs typeface="NikoshBAN" pitchFamily="2"/>
              </a:rPr>
              <a:t>www.youtube.com)</a:t>
            </a:r>
            <a:endParaRPr lang="bn-IN" sz="4000" b="1" spc="50" dirty="0" smtClean="0">
              <a:solidFill>
                <a:srgbClr val="002060"/>
              </a:solidFill>
              <a:latin typeface="NikoshBAN" pitchFamily="2"/>
              <a:cs typeface="NikoshBAN" pitchFamily="2"/>
            </a:endParaRPr>
          </a:p>
          <a:p>
            <a:pPr algn="ctr"/>
            <a:endParaRPr lang="en-US" sz="4000" dirty="0"/>
          </a:p>
        </p:txBody>
      </p:sp>
      <p:sp>
        <p:nvSpPr>
          <p:cNvPr id="3" name="TextBox 2"/>
          <p:cNvSpPr txBox="1"/>
          <p:nvPr/>
        </p:nvSpPr>
        <p:spPr>
          <a:xfrm>
            <a:off x="1162480" y="4449171"/>
            <a:ext cx="9880978" cy="1938992"/>
          </a:xfrm>
          <a:prstGeom prst="rect">
            <a:avLst/>
          </a:prstGeom>
          <a:noFill/>
        </p:spPr>
        <p:txBody>
          <a:bodyPr wrap="square" rtlCol="0">
            <a:spAutoFit/>
          </a:bodyPr>
          <a:lstStyle/>
          <a:p>
            <a:pPr algn="just"/>
            <a:r>
              <a:rPr lang="bn-BD" sz="3000" dirty="0" smtClean="0"/>
              <a:t>ইউটিউব হল একটি জনপ্রিয় ভিডিও ওয়েব সাইট, যেখানে ভিডিও আপলোড করে শেয়ার করা হয়। </a:t>
            </a:r>
          </a:p>
          <a:p>
            <a:pPr algn="just"/>
            <a:r>
              <a:rPr lang="bn-BD" sz="3000" dirty="0" smtClean="0"/>
              <a:t>অন্যভাবে বলা যায়ঃ ইউটিউব হল একটি অনলাইন ভিডিও শেয়ারিং ও অনলাইন ভিডিও স্টিমিং ওয়েব সাইট।  </a:t>
            </a:r>
            <a:endParaRPr lang="en-US"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5340" y="1784529"/>
            <a:ext cx="8475258" cy="2552132"/>
          </a:xfrm>
          <a:prstGeom prst="rect">
            <a:avLst/>
          </a:prstGeom>
        </p:spPr>
      </p:pic>
    </p:spTree>
    <p:extLst>
      <p:ext uri="{BB962C8B-B14F-4D97-AF65-F5344CB8AC3E}">
        <p14:creationId xmlns:p14="http://schemas.microsoft.com/office/powerpoint/2010/main" val="3627263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654" y="295469"/>
            <a:ext cx="6786630" cy="1240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lvl="0" algn="ctr"/>
            <a:r>
              <a:rPr lang="bn-IN" sz="4000" b="1" kern="0" spc="50" dirty="0" smtClean="0">
                <a:solidFill>
                  <a:srgbClr val="002060"/>
                </a:solidFill>
                <a:latin typeface="NikoshBAN" pitchFamily="2"/>
                <a:cs typeface="NikoshBAN" pitchFamily="2"/>
              </a:rPr>
              <a:t>সামাজিক যোগাযোগে</a:t>
            </a:r>
            <a:r>
              <a:rPr lang="en-US" sz="4000" b="1" kern="0" spc="50" dirty="0" smtClean="0">
                <a:solidFill>
                  <a:srgbClr val="002060"/>
                </a:solidFill>
                <a:latin typeface="NikoshBAN" pitchFamily="2"/>
                <a:cs typeface="NikoshBAN" pitchFamily="2"/>
              </a:rPr>
              <a:t> </a:t>
            </a:r>
            <a:r>
              <a:rPr lang="bn-BD" sz="4000" b="1" kern="0" spc="50" dirty="0" smtClean="0">
                <a:solidFill>
                  <a:srgbClr val="002060"/>
                </a:solidFill>
                <a:latin typeface="NikoshBAN" pitchFamily="2"/>
                <a:cs typeface="NikoshBAN" pitchFamily="2"/>
              </a:rPr>
              <a:t>স্কাইপি </a:t>
            </a:r>
            <a:r>
              <a:rPr lang="bn-IN" sz="4000" b="1" kern="0" spc="50" dirty="0" smtClean="0">
                <a:solidFill>
                  <a:srgbClr val="002060"/>
                </a:solidFill>
                <a:latin typeface="NikoshBAN" pitchFamily="2"/>
                <a:cs typeface="NikoshBAN" pitchFamily="2"/>
              </a:rPr>
              <a:t>(</a:t>
            </a:r>
            <a:r>
              <a:rPr lang="en-US" sz="4000" b="1" kern="0" spc="50" dirty="0" smtClean="0">
                <a:solidFill>
                  <a:srgbClr val="002060"/>
                </a:solidFill>
                <a:latin typeface="NikoshBAN" pitchFamily="2"/>
                <a:cs typeface="NikoshBAN" pitchFamily="2"/>
              </a:rPr>
              <a:t>www.skype.com)</a:t>
            </a:r>
            <a:endParaRPr lang="bn-IN" sz="4000" b="1" spc="50" dirty="0" smtClean="0">
              <a:solidFill>
                <a:srgbClr val="002060"/>
              </a:solidFill>
              <a:latin typeface="NikoshBAN" pitchFamily="2"/>
              <a:cs typeface="NikoshBAN" pitchFamily="2"/>
            </a:endParaRPr>
          </a:p>
          <a:p>
            <a:pPr algn="ctr"/>
            <a:endParaRPr lang="en-US" sz="4000" dirty="0"/>
          </a:p>
        </p:txBody>
      </p:sp>
      <p:sp>
        <p:nvSpPr>
          <p:cNvPr id="3" name="TextBox 2"/>
          <p:cNvSpPr txBox="1"/>
          <p:nvPr/>
        </p:nvSpPr>
        <p:spPr>
          <a:xfrm>
            <a:off x="1305781" y="5295332"/>
            <a:ext cx="9594376" cy="1015663"/>
          </a:xfrm>
          <a:prstGeom prst="rect">
            <a:avLst/>
          </a:prstGeom>
          <a:noFill/>
        </p:spPr>
        <p:txBody>
          <a:bodyPr wrap="square" rtlCol="0">
            <a:spAutoFit/>
          </a:bodyPr>
          <a:lstStyle/>
          <a:p>
            <a:pPr algn="just"/>
            <a:r>
              <a:rPr lang="bn-BD" sz="1500" b="1" dirty="0" smtClean="0"/>
              <a:t>স্কাইপ </a:t>
            </a:r>
            <a:r>
              <a:rPr lang="bn-BD" sz="1500" b="1" dirty="0"/>
              <a:t>একটি পরিষেবা যা ব্যবহারকারীদের সস্তা বা বিনামূল্যে ভয়েস এবং ভিডিও কল করতে অনুমতি দেয় ইন্টারনেট ব্যবহার করে। স্কাইপ পরিষেবা এবং অ্যাপ্লিকেশন যা ভিওআইপি (ভয়েস ওভার ইন্টারনেট প্রোটোকল) তৈরি করেছে যা সমগ্র বিশ্বের কাছে পরিচিত। স্কাইপটি বেশিরভাগ বছর ধরে বিশ্বব্যাপী সবচেয়ে বেশি ব্যবহৃত ভিওআইপি পরিষেবা ছিল, যদিও এটি আজকের ঘটনা নয়</a:t>
            </a:r>
            <a:r>
              <a:rPr lang="bn-BD" sz="1500" b="1" dirty="0" smtClean="0"/>
              <a:t>।</a:t>
            </a:r>
            <a:endParaRPr lang="en-US" sz="1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590" y="1678675"/>
            <a:ext cx="7874758" cy="3493827"/>
          </a:xfrm>
          <a:prstGeom prst="rect">
            <a:avLst/>
          </a:prstGeom>
          <a:ln>
            <a:noFill/>
          </a:ln>
          <a:effectLst>
            <a:softEdge rad="112500"/>
          </a:effectLst>
        </p:spPr>
      </p:pic>
    </p:spTree>
    <p:extLst>
      <p:ext uri="{BB962C8B-B14F-4D97-AF65-F5344CB8AC3E}">
        <p14:creationId xmlns:p14="http://schemas.microsoft.com/office/powerpoint/2010/main" val="321897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706420">
            <a:off x="85777" y="1501206"/>
            <a:ext cx="5226063" cy="38237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492594" flipV="1">
            <a:off x="7027057" y="1651112"/>
            <a:ext cx="4879122" cy="36509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396"/>
            <a:ext cx="12192000" cy="6722772"/>
          </a:xfrm>
          <a:prstGeom prst="rect">
            <a:avLst/>
          </a:prstGeom>
        </p:spPr>
      </p:pic>
    </p:spTree>
    <p:extLst>
      <p:ext uri="{BB962C8B-B14F-4D97-AF65-F5344CB8AC3E}">
        <p14:creationId xmlns:p14="http://schemas.microsoft.com/office/powerpoint/2010/main" val="15606974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231</TotalTime>
  <Words>347</Words>
  <Application>Microsoft Office PowerPoint</Application>
  <PresentationFormat>Widescreen</PresentationFormat>
  <Paragraphs>41</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Calibri</vt:lpstr>
      <vt:lpstr>Century Gothic</vt:lpstr>
      <vt:lpstr>NikoshBAN</vt:lpstr>
      <vt:lpstr>SutonnyMJ</vt:lpstr>
      <vt:lpstr>Times New Roman</vt:lpstr>
      <vt:lpstr>Vrinda</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Microsoft account</cp:lastModifiedBy>
  <cp:revision>38</cp:revision>
  <dcterms:created xsi:type="dcterms:W3CDTF">2021-03-06T04:11:07Z</dcterms:created>
  <dcterms:modified xsi:type="dcterms:W3CDTF">2022-01-04T12:25:49Z</dcterms:modified>
</cp:coreProperties>
</file>