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79" r:id="rId2"/>
    <p:sldId id="278" r:id="rId3"/>
    <p:sldId id="264" r:id="rId4"/>
    <p:sldId id="267" r:id="rId5"/>
    <p:sldId id="268" r:id="rId6"/>
    <p:sldId id="277" r:id="rId7"/>
    <p:sldId id="269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2FD3"/>
    <a:srgbClr val="EF5F7E"/>
    <a:srgbClr val="4FFF9F"/>
    <a:srgbClr val="02AE37"/>
    <a:srgbClr val="A20E8D"/>
    <a:srgbClr val="160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9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240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00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592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22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6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9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6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0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2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2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E08D-5121-4188-A12E-18412D6A1067}" type="datetimeFigureOut">
              <a:rPr lang="en-US" smtClean="0"/>
              <a:t>04-Jan-22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DE4DE6C-A7A3-4FE1-AA78-75366FDC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7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zakirgsmconline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9317" y="3200400"/>
            <a:ext cx="5330483" cy="3429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RvwKi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nv‡mb</a:t>
            </a:r>
            <a:endParaRPr lang="bn-BD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wmivR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gv‡ijMÄ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ev‡MinvU</a:t>
            </a: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Acv‡ikb</a:t>
            </a:r>
            <a:endParaRPr lang="bn-BD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01712411299, 01919950548</a:t>
            </a:r>
            <a:endParaRPr lang="bn-BD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000" dirty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e-mail: </a:t>
            </a:r>
            <a:r>
              <a:rPr lang="en-US" sz="2000" dirty="0">
                <a:solidFill>
                  <a:srgbClr val="FF0000"/>
                </a:solidFill>
                <a:cs typeface="SutonnyMJ" pitchFamily="2" charset="0"/>
                <a:hlinkClick r:id="rId2"/>
              </a:rPr>
              <a:t>zakirgsmconline@gmail.com</a:t>
            </a:r>
            <a:r>
              <a:rPr lang="en-US" sz="2000" dirty="0">
                <a:solidFill>
                  <a:srgbClr val="FF0000"/>
                </a:solidFill>
                <a:cs typeface="SutonnyMJ" pitchFamily="2" charset="0"/>
              </a:rPr>
              <a:t>, </a:t>
            </a:r>
            <a:r>
              <a:rPr lang="bn-BD" sz="2000" dirty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ফেসবুক আইডিঃ </a:t>
            </a:r>
            <a:r>
              <a:rPr lang="en-US" sz="2000" dirty="0">
                <a:solidFill>
                  <a:srgbClr val="FF0000"/>
                </a:solidFill>
                <a:cs typeface="SutonnyMJ" pitchFamily="2" charset="0"/>
              </a:rPr>
              <a:t>facebook.com/zakir.smc</a:t>
            </a:r>
            <a:endParaRPr lang="bn-BD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25418" y="3276600"/>
            <a:ext cx="5110089" cy="33528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অ্যাপ্লিকেশন-২</a:t>
            </a:r>
          </a:p>
          <a:p>
            <a:pPr>
              <a:lnSpc>
                <a:spcPct val="150000"/>
              </a:lnSpc>
            </a:pP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B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2434" y="990600"/>
            <a:ext cx="3048000" cy="1279446"/>
          </a:xfrm>
          <a:prstGeom prst="roundRect">
            <a:avLst>
              <a:gd name="adj" fmla="val 2405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10" name="Picture 9" descr="IM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228601"/>
            <a:ext cx="2209800" cy="2637067"/>
          </a:xfrm>
          <a:prstGeom prst="rect">
            <a:avLst/>
          </a:prstGeom>
        </p:spPr>
      </p:pic>
      <p:pic>
        <p:nvPicPr>
          <p:cNvPr id="11" name="Picture 10" descr="IMG_89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81000"/>
            <a:ext cx="205740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609859" y="2427665"/>
            <a:ext cx="8603088" cy="3638286"/>
            <a:chOff x="1635616" y="1667811"/>
            <a:chExt cx="8222542" cy="3638286"/>
          </a:xfrm>
        </p:grpSpPr>
        <p:grpSp>
          <p:nvGrpSpPr>
            <p:cNvPr id="5" name="Group 4"/>
            <p:cNvGrpSpPr/>
            <p:nvPr/>
          </p:nvGrpSpPr>
          <p:grpSpPr>
            <a:xfrm>
              <a:off x="1635616" y="1667811"/>
              <a:ext cx="8113691" cy="920843"/>
              <a:chOff x="3116686" y="1397355"/>
              <a:chExt cx="6890936" cy="1139783"/>
            </a:xfrm>
          </p:grpSpPr>
          <p:sp>
            <p:nvSpPr>
              <p:cNvPr id="3" name="Flowchart: Stored Data 2"/>
              <p:cNvSpPr/>
              <p:nvPr/>
            </p:nvSpPr>
            <p:spPr>
              <a:xfrm rot="10800000">
                <a:off x="3116686" y="1397355"/>
                <a:ext cx="6890936" cy="1139782"/>
              </a:xfrm>
              <a:prstGeom prst="flowChartOnlineStorag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Flowchart: Display 3"/>
              <p:cNvSpPr/>
              <p:nvPr/>
            </p:nvSpPr>
            <p:spPr>
              <a:xfrm rot="10800000">
                <a:off x="6048302" y="1397355"/>
                <a:ext cx="1983346" cy="1139783"/>
              </a:xfrm>
              <a:prstGeom prst="flowChartDisplay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509837" y="1808515"/>
              <a:ext cx="54904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ডেটা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endParaRPr lang="en-US" sz="40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35616" y="2942820"/>
              <a:ext cx="8113691" cy="920843"/>
              <a:chOff x="3116686" y="1397355"/>
              <a:chExt cx="6890936" cy="1139783"/>
            </a:xfrm>
          </p:grpSpPr>
          <p:sp>
            <p:nvSpPr>
              <p:cNvPr id="9" name="Flowchart: Stored Data 8"/>
              <p:cNvSpPr/>
              <p:nvPr/>
            </p:nvSpPr>
            <p:spPr>
              <a:xfrm rot="10800000">
                <a:off x="3116686" y="1397355"/>
                <a:ext cx="6890936" cy="1139782"/>
              </a:xfrm>
              <a:prstGeom prst="flowChartOnlineStorag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Flowchart: Display 9"/>
              <p:cNvSpPr/>
              <p:nvPr/>
            </p:nvSpPr>
            <p:spPr>
              <a:xfrm rot="10800000">
                <a:off x="6048302" y="1397355"/>
                <a:ext cx="1983346" cy="1139783"/>
              </a:xfrm>
              <a:prstGeom prst="flowChartDisplay">
                <a:avLst/>
              </a:prstGeom>
              <a:solidFill>
                <a:srgbClr val="02AE3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196567" y="3079771"/>
              <a:ext cx="58037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ইনফরমেশন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endParaRPr lang="en-US" sz="7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35616" y="4385254"/>
              <a:ext cx="8113691" cy="920843"/>
              <a:chOff x="3116686" y="1397355"/>
              <a:chExt cx="6890936" cy="1139783"/>
            </a:xfrm>
          </p:grpSpPr>
          <p:sp>
            <p:nvSpPr>
              <p:cNvPr id="13" name="Flowchart: Stored Data 12"/>
              <p:cNvSpPr/>
              <p:nvPr/>
            </p:nvSpPr>
            <p:spPr>
              <a:xfrm rot="10800000">
                <a:off x="3116686" y="1397355"/>
                <a:ext cx="6890936" cy="1139782"/>
              </a:xfrm>
              <a:prstGeom prst="flowChartOnlineStorag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lowchart: Display 13"/>
              <p:cNvSpPr/>
              <p:nvPr/>
            </p:nvSpPr>
            <p:spPr>
              <a:xfrm rot="10800000">
                <a:off x="6048302" y="1397355"/>
                <a:ext cx="1983346" cy="1139783"/>
              </a:xfrm>
              <a:prstGeom prst="flowChartDisplay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925638" y="4530204"/>
              <a:ext cx="693252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err="1">
                  <a:latin typeface="NikoshBAN" pitchFamily="2" charset="0"/>
                  <a:cs typeface="NikoshBAN" pitchFamily="2" charset="0"/>
                </a:rPr>
                <a:t>ডেটাবেজের</a:t>
              </a:r>
              <a:r>
                <a:rPr lang="en-US" sz="35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00" b="1" dirty="0" err="1"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35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00" b="1" dirty="0" err="1" smtClean="0">
                  <a:latin typeface="NikoshBAN" pitchFamily="2" charset="0"/>
                  <a:cs typeface="NikoshBAN" pitchFamily="2" charset="0"/>
                </a:rPr>
                <a:t>সমুহ</a:t>
              </a:r>
              <a:r>
                <a:rPr lang="en-US" sz="35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00" b="1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5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00" b="1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5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endParaRPr lang="en-US" sz="35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57736" y="392802"/>
            <a:ext cx="4211392" cy="920842"/>
            <a:chOff x="1609859" y="354776"/>
            <a:chExt cx="8113691" cy="920842"/>
          </a:xfrm>
        </p:grpSpPr>
        <p:sp>
          <p:nvSpPr>
            <p:cNvPr id="17" name="Flowchart: Stored Data 16"/>
            <p:cNvSpPr/>
            <p:nvPr/>
          </p:nvSpPr>
          <p:spPr>
            <a:xfrm rot="10800000">
              <a:off x="1609859" y="354776"/>
              <a:ext cx="8113691" cy="920842"/>
            </a:xfrm>
            <a:prstGeom prst="flowChartOnlineStorag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087429" y="491727"/>
              <a:ext cx="1352008" cy="65449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76545" y="510809"/>
            <a:ext cx="2373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Wave 22"/>
          <p:cNvSpPr/>
          <p:nvPr/>
        </p:nvSpPr>
        <p:spPr>
          <a:xfrm>
            <a:off x="3206637" y="1431653"/>
            <a:ext cx="5295641" cy="791068"/>
          </a:xfrm>
          <a:prstGeom prst="wave">
            <a:avLst/>
          </a:prstGeom>
          <a:solidFill>
            <a:srgbClr val="F92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পাঠ শেষে শিক্ষার্থীরা ...........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6087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89553" y="1622738"/>
            <a:ext cx="108473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n-BD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Data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 ল্যাটিন শব্দ 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Datum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শব্দের বহুবচন। 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Datum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অর্থ হচ্ছে তথ্যের উপাদান 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(an item of information)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তথ্যের অন্তর্গত ক্ষুদ্রতর অংশসমূহ হচ্ছে ডেটা বা উপাত্ত। প্রক্রিয়াকরণের পর সুনির্দিষ্ট ফলাফল পাওয়ার জন্য ব্যবহৃত ইনপুটসমূহকে উপাত্ত বা ডেটা বলে। সংক্ষপে সুনদির্ষ্টি আউটপুট বা ফলাফল পাওয়ার জন্য প্র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সেসিং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য়ে ব্যবহৃত কাঁচামাল সমূহকে ডটো বা উপাত্ত 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713668" y="268069"/>
            <a:ext cx="256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471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3564" y="1676358"/>
            <a:ext cx="6480162" cy="43987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সরবরাহকৃত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সুশৃঙ্খল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সুসংঘবদ্ধ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ইনফরমেশন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মনীষী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পোপেক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“Information is the orderly and useful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arrangment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of facts or data so that they are accurate, timely, complete and  concise’.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 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বস্তুনিষ্ঠ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অর্থবোধক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সুসজ্জিত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	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(Information)  =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(data) +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(Context)+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(Meaning).</a:t>
            </a:r>
          </a:p>
          <a:p>
            <a:pPr algn="just">
              <a:lnSpc>
                <a:spcPct val="99000"/>
              </a:lnSpc>
            </a:pP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2801" y="335872"/>
            <a:ext cx="2696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01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mScanner 11-16-2020 23.45.10_6.jpg"/>
          <p:cNvPicPr>
            <a:picLocks noChangeAspect="1"/>
          </p:cNvPicPr>
          <p:nvPr/>
        </p:nvPicPr>
        <p:blipFill>
          <a:blip r:embed="rId2"/>
          <a:srcRect l="1286" t="6490" r="1857" b="7325"/>
          <a:stretch>
            <a:fillRect/>
          </a:stretch>
        </p:blipFill>
        <p:spPr>
          <a:xfrm>
            <a:off x="1498783" y="958001"/>
            <a:ext cx="9499776" cy="479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2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1-16-2020 23.45.10_9.jpg"/>
          <p:cNvPicPr>
            <a:picLocks noChangeAspect="1"/>
          </p:cNvPicPr>
          <p:nvPr/>
        </p:nvPicPr>
        <p:blipFill>
          <a:blip r:embed="rId2"/>
          <a:srcRect l="14542" t="24130" r="34469" b="13325"/>
          <a:stretch>
            <a:fillRect/>
          </a:stretch>
        </p:blipFill>
        <p:spPr>
          <a:xfrm>
            <a:off x="1541417" y="2047741"/>
            <a:ext cx="9392195" cy="400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amScanner 11-16-2020 23.45.10_9.jpg"/>
          <p:cNvPicPr>
            <a:picLocks noChangeAspect="1"/>
          </p:cNvPicPr>
          <p:nvPr/>
        </p:nvPicPr>
        <p:blipFill>
          <a:blip r:embed="rId2"/>
          <a:srcRect l="12256" t="12494" r="13194" b="74207"/>
          <a:stretch>
            <a:fillRect/>
          </a:stretch>
        </p:blipFill>
        <p:spPr>
          <a:xfrm>
            <a:off x="2508989" y="895082"/>
            <a:ext cx="7027817" cy="83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378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095" y="1830060"/>
            <a:ext cx="1116598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: ক্রেতা, একাউন্ট, ঋণ এবং লেনদেনের তথ্যের জন্য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: আসন সংরক্ষণ, সময় সূচির তথ্য ব্যবস্থাপনার উদ্দেশ্যে। সর্ব প্রথম ডেটাবেজ ব্যবহারকারীদের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বৈমানিক কাজের উদ্দেশ্যে ব্যবহৃত ডেটাবেজ অন্যতম। সারা বিশ্বের বিভিন্ন প্রান্তের টার্মিনালগুলো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কেন্দ্রিয়  ডেটাবেজের সাথে যুক্ত থাকত ফোন লাইন বা অন্যান্য ডেটা নেটওয়ার্কের মাধ্যমে।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: ছাত্র-ছাত্রীদের তথ্য, কোর্সের নিবন্ধন ও গ্রেড জানার জন্য।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কার্ড লেনদেন: ক্রেডিট কার্ড দিয়ে ক্রয়, লেনদেন ও মাসিক বিবরণী প্রস্তুতের উদ্দেশ্যে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টেলিকমিউনিকেশন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: কলের তথ্য রাখার জন্য, মাসিক বিল প্রস্তুত, প্রিপেইড কল কার্ডের ব্যালেন্স রাখা এবং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তথ্য সংরক্ষনের জন্য।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: আর্থিক তথ্য যেমন বিক্রয়, ক্রয়,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জমা, স্টক এবং বন্ডের হিসাব সংরক্ষণ।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সম্পদ: কর্মচারীদের তথ্য, বেতন, ট্যাক্স, ভাতা, চেক প্রদানের তথ্য এবং অন্যান্য সুযোগ সুবিধার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ধারণ।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4259" y="347730"/>
            <a:ext cx="6838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ডেটাবেজ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উদ্দেশ্য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361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3493" y="816734"/>
            <a:ext cx="9607640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000" b="1" spc="50" dirty="0" smtClean="0">
                <a:ln w="11430">
                  <a:solidFill>
                    <a:schemeClr val="tx1"/>
                  </a:solidFill>
                </a:ln>
                <a:solidFill>
                  <a:srgbClr val="F92FD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সবাইকে</a:t>
            </a:r>
          </a:p>
          <a:p>
            <a:pPr algn="ctr"/>
            <a:endParaRPr lang="bn-BD" b="1" spc="50" dirty="0" smtClean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</a:endParaRPr>
          </a:p>
          <a:p>
            <a:pPr algn="ctr"/>
            <a:r>
              <a:rPr lang="bn-BD" sz="15000" b="1" spc="50" dirty="0" smtClean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endParaRPr lang="bn-BD" sz="2000" b="1" spc="50" dirty="0" smtClean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</a:endParaRPr>
          </a:p>
          <a:p>
            <a:pPr algn="ctr"/>
            <a:r>
              <a:rPr lang="bn-BD" sz="7000" b="1" spc="50" dirty="0" smtClean="0">
                <a:ln w="11430">
                  <a:solidFill>
                    <a:schemeClr val="tx1"/>
                  </a:solidFill>
                </a:ln>
                <a:solidFill>
                  <a:srgbClr val="4FFF9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দেখা হবে আগামি ক্লাসে ।  </a:t>
            </a:r>
            <a:endParaRPr lang="en-US" sz="7000" b="1" spc="50" dirty="0">
              <a:ln w="11430">
                <a:solidFill>
                  <a:schemeClr val="tx1"/>
                </a:solidFill>
              </a:ln>
              <a:solidFill>
                <a:srgbClr val="4FFF9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7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389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NikoshBAN</vt:lpstr>
      <vt:lpstr>SutonnyMJ</vt:lpstr>
      <vt:lpstr>Times New Roman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account</cp:lastModifiedBy>
  <cp:revision>29</cp:revision>
  <dcterms:created xsi:type="dcterms:W3CDTF">2021-03-20T01:08:24Z</dcterms:created>
  <dcterms:modified xsi:type="dcterms:W3CDTF">2022-01-04T13:08:48Z</dcterms:modified>
</cp:coreProperties>
</file>