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4" r:id="rId4"/>
    <p:sldId id="258" r:id="rId5"/>
    <p:sldId id="263" r:id="rId6"/>
    <p:sldId id="283" r:id="rId7"/>
    <p:sldId id="302" r:id="rId8"/>
    <p:sldId id="271" r:id="rId9"/>
    <p:sldId id="280" r:id="rId10"/>
    <p:sldId id="285" r:id="rId11"/>
    <p:sldId id="286" r:id="rId12"/>
    <p:sldId id="298" r:id="rId13"/>
    <p:sldId id="287" r:id="rId14"/>
    <p:sldId id="288" r:id="rId15"/>
    <p:sldId id="289" r:id="rId16"/>
    <p:sldId id="290" r:id="rId17"/>
    <p:sldId id="297" r:id="rId18"/>
    <p:sldId id="291" r:id="rId19"/>
    <p:sldId id="299" r:id="rId20"/>
    <p:sldId id="272" r:id="rId21"/>
    <p:sldId id="300" r:id="rId22"/>
    <p:sldId id="277" r:id="rId23"/>
    <p:sldId id="282" r:id="rId24"/>
    <p:sldId id="301" r:id="rId25"/>
    <p:sldId id="296" r:id="rId26"/>
    <p:sldId id="276" r:id="rId27"/>
    <p:sldId id="30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691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574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266700" y="274497"/>
            <a:ext cx="11671300" cy="6400800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512300" y="6504285"/>
            <a:ext cx="147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FFFF00"/>
                </a:solidFill>
              </a:rPr>
              <a:t>রাহিমা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1800" b="1" dirty="0" err="1">
                <a:solidFill>
                  <a:srgbClr val="FFFF00"/>
                </a:solidFill>
              </a:rPr>
              <a:t>আক্তার</a:t>
            </a:r>
            <a:endParaRPr lang="en-US" sz="18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ownload Free png Flower PNG Transparent Flower.PNG Images. | PlusPNG -  DLPNG.co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700" y="6269500"/>
            <a:ext cx="508000" cy="5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ownload Free png Flower PNG Transparent Flower.PNG Images. | PlusPNG -  DLPNG.co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557000" y="6276131"/>
            <a:ext cx="508000" cy="5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ownload Free png Flower PNG Transparent Flower.PNG Images. | PlusPNG -  DLPNG.co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531599" y="146050"/>
            <a:ext cx="508000" cy="5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ownload Free png Flower PNG Transparent Flower.PNG Images. | PlusPNG -  DLPNG.co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700" y="146050"/>
            <a:ext cx="508000" cy="5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12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6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0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130"/>
            </a:avLst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266700" y="127000"/>
            <a:ext cx="11709400" cy="66040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5283200"/>
            <a:ext cx="11760200" cy="143827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0312400" y="6002337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7030A0"/>
                </a:solidFill>
              </a:rPr>
              <a:t>রাহিমা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আক্তার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290628"/>
            <a:ext cx="388937" cy="394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95100" y="127000"/>
            <a:ext cx="388937" cy="39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8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4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2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2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6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0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39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FA538-A35A-4BD8-B19E-66BDE14906B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A538-A35A-4BD8-B19E-66BDE14906B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029E6-5CC5-4F10-B156-7953FB5A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3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5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8.jpeg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8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2.jpeg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9.png" /><Relationship Id="rId4" Type="http://schemas.openxmlformats.org/officeDocument/2006/relationships/image" Target="../media/image18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598" y="1882312"/>
            <a:ext cx="6803862" cy="4301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64879">
            <a:off x="5431143" y="3213882"/>
            <a:ext cx="1976695" cy="19766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4897" y="825632"/>
            <a:ext cx="85709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5400" b="1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5400" b="1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3446">
            <a:off x="6522297" y="4015339"/>
            <a:ext cx="1562828" cy="15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repeatCount="indefinite" fill="hold" grpId="1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-1.85185E-6 L -2.91667E-6 -0.07222 " pathEditMode="relative" rAng="0" ptsTypes="AA">
                                      <p:cBhvr>
                                        <p:cTn id="10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600DCD-B247-4EBC-A931-9B8575B76B41}"/>
              </a:ext>
            </a:extLst>
          </p:cNvPr>
          <p:cNvSpPr txBox="1"/>
          <p:nvPr/>
        </p:nvSpPr>
        <p:spPr>
          <a:xfrm>
            <a:off x="1724842" y="819686"/>
            <a:ext cx="3180534" cy="6247864"/>
          </a:xfrm>
          <a:prstGeom prst="rect">
            <a:avLst/>
          </a:prstGeom>
          <a:noFill/>
          <a:ln w="38100">
            <a:noFill/>
            <a:prstDash val="sysDot"/>
          </a:ln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b="1" i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endParaRPr lang="en-US" sz="2000" b="1" i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en-US" sz="2000" b="1" i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কামিনী</a:t>
            </a:r>
            <a:r>
              <a:rPr lang="en-US" sz="20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i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2000" b="1" i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r>
              <a:rPr lang="bn-IN" sz="20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 কিরে সুখ ?  নাই কিরে সুখ ?-</a:t>
            </a:r>
          </a:p>
          <a:p>
            <a:pPr algn="ctr" defTabSz="457200"/>
            <a:r>
              <a:rPr lang="bn-IN" sz="2000" b="1" i="1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IN" sz="20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ধরা কি শুধু বিষাদময় ?</a:t>
            </a:r>
          </a:p>
          <a:p>
            <a:pPr algn="ctr" defTabSz="457200"/>
            <a:r>
              <a:rPr lang="bn-IN" sz="20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যাতনে জ্বলিয়া কাঁদিয়া মরিতে</a:t>
            </a:r>
          </a:p>
          <a:p>
            <a:pPr algn="ctr" defTabSz="457200"/>
            <a:r>
              <a:rPr lang="bn-IN" sz="20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কেবলি কি নর জনম লয়?-</a:t>
            </a:r>
            <a:endParaRPr lang="en-US" sz="2000" b="1" i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457200"/>
            <a:endParaRPr lang="en-US" sz="2000" b="1" i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বল ছিন্ন বীণে,বল উচ্চেঃস্বরে</a:t>
            </a:r>
          </a:p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না –, না –  ,না – , মানবের তরে</a:t>
            </a:r>
          </a:p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আছে উচ্চ লক্ষ্য,সুখ উচ্চতর</a:t>
            </a:r>
          </a:p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না সৃজিলা বিধি কাঁদাতে নরে।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কার্যক্ষেত্র  ঐ প্রশস্ত পড়িয়া</a:t>
            </a:r>
          </a:p>
          <a:p>
            <a:pPr algn="ctr"/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সমর –অঙ্গন  সংসার এই,</a:t>
            </a:r>
          </a:p>
          <a:p>
            <a:pPr algn="ctr"/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 বীরবেশে কর গিয়া রণ;</a:t>
            </a:r>
          </a:p>
          <a:p>
            <a:pPr algn="ctr"/>
            <a:r>
              <a:rPr lang="bn-IN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জিনিবে সুখ  লভিবে সে-ই ।</a:t>
            </a: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457200"/>
            <a:endParaRPr lang="en-US" sz="2000" b="1" i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504" y="1836617"/>
            <a:ext cx="4060288" cy="40298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7917737" y="419100"/>
            <a:ext cx="3036013" cy="1557069"/>
            <a:chOff x="7412912" y="390067"/>
            <a:chExt cx="3611880" cy="1709928"/>
          </a:xfrm>
        </p:grpSpPr>
        <p:sp>
          <p:nvSpPr>
            <p:cNvPr id="6" name="Cloud Callout 5"/>
            <p:cNvSpPr/>
            <p:nvPr/>
          </p:nvSpPr>
          <p:spPr>
            <a:xfrm>
              <a:off x="7412912" y="390067"/>
              <a:ext cx="3611880" cy="1709928"/>
            </a:xfrm>
            <a:prstGeom prst="cloudCallou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656576" y="673531"/>
              <a:ext cx="2977896" cy="1249381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bn-BD" sz="3600" b="1" dirty="0"/>
                <a:t>শিক্ষকের </a:t>
              </a:r>
            </a:p>
            <a:p>
              <a:pPr algn="ctr"/>
              <a:r>
                <a:rPr lang="bn-BD" sz="3600" b="1" dirty="0"/>
                <a:t> আদর্শ পাঠ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44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382" y="1815956"/>
            <a:ext cx="5383235" cy="439559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4248149" y="252413"/>
            <a:ext cx="3448050" cy="1680537"/>
          </a:xfrm>
          <a:prstGeom prst="cloudCallou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24174" y="369406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endParaRPr lang="en-US" sz="4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4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750" y="505271"/>
            <a:ext cx="1103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>
                <a:latin typeface="NikoshBAN"/>
              </a:rPr>
              <a:t>কবিতায়</a:t>
            </a:r>
            <a:r>
              <a:rPr lang="en-US" sz="4400" b="1" u="sng" dirty="0">
                <a:latin typeface="NikoshBAN"/>
              </a:rPr>
              <a:t> </a:t>
            </a:r>
            <a:r>
              <a:rPr lang="en-US" sz="4400" b="1" u="sng" dirty="0" err="1">
                <a:latin typeface="NikoshBAN"/>
              </a:rPr>
              <a:t>উল্লিখিত</a:t>
            </a:r>
            <a:r>
              <a:rPr lang="en-US" sz="4400" b="1" u="sng" dirty="0">
                <a:latin typeface="NikoshBAN"/>
              </a:rPr>
              <a:t> </a:t>
            </a:r>
            <a:r>
              <a:rPr lang="en-US" sz="4400" b="1" u="sng" dirty="0" err="1">
                <a:latin typeface="NikoshBAN"/>
              </a:rPr>
              <a:t>কিছু</a:t>
            </a:r>
            <a:r>
              <a:rPr lang="en-US" sz="4400" b="1" u="sng" dirty="0">
                <a:latin typeface="NikoshBAN"/>
              </a:rPr>
              <a:t> </a:t>
            </a:r>
            <a:r>
              <a:rPr lang="en-US" sz="4400" b="1" u="sng" dirty="0" err="1">
                <a:latin typeface="NikoshBAN"/>
              </a:rPr>
              <a:t>শব্দের</a:t>
            </a:r>
            <a:r>
              <a:rPr lang="en-US" sz="4400" b="1" u="sng" dirty="0">
                <a:latin typeface="NikoshBAN"/>
              </a:rPr>
              <a:t> </a:t>
            </a:r>
            <a:r>
              <a:rPr lang="en-US" sz="4400" b="1" u="sng" dirty="0" err="1">
                <a:latin typeface="NikoshBAN"/>
              </a:rPr>
              <a:t>উচ্চারণ</a:t>
            </a:r>
            <a:r>
              <a:rPr lang="en-US" sz="4400" b="1" u="sng" dirty="0">
                <a:latin typeface="NikoshBAN"/>
              </a:rPr>
              <a:t> </a:t>
            </a:r>
            <a:r>
              <a:rPr lang="en-US" sz="4400" b="1" u="sng" dirty="0" err="1">
                <a:latin typeface="NikoshBAN"/>
              </a:rPr>
              <a:t>চর্চা</a:t>
            </a:r>
            <a:r>
              <a:rPr lang="en-US" sz="4400" b="1" u="sng" dirty="0">
                <a:latin typeface="NikoshBAN"/>
              </a:rPr>
              <a:t> </a:t>
            </a:r>
            <a:r>
              <a:rPr lang="en-US" sz="4400" b="1" u="sng" dirty="0" err="1">
                <a:latin typeface="NikoshBAN"/>
              </a:rPr>
              <a:t>করি</a:t>
            </a:r>
            <a:endParaRPr lang="en-US" sz="4400" b="1" u="sng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7361" y="2238375"/>
            <a:ext cx="1876425" cy="50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1304924" y="4113743"/>
            <a:ext cx="2208845" cy="5847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উচ্চতর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79850" y="4256570"/>
            <a:ext cx="2153833" cy="5847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উচ্চতরো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4923" y="1579587"/>
            <a:ext cx="2208845" cy="5847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রণ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79850" y="1536534"/>
            <a:ext cx="2153833" cy="5847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রনো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4924" y="5408983"/>
            <a:ext cx="2208845" cy="5847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প্রশস্ত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79849" y="5333217"/>
            <a:ext cx="2153833" cy="5847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প্রোশসতো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4923" y="2887535"/>
            <a:ext cx="2208845" cy="5847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স্বার্থ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9850" y="2887535"/>
            <a:ext cx="2153834" cy="58477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শারথো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2031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6424" y="418838"/>
            <a:ext cx="9957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নেই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0152" y="417472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51437" y="1734548"/>
            <a:ext cx="2130552" cy="781264"/>
            <a:chOff x="8251437" y="1734548"/>
            <a:chExt cx="2130552" cy="781264"/>
          </a:xfrm>
        </p:grpSpPr>
        <p:sp>
          <p:nvSpPr>
            <p:cNvPr id="42" name="Rectangle 41"/>
            <p:cNvSpPr/>
            <p:nvPr/>
          </p:nvSpPr>
          <p:spPr>
            <a:xfrm>
              <a:off x="8251437" y="1734548"/>
              <a:ext cx="2130552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02313" y="1793501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জয়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করবে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/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16177" y="1540770"/>
            <a:ext cx="2130552" cy="781264"/>
            <a:chOff x="1365250" y="1673799"/>
            <a:chExt cx="2130552" cy="781264"/>
          </a:xfrm>
        </p:grpSpPr>
        <p:sp>
          <p:nvSpPr>
            <p:cNvPr id="35" name="Rectangle 34"/>
            <p:cNvSpPr/>
            <p:nvPr/>
          </p:nvSpPr>
          <p:spPr>
            <a:xfrm>
              <a:off x="1365250" y="1673799"/>
              <a:ext cx="2130552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66088" y="1763735"/>
              <a:ext cx="20297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জিনিবে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14323" y="5203359"/>
            <a:ext cx="2232406" cy="781264"/>
            <a:chOff x="1314323" y="5522664"/>
            <a:chExt cx="2232406" cy="781264"/>
          </a:xfrm>
        </p:grpSpPr>
        <p:sp>
          <p:nvSpPr>
            <p:cNvPr id="38" name="Rectangle 37"/>
            <p:cNvSpPr/>
            <p:nvPr/>
          </p:nvSpPr>
          <p:spPr>
            <a:xfrm>
              <a:off x="1314323" y="5522664"/>
              <a:ext cx="2232406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6426" y="5593991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dirty="0"/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234618" y="3541325"/>
            <a:ext cx="2438400" cy="781264"/>
            <a:chOff x="8251437" y="3028848"/>
            <a:chExt cx="2438400" cy="781264"/>
          </a:xfrm>
        </p:grpSpPr>
        <p:sp>
          <p:nvSpPr>
            <p:cNvPr id="41" name="Rectangle 40"/>
            <p:cNvSpPr/>
            <p:nvPr/>
          </p:nvSpPr>
          <p:spPr>
            <a:xfrm>
              <a:off x="8327317" y="3028848"/>
              <a:ext cx="2130552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51437" y="3103635"/>
              <a:ext cx="2438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পৃথিবী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34618" y="5176441"/>
            <a:ext cx="2829622" cy="781264"/>
            <a:chOff x="7667626" y="5203359"/>
            <a:chExt cx="4133468" cy="781264"/>
          </a:xfrm>
        </p:grpSpPr>
        <p:sp>
          <p:nvSpPr>
            <p:cNvPr id="39" name="Rectangle 38"/>
            <p:cNvSpPr/>
            <p:nvPr/>
          </p:nvSpPr>
          <p:spPr>
            <a:xfrm>
              <a:off x="7667626" y="5203359"/>
              <a:ext cx="4133468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19644" y="5230276"/>
              <a:ext cx="39814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যুদ্ধ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লড়াই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625" y="4810375"/>
            <a:ext cx="2706953" cy="1607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2" name="Group 21"/>
          <p:cNvGrpSpPr/>
          <p:nvPr/>
        </p:nvGrpSpPr>
        <p:grpSpPr>
          <a:xfrm>
            <a:off x="1442908" y="3372064"/>
            <a:ext cx="2130552" cy="781264"/>
            <a:chOff x="1314323" y="3577069"/>
            <a:chExt cx="2130552" cy="781264"/>
          </a:xfrm>
        </p:grpSpPr>
        <p:grpSp>
          <p:nvGrpSpPr>
            <p:cNvPr id="13" name="Group 12"/>
            <p:cNvGrpSpPr/>
            <p:nvPr/>
          </p:nvGrpSpPr>
          <p:grpSpPr>
            <a:xfrm>
              <a:off x="1314323" y="3577069"/>
              <a:ext cx="2130552" cy="781264"/>
              <a:chOff x="1376426" y="3661426"/>
              <a:chExt cx="2130552" cy="781264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1376426" y="3661426"/>
                <a:ext cx="2130552" cy="78126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B050"/>
                </a:solidFill>
              </a:ln>
              <a:scene3d>
                <a:camera prst="perspectiveBelow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540159" y="3714305"/>
                <a:ext cx="1828800" cy="307777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 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1441825" y="3645741"/>
              <a:ext cx="1828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অবনী</a:t>
              </a:r>
              <a:endParaRPr lang="en-US" sz="3200" b="1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4625" y="1266324"/>
            <a:ext cx="2698560" cy="16079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A0B131-6505-49D3-AA13-172AB90E3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25" y="3068747"/>
            <a:ext cx="2706953" cy="1602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16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8686354" y="5180230"/>
            <a:ext cx="2247011" cy="781264"/>
            <a:chOff x="8477250" y="5180230"/>
            <a:chExt cx="2832100" cy="781264"/>
          </a:xfrm>
        </p:grpSpPr>
        <p:sp>
          <p:nvSpPr>
            <p:cNvPr id="7" name="Rectangle 6"/>
            <p:cNvSpPr/>
            <p:nvPr/>
          </p:nvSpPr>
          <p:spPr>
            <a:xfrm>
              <a:off x="8477250" y="5180230"/>
              <a:ext cx="2832100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36952" y="5278473"/>
              <a:ext cx="2512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দিশেহারা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400" dirty="0"/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86355" y="3597020"/>
            <a:ext cx="2247010" cy="781264"/>
            <a:chOff x="9062339" y="3571964"/>
            <a:chExt cx="2247010" cy="781264"/>
          </a:xfrm>
        </p:grpSpPr>
        <p:sp>
          <p:nvSpPr>
            <p:cNvPr id="9" name="Rectangle 8"/>
            <p:cNvSpPr/>
            <p:nvPr/>
          </p:nvSpPr>
          <p:spPr>
            <a:xfrm>
              <a:off x="9062339" y="3571964"/>
              <a:ext cx="2232406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21476" y="3670209"/>
              <a:ext cx="20878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অন্যের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জন্য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1400" dirty="0"/>
                <a:t>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25880" y="5180230"/>
            <a:ext cx="2232406" cy="781264"/>
            <a:chOff x="1325880" y="5180230"/>
            <a:chExt cx="2232406" cy="781264"/>
          </a:xfrm>
        </p:grpSpPr>
        <p:sp>
          <p:nvSpPr>
            <p:cNvPr id="4" name="Rectangle 3"/>
            <p:cNvSpPr/>
            <p:nvPr/>
          </p:nvSpPr>
          <p:spPr>
            <a:xfrm>
              <a:off x="1325880" y="5180230"/>
              <a:ext cx="2232406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67307" y="5278474"/>
              <a:ext cx="1828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itchFamily="2" charset="0"/>
                </a:rPr>
                <a:t>বিব্রত</a:t>
              </a:r>
              <a:r>
                <a:rPr lang="en-US" sz="1400" b="1" dirty="0"/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25880" y="3670209"/>
            <a:ext cx="2232406" cy="781264"/>
            <a:chOff x="1302071" y="3670209"/>
            <a:chExt cx="2232406" cy="781264"/>
          </a:xfrm>
        </p:grpSpPr>
        <p:sp>
          <p:nvSpPr>
            <p:cNvPr id="5" name="Rectangle 4"/>
            <p:cNvSpPr/>
            <p:nvPr/>
          </p:nvSpPr>
          <p:spPr>
            <a:xfrm>
              <a:off x="1302071" y="3670209"/>
              <a:ext cx="2232406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5504" y="3695265"/>
              <a:ext cx="2107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পরের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কারণে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400" b="1" dirty="0"/>
                <a:t>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40903" y="2126146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65504" y="1677715"/>
            <a:ext cx="2232406" cy="781264"/>
            <a:chOff x="1365504" y="1677715"/>
            <a:chExt cx="2232406" cy="781264"/>
          </a:xfrm>
        </p:grpSpPr>
        <p:sp>
          <p:nvSpPr>
            <p:cNvPr id="3" name="Rectangle 2"/>
            <p:cNvSpPr/>
            <p:nvPr/>
          </p:nvSpPr>
          <p:spPr>
            <a:xfrm>
              <a:off x="1365504" y="1677715"/>
              <a:ext cx="2232406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735877" y="1730007"/>
              <a:ext cx="16337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হৃদয়ভার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/>
                <a:t> </a:t>
              </a: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192" y="3015207"/>
            <a:ext cx="2628806" cy="1639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3" name="Group 12"/>
          <p:cNvGrpSpPr/>
          <p:nvPr/>
        </p:nvGrpSpPr>
        <p:grpSpPr>
          <a:xfrm>
            <a:off x="8647810" y="1662540"/>
            <a:ext cx="2232406" cy="781264"/>
            <a:chOff x="8647810" y="1662540"/>
            <a:chExt cx="2232406" cy="781264"/>
          </a:xfrm>
        </p:grpSpPr>
        <p:sp>
          <p:nvSpPr>
            <p:cNvPr id="8" name="Rectangle 7"/>
            <p:cNvSpPr/>
            <p:nvPr/>
          </p:nvSpPr>
          <p:spPr>
            <a:xfrm>
              <a:off x="8647810" y="1662540"/>
              <a:ext cx="2232406" cy="78126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  <a:scene3d>
              <a:camera prst="perspectiveBelow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চ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914510" y="1775959"/>
              <a:ext cx="1790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/>
                </a:rPr>
                <a:t>মনের</a:t>
              </a:r>
              <a:r>
                <a:rPr lang="en-US" sz="3200" b="1" dirty="0">
                  <a:latin typeface="NikoshBAN"/>
                </a:rPr>
                <a:t> </a:t>
              </a:r>
              <a:r>
                <a:rPr lang="en-US" sz="3200" b="1" dirty="0" err="1">
                  <a:latin typeface="NikoshBAN"/>
                </a:rPr>
                <a:t>কষ্ট</a:t>
              </a:r>
              <a:r>
                <a:rPr lang="en-US" sz="3200" b="1" dirty="0">
                  <a:latin typeface="NikoshBAN"/>
                </a:rPr>
                <a:t>।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752779" y="319368"/>
            <a:ext cx="6686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নতুন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নেই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411" y="4937020"/>
            <a:ext cx="2722645" cy="15057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411" y="1208889"/>
            <a:ext cx="2670803" cy="16246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70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42744" y="4760140"/>
            <a:ext cx="8810599" cy="790268"/>
            <a:chOff x="2418233" y="4677844"/>
            <a:chExt cx="8444838" cy="877366"/>
          </a:xfrm>
        </p:grpSpPr>
        <p:sp>
          <p:nvSpPr>
            <p:cNvPr id="5" name="Freeform 4"/>
            <p:cNvSpPr/>
            <p:nvPr/>
          </p:nvSpPr>
          <p:spPr>
            <a:xfrm>
              <a:off x="2807272" y="4788539"/>
              <a:ext cx="80557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</a:p>
            <a:p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জিনিবে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হৃদয়ভার,অবনী</a:t>
              </a:r>
              <a:r>
                <a:rPr lang="en-US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লিখ</a:t>
              </a:r>
              <a:r>
                <a:rPr lang="en-US" sz="36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418233" y="4677844"/>
              <a:ext cx="778077" cy="877366"/>
              <a:chOff x="2386584" y="840732"/>
              <a:chExt cx="849331" cy="841249"/>
            </a:xfrm>
          </p:grpSpPr>
          <p:sp>
            <p:nvSpPr>
              <p:cNvPr id="7" name="12-Point Star 6"/>
              <p:cNvSpPr/>
              <p:nvPr/>
            </p:nvSpPr>
            <p:spPr>
              <a:xfrm flipH="1" flipV="1">
                <a:off x="2386584" y="840732"/>
                <a:ext cx="849331" cy="841249"/>
              </a:xfrm>
              <a:prstGeom prst="star12">
                <a:avLst/>
              </a:prstGeom>
              <a:noFill/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 flipH="1" flipV="1">
                <a:off x="2512152" y="954272"/>
                <a:ext cx="610517" cy="618217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4894672" y="494740"/>
            <a:ext cx="2731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597" y="1608478"/>
            <a:ext cx="3029653" cy="2388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143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25812" y="49346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 কারণে স্বার্থ  দিয়া বলি</a:t>
            </a:r>
          </a:p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জীবন মন সকলি দাও,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79" y="1117838"/>
            <a:ext cx="4931280" cy="3264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504" y="1186687"/>
            <a:ext cx="4868232" cy="3264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4704667" y="472380"/>
            <a:ext cx="23006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ছবি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দেখে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পড়ি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9234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1735" y="49834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মতো  সুখ  কোথাও কি আছে?</a:t>
            </a:r>
          </a:p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আপনার  কথা ভুলিয়া যাও 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89" y="1240415"/>
            <a:ext cx="4886146" cy="3430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461" y="1271089"/>
            <a:ext cx="4886146" cy="3430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4656138" y="250782"/>
            <a:ext cx="2534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ছবি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দেখে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পড়ি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97806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B1B225-FE42-4E6C-B200-A3A0FC27F8A2}"/>
              </a:ext>
            </a:extLst>
          </p:cNvPr>
          <p:cNvSpPr/>
          <p:nvPr/>
        </p:nvSpPr>
        <p:spPr>
          <a:xfrm>
            <a:off x="224287" y="4925055"/>
            <a:ext cx="1080415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ণে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   ‘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 ‘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কেঁদ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35" y="1200881"/>
            <a:ext cx="5126966" cy="3141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799" y="1200881"/>
            <a:ext cx="5126966" cy="3141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642212" y="396814"/>
            <a:ext cx="4433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ছবি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দেখে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পড়ি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86743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4B9443A-22CF-47B2-BA70-956FA442DC37}"/>
              </a:ext>
            </a:extLst>
          </p:cNvPr>
          <p:cNvSpPr/>
          <p:nvPr/>
        </p:nvSpPr>
        <p:spPr>
          <a:xfrm>
            <a:off x="1276709" y="4925055"/>
            <a:ext cx="1035169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যতই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কাঁদিবে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যতই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ভাবিয়ে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ততই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হৃদয়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237" y="1380985"/>
            <a:ext cx="5080959" cy="3128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430" y="1380986"/>
            <a:ext cx="5020574" cy="3128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847754" y="380364"/>
            <a:ext cx="25827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ছবি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দেখে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পড়ি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56704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5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62 1.85185E-6 L 0.20938 1.8518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9843" y="417513"/>
            <a:ext cx="3401568" cy="90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383" y="4184506"/>
            <a:ext cx="54702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রাহিমা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</a:rPr>
              <a:t>সহকারী</a:t>
            </a:r>
            <a:r>
              <a:rPr lang="en-US" sz="3200" b="1" dirty="0">
                <a:latin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</a:rPr>
              <a:t>শিক্ষক</a:t>
            </a:r>
            <a:r>
              <a:rPr lang="en-US" sz="3200" b="1" dirty="0">
                <a:latin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</a:rPr>
              <a:t>বাংলা</a:t>
            </a:r>
            <a:endParaRPr lang="en-US" sz="3200" b="1" dirty="0">
              <a:latin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</a:rPr>
              <a:t>পলাশ</a:t>
            </a:r>
            <a:r>
              <a:rPr lang="en-US" sz="3200" b="1" dirty="0">
                <a:latin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</a:rPr>
              <a:t>থানা</a:t>
            </a:r>
            <a:r>
              <a:rPr lang="en-US" sz="3200" b="1" dirty="0">
                <a:latin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</a:rPr>
              <a:t>মডেল</a:t>
            </a:r>
            <a:r>
              <a:rPr lang="en-US" sz="3200" b="1" dirty="0">
                <a:latin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</a:rPr>
              <a:t>উচ্চ</a:t>
            </a:r>
            <a:r>
              <a:rPr lang="en-US" sz="3200" b="1" dirty="0">
                <a:latin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</a:rPr>
              <a:t>বিদ্যালয়</a:t>
            </a:r>
            <a:endParaRPr lang="en-US" sz="3200" b="1" dirty="0">
              <a:latin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</a:rPr>
              <a:t>পলাশ</a:t>
            </a:r>
            <a:r>
              <a:rPr lang="en-US" sz="3200" b="1" dirty="0">
                <a:latin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</a:rPr>
              <a:t>নরসিংদী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92366">
            <a:off x="5462113" y="2087534"/>
            <a:ext cx="1437849" cy="35382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562" y="1268767"/>
            <a:ext cx="1842796" cy="27278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183624" y="4022618"/>
            <a:ext cx="47540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চারুপাঠ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৫০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: ০১/১২/২০২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GB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464" y="1268767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3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8958" y="5064032"/>
            <a:ext cx="111453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আপনারে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বিব্রত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রহিতে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কেহ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অবনী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80" y="1267906"/>
            <a:ext cx="4962364" cy="317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880" y="1267906"/>
            <a:ext cx="4962364" cy="3308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4640717" y="388637"/>
            <a:ext cx="3148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ছবি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দেখে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পড়ি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  <a:p>
            <a:pPr algn="ctr"/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605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5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36 0.0125 L 0.20964 0.0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29F463-66C8-4EB3-B7A8-7508A5EC4FD9}"/>
              </a:ext>
            </a:extLst>
          </p:cNvPr>
          <p:cNvSpPr/>
          <p:nvPr/>
        </p:nvSpPr>
        <p:spPr>
          <a:xfrm>
            <a:off x="758977" y="5216537"/>
            <a:ext cx="10912416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সকলের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 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687" y="1223771"/>
            <a:ext cx="3741201" cy="3615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294" y="1223771"/>
            <a:ext cx="3773247" cy="3615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047" y="1287161"/>
            <a:ext cx="3773247" cy="3615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4640717" y="388637"/>
            <a:ext cx="3148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ছবি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দেখে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/>
              </a:rPr>
              <a:t>পড়ি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  <a:p>
            <a:pPr algn="ctr"/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8837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57 -0.00903 L -0.17643 -0.009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648 0.01898 L 0.10352 0.018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603672" y="465826"/>
            <a:ext cx="4246365" cy="754879"/>
            <a:chOff x="3482902" y="588865"/>
            <a:chExt cx="5178019" cy="877625"/>
          </a:xfrm>
        </p:grpSpPr>
        <p:grpSp>
          <p:nvGrpSpPr>
            <p:cNvPr id="12" name="Group 11"/>
            <p:cNvGrpSpPr/>
            <p:nvPr/>
          </p:nvGrpSpPr>
          <p:grpSpPr>
            <a:xfrm>
              <a:off x="3482902" y="588865"/>
              <a:ext cx="5178019" cy="877625"/>
              <a:chOff x="1959997" y="709081"/>
              <a:chExt cx="6286149" cy="790268"/>
            </a:xfrm>
          </p:grpSpPr>
          <p:sp>
            <p:nvSpPr>
              <p:cNvPr id="5" name="Freeform 4"/>
              <p:cNvSpPr/>
              <p:nvPr/>
            </p:nvSpPr>
            <p:spPr>
              <a:xfrm>
                <a:off x="2271699" y="827690"/>
                <a:ext cx="5898484" cy="568803"/>
              </a:xfrm>
              <a:custGeom>
                <a:avLst/>
                <a:gdLst>
                  <a:gd name="connsiteX0" fmla="*/ 64352 w 7288108"/>
                  <a:gd name="connsiteY0" fmla="*/ 0 h 627017"/>
                  <a:gd name="connsiteX1" fmla="*/ 7039910 w 7288108"/>
                  <a:gd name="connsiteY1" fmla="*/ 0 h 627017"/>
                  <a:gd name="connsiteX2" fmla="*/ 7288108 w 7288108"/>
                  <a:gd name="connsiteY2" fmla="*/ 248198 h 627017"/>
                  <a:gd name="connsiteX3" fmla="*/ 7288108 w 7288108"/>
                  <a:gd name="connsiteY3" fmla="*/ 378819 h 627017"/>
                  <a:gd name="connsiteX4" fmla="*/ 7039910 w 7288108"/>
                  <a:gd name="connsiteY4" fmla="*/ 627017 h 627017"/>
                  <a:gd name="connsiteX5" fmla="*/ 64352 w 7288108"/>
                  <a:gd name="connsiteY5" fmla="*/ 627017 h 627017"/>
                  <a:gd name="connsiteX6" fmla="*/ 14332 w 7288108"/>
                  <a:gd name="connsiteY6" fmla="*/ 621975 h 627017"/>
                  <a:gd name="connsiteX7" fmla="*/ 0 w 7288108"/>
                  <a:gd name="connsiteY7" fmla="*/ 617526 h 627017"/>
                  <a:gd name="connsiteX8" fmla="*/ 52858 w 7288108"/>
                  <a:gd name="connsiteY8" fmla="*/ 602380 h 627017"/>
                  <a:gd name="connsiteX9" fmla="*/ 260292 w 7288108"/>
                  <a:gd name="connsiteY9" fmla="*/ 313508 h 627017"/>
                  <a:gd name="connsiteX10" fmla="*/ 52858 w 7288108"/>
                  <a:gd name="connsiteY10" fmla="*/ 24636 h 627017"/>
                  <a:gd name="connsiteX11" fmla="*/ 2 w 7288108"/>
                  <a:gd name="connsiteY11" fmla="*/ 9491 h 627017"/>
                  <a:gd name="connsiteX12" fmla="*/ 14332 w 7288108"/>
                  <a:gd name="connsiteY12" fmla="*/ 5043 h 627017"/>
                  <a:gd name="connsiteX13" fmla="*/ 64352 w 7288108"/>
                  <a:gd name="connsiteY13" fmla="*/ 0 h 627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288108" h="627017">
                    <a:moveTo>
                      <a:pt x="64352" y="0"/>
                    </a:moveTo>
                    <a:lnTo>
                      <a:pt x="7039910" y="0"/>
                    </a:lnTo>
                    <a:cubicBezTo>
                      <a:pt x="7176986" y="0"/>
                      <a:pt x="7288108" y="111122"/>
                      <a:pt x="7288108" y="248198"/>
                    </a:cubicBezTo>
                    <a:lnTo>
                      <a:pt x="7288108" y="378819"/>
                    </a:lnTo>
                    <a:cubicBezTo>
                      <a:pt x="7288108" y="515895"/>
                      <a:pt x="7176986" y="627017"/>
                      <a:pt x="7039910" y="627017"/>
                    </a:cubicBezTo>
                    <a:lnTo>
                      <a:pt x="64352" y="627017"/>
                    </a:lnTo>
                    <a:cubicBezTo>
                      <a:pt x="47218" y="627017"/>
                      <a:pt x="30489" y="625281"/>
                      <a:pt x="14332" y="621975"/>
                    </a:cubicBezTo>
                    <a:lnTo>
                      <a:pt x="0" y="617526"/>
                    </a:lnTo>
                    <a:lnTo>
                      <a:pt x="52858" y="602380"/>
                    </a:lnTo>
                    <a:cubicBezTo>
                      <a:pt x="174758" y="554787"/>
                      <a:pt x="260292" y="443368"/>
                      <a:pt x="260292" y="313508"/>
                    </a:cubicBezTo>
                    <a:cubicBezTo>
                      <a:pt x="260292" y="183649"/>
                      <a:pt x="174758" y="72230"/>
                      <a:pt x="52858" y="24636"/>
                    </a:cubicBezTo>
                    <a:lnTo>
                      <a:pt x="2" y="9491"/>
                    </a:lnTo>
                    <a:lnTo>
                      <a:pt x="14332" y="5043"/>
                    </a:lnTo>
                    <a:cubicBezTo>
                      <a:pt x="30489" y="1736"/>
                      <a:pt x="47218" y="0"/>
                      <a:pt x="64352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5875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NikoshBAN" panose="02000000000000000000"/>
                    <a:cs typeface="NikoshBAN" pitchFamily="2" charset="0"/>
                  </a:rPr>
                  <a:t>   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NikoshBAN" panose="02000000000000000000"/>
                    <a:cs typeface="NikoshBAN" pitchFamily="2" charset="0"/>
                  </a:rPr>
                  <a:t>    </a:t>
                </a:r>
                <a:r>
                  <a:rPr lang="bn-IN" sz="32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>
                    <a:ln w="0"/>
                    <a:solidFill>
                      <a:schemeClr val="tx1"/>
                    </a:solidFill>
                    <a:latin typeface="NikoshBAN" panose="02000000000000000000"/>
                    <a:cs typeface="NikoshBAN" pitchFamily="2" charset="0"/>
                  </a:rPr>
                  <a:t> </a:t>
                </a:r>
                <a:endParaRPr lang="en-US" sz="3600" b="1" dirty="0">
                  <a:ln w="0"/>
                  <a:solidFill>
                    <a:schemeClr val="tx1"/>
                  </a:solidFill>
                  <a:latin typeface="NikoshBAN" panose="02000000000000000000"/>
                  <a:cs typeface="NikoshBAN" pitchFamily="2" charset="0"/>
                </a:endParaRP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/>
                    <a:cs typeface="NikoshBAN" pitchFamily="2" charset="0"/>
                  </a:rPr>
                  <a:t> </a:t>
                </a: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959997" y="709081"/>
                <a:ext cx="569711" cy="790268"/>
                <a:chOff x="2386584" y="840732"/>
                <a:chExt cx="849331" cy="841249"/>
              </a:xfrm>
            </p:grpSpPr>
            <p:sp>
              <p:nvSpPr>
                <p:cNvPr id="7" name="12-Point Star 6"/>
                <p:cNvSpPr/>
                <p:nvPr/>
              </p:nvSpPr>
              <p:spPr>
                <a:xfrm flipH="1" flipV="1">
                  <a:off x="2386584" y="840732"/>
                  <a:ext cx="849331" cy="841249"/>
                </a:xfrm>
                <a:prstGeom prst="star12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 flipH="1" flipV="1">
                  <a:off x="2512152" y="954272"/>
                  <a:ext cx="610517" cy="618217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7676435" y="709081"/>
                <a:ext cx="569711" cy="790268"/>
                <a:chOff x="2386584" y="840732"/>
                <a:chExt cx="849331" cy="841249"/>
              </a:xfrm>
            </p:grpSpPr>
            <p:sp>
              <p:nvSpPr>
                <p:cNvPr id="10" name="12-Point Star 9"/>
                <p:cNvSpPr/>
                <p:nvPr/>
              </p:nvSpPr>
              <p:spPr>
                <a:xfrm flipH="1" flipV="1">
                  <a:off x="2386584" y="840732"/>
                  <a:ext cx="849331" cy="841249"/>
                </a:xfrm>
                <a:prstGeom prst="star12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 flipH="1" flipV="1">
                  <a:off x="2512152" y="954272"/>
                  <a:ext cx="610517" cy="618217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" name="Rectangle 3"/>
            <p:cNvSpPr/>
            <p:nvPr/>
          </p:nvSpPr>
          <p:spPr>
            <a:xfrm>
              <a:off x="4044390" y="669186"/>
              <a:ext cx="3776861" cy="794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b="1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4400" b="1" dirty="0">
                  <a:ln w="0"/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94215" y="1365983"/>
            <a:ext cx="10143989" cy="452431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/>
              </a:rPr>
              <a:t>আমরা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সবাই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জীবনে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সুখী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হতে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চাই</a:t>
            </a:r>
            <a:r>
              <a:rPr lang="en-US" sz="2400" dirty="0">
                <a:latin typeface="NikoshBAN" panose="02000000000000000000"/>
              </a:rPr>
              <a:t>। </a:t>
            </a:r>
            <a:r>
              <a:rPr lang="en-US" sz="2400" dirty="0" err="1">
                <a:latin typeface="NikoshBAN" panose="02000000000000000000"/>
              </a:rPr>
              <a:t>কিন্তু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কিভাবে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জিবনে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সুখ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আসতে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পারে</a:t>
            </a:r>
            <a:r>
              <a:rPr lang="en-US" sz="2400" dirty="0">
                <a:latin typeface="NikoshBAN" panose="02000000000000000000"/>
              </a:rPr>
              <a:t>, “</a:t>
            </a:r>
            <a:r>
              <a:rPr lang="en-US" sz="2400" dirty="0" err="1">
                <a:latin typeface="NikoshBAN" panose="02000000000000000000"/>
              </a:rPr>
              <a:t>সুখ</a:t>
            </a:r>
            <a:r>
              <a:rPr lang="en-US" sz="2400" dirty="0">
                <a:latin typeface="NikoshBAN" panose="02000000000000000000"/>
              </a:rPr>
              <a:t>” </a:t>
            </a:r>
            <a:r>
              <a:rPr lang="en-US" sz="2400" dirty="0" err="1">
                <a:latin typeface="NikoshBAN" panose="02000000000000000000"/>
              </a:rPr>
              <a:t>কবিতায়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কবি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সম্পর্কে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তাঁর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ধারনা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তুলে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ধরেছেন</a:t>
            </a:r>
            <a:r>
              <a:rPr lang="en-US" sz="2400" dirty="0">
                <a:latin typeface="NikoshBAN" panose="02000000000000000000"/>
              </a:rPr>
              <a:t>।</a:t>
            </a:r>
          </a:p>
          <a:p>
            <a:r>
              <a:rPr lang="en-US" sz="2400" dirty="0" err="1">
                <a:latin typeface="NikoshBAN" panose="02000000000000000000"/>
              </a:rPr>
              <a:t>জগতে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যারা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কেবল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সুখ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খোজেন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তারা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জীবনে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দুঃখ-যন্ত্রণা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দেখে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ভাবেন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মানুষের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জীবন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নিরর্থক</a:t>
            </a:r>
            <a:r>
              <a:rPr lang="en-US" sz="2400" dirty="0">
                <a:latin typeface="NikoshBAN" panose="02000000000000000000"/>
              </a:rPr>
              <a:t>। এ </a:t>
            </a:r>
            <a:r>
              <a:rPr lang="en-US" sz="2400" dirty="0" err="1">
                <a:latin typeface="NikoshBAN" panose="02000000000000000000"/>
              </a:rPr>
              <a:t>ধারনা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ভূল</a:t>
            </a:r>
            <a:r>
              <a:rPr lang="en-US" sz="2400" dirty="0">
                <a:latin typeface="NikoshBAN" panose="02000000000000000000"/>
              </a:rPr>
              <a:t>। </a:t>
            </a:r>
            <a:r>
              <a:rPr lang="en-US" sz="2400" dirty="0" err="1">
                <a:latin typeface="NikoshBAN" panose="02000000000000000000"/>
              </a:rPr>
              <a:t>জীবনের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উদ্দেশ্য</a:t>
            </a:r>
            <a:r>
              <a:rPr lang="en-US" sz="2400" dirty="0">
                <a:latin typeface="NikoshBAN" panose="02000000000000000000"/>
              </a:rPr>
              <a:t> ও </a:t>
            </a:r>
            <a:r>
              <a:rPr lang="en-US" sz="2400" dirty="0" err="1">
                <a:latin typeface="NikoshBAN" panose="02000000000000000000"/>
              </a:rPr>
              <a:t>তাৎপর্য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আরও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বিস্তৃত</a:t>
            </a:r>
            <a:r>
              <a:rPr lang="en-US" sz="2400" dirty="0">
                <a:latin typeface="NikoshBAN" panose="02000000000000000000"/>
              </a:rPr>
              <a:t>, </a:t>
            </a:r>
            <a:r>
              <a:rPr lang="en-US" sz="2400" dirty="0" err="1">
                <a:latin typeface="NikoshBAN" panose="02000000000000000000"/>
              </a:rPr>
              <a:t>অনেক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মহ</a:t>
            </a:r>
            <a:r>
              <a:rPr lang="en-US" sz="2400" dirty="0">
                <a:latin typeface="NikoshBAN" panose="02000000000000000000"/>
              </a:rPr>
              <a:t>ৎ। </a:t>
            </a:r>
            <a:r>
              <a:rPr lang="en-US" sz="2400" dirty="0" err="1">
                <a:latin typeface="NikoshBAN" panose="02000000000000000000"/>
              </a:rPr>
              <a:t>দুঃখ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যন্তণা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সয়ে</a:t>
            </a:r>
            <a:r>
              <a:rPr lang="en-US" sz="2400" dirty="0">
                <a:latin typeface="NikoshBAN" panose="02000000000000000000"/>
              </a:rPr>
              <a:t>, </a:t>
            </a:r>
            <a:r>
              <a:rPr lang="en-US" sz="2400" dirty="0" err="1">
                <a:latin typeface="NikoshBAN" panose="02000000000000000000"/>
              </a:rPr>
              <a:t>সকল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সংকট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মোকাবেলা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জীবনসংগ্রামে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সফলতার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মাধ্যমেই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সুখ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অর্জিত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হয়</a:t>
            </a:r>
            <a:r>
              <a:rPr lang="en-US" sz="2400" dirty="0">
                <a:latin typeface="NikoshBAN" panose="02000000000000000000"/>
              </a:rPr>
              <a:t>।</a:t>
            </a:r>
          </a:p>
          <a:p>
            <a:r>
              <a:rPr lang="en-US" sz="2400" dirty="0" err="1">
                <a:latin typeface="NikoshBAN" panose="02000000000000000000"/>
              </a:rPr>
              <a:t>কিন্তু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সিমাজের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অন্য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সবার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কথা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ভুলে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কেউ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যদি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কেবল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নিজের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স্বার্থ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দেখে</a:t>
            </a:r>
            <a:r>
              <a:rPr lang="en-US" sz="2400" dirty="0">
                <a:latin typeface="NikoshBAN" panose="02000000000000000000"/>
              </a:rPr>
              <a:t>, </a:t>
            </a:r>
            <a:r>
              <a:rPr lang="en-US" sz="2400" dirty="0" err="1">
                <a:latin typeface="NikoshBAN" panose="02000000000000000000"/>
              </a:rPr>
              <a:t>সে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হয়ে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পড়ে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আত্মকেন্দ্রিক</a:t>
            </a:r>
            <a:r>
              <a:rPr lang="en-US" sz="2400" dirty="0">
                <a:latin typeface="NikoshBAN" panose="02000000000000000000"/>
              </a:rPr>
              <a:t>, </a:t>
            </a:r>
            <a:r>
              <a:rPr lang="en-US" sz="2400" dirty="0" err="1">
                <a:latin typeface="NikoshBAN" panose="02000000000000000000"/>
              </a:rPr>
              <a:t>স্বার্থপর</a:t>
            </a:r>
            <a:r>
              <a:rPr lang="en-US" sz="2400" dirty="0">
                <a:latin typeface="NikoshBAN" panose="02000000000000000000"/>
              </a:rPr>
              <a:t> ও </a:t>
            </a:r>
            <a:r>
              <a:rPr lang="en-US" sz="2400" dirty="0" err="1">
                <a:latin typeface="NikoshBAN" panose="02000000000000000000"/>
              </a:rPr>
              <a:t>সামাজ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থেকে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বিছিন্ন</a:t>
            </a:r>
            <a:r>
              <a:rPr lang="en-US" sz="2400" dirty="0">
                <a:latin typeface="NikoshBAN" panose="02000000000000000000"/>
              </a:rPr>
              <a:t>। </a:t>
            </a:r>
            <a:r>
              <a:rPr lang="en-US" sz="2400" dirty="0" err="1">
                <a:latin typeface="NikoshBAN" panose="02000000000000000000"/>
              </a:rPr>
              <a:t>আর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সমাজ-বিছিন্ন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মানুষ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প্রকৃত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সুখ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লাভ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পারে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না</a:t>
            </a:r>
            <a:r>
              <a:rPr lang="en-US" sz="2400" dirty="0">
                <a:latin typeface="NikoshBAN" panose="02000000000000000000"/>
              </a:rPr>
              <a:t>। </a:t>
            </a:r>
            <a:r>
              <a:rPr lang="en-US" sz="2400" dirty="0" err="1">
                <a:latin typeface="NikoshBAN" panose="02000000000000000000"/>
              </a:rPr>
              <a:t>পক্ষান্তরে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অন্যকে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আপন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ভেবে</a:t>
            </a:r>
            <a:r>
              <a:rPr lang="en-US" sz="2400" dirty="0">
                <a:latin typeface="NikoshBAN" panose="02000000000000000000"/>
              </a:rPr>
              <a:t>, </a:t>
            </a:r>
            <a:r>
              <a:rPr lang="en-US" sz="2400" dirty="0" err="1">
                <a:latin typeface="NikoshBAN" panose="02000000000000000000"/>
              </a:rPr>
              <a:t>অন্যের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সুখ-দুঃখের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অংশীদার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হয়ে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প্রীতি</a:t>
            </a:r>
            <a:r>
              <a:rPr lang="en-US" sz="2400" dirty="0">
                <a:latin typeface="NikoshBAN" panose="02000000000000000000"/>
              </a:rPr>
              <a:t>, </a:t>
            </a:r>
            <a:r>
              <a:rPr lang="en-US" sz="2400" dirty="0" err="1">
                <a:latin typeface="NikoshBAN" panose="02000000000000000000"/>
              </a:rPr>
              <a:t>ভালোবাসা</a:t>
            </a:r>
            <a:r>
              <a:rPr lang="en-US" sz="2400" dirty="0">
                <a:latin typeface="NikoshBAN" panose="02000000000000000000"/>
              </a:rPr>
              <a:t>, </a:t>
            </a:r>
            <a:r>
              <a:rPr lang="en-US" sz="2400" dirty="0" err="1">
                <a:latin typeface="NikoshBAN" panose="02000000000000000000"/>
              </a:rPr>
              <a:t>সেবা</a:t>
            </a:r>
            <a:r>
              <a:rPr lang="en-US" sz="2400" dirty="0">
                <a:latin typeface="NikoshBAN" panose="02000000000000000000"/>
              </a:rPr>
              <a:t> ও </a:t>
            </a:r>
            <a:r>
              <a:rPr lang="en-US" sz="2400" dirty="0" err="1">
                <a:latin typeface="NikoshBAN" panose="02000000000000000000"/>
              </a:rPr>
              <a:t>কল্যাণের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মাধ্যমে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যে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অন্যের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মঙ্গলের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জন্য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ত্যাগ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স্বীকার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করে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সেই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প্রকৃত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সুখী</a:t>
            </a:r>
            <a:r>
              <a:rPr lang="en-US" sz="2400" dirty="0">
                <a:latin typeface="NikoshBAN" panose="02000000000000000000"/>
              </a:rPr>
              <a:t>।</a:t>
            </a:r>
          </a:p>
          <a:p>
            <a:r>
              <a:rPr lang="en-US" sz="2400" dirty="0" err="1">
                <a:latin typeface="NikoshBAN" panose="02000000000000000000"/>
              </a:rPr>
              <a:t>বস্তুত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মানুষ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সামাজিক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জীব</a:t>
            </a:r>
            <a:r>
              <a:rPr lang="en-US" sz="2400" dirty="0">
                <a:latin typeface="NikoshBAN" panose="02000000000000000000"/>
              </a:rPr>
              <a:t>। </a:t>
            </a:r>
            <a:r>
              <a:rPr lang="en-US" sz="2400" dirty="0" err="1">
                <a:latin typeface="NikoshBAN" panose="02000000000000000000"/>
              </a:rPr>
              <a:t>পারস্পরিক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ত্যাগের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মধ্য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দিয়েই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গড়ে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উঠেছে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মানবসমাজ</a:t>
            </a:r>
            <a:r>
              <a:rPr lang="en-US" sz="2400" dirty="0">
                <a:latin typeface="NikoshBAN" panose="02000000000000000000"/>
              </a:rPr>
              <a:t>। এ </a:t>
            </a:r>
            <a:r>
              <a:rPr lang="en-US" sz="2400" dirty="0" err="1">
                <a:latin typeface="NikoshBAN" panose="02000000000000000000"/>
              </a:rPr>
              <a:t>সমাজের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প্রতিটি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মানুষ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একে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অপরেরে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উপর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নির্ভরশীল</a:t>
            </a:r>
            <a:r>
              <a:rPr lang="en-US" sz="2400" dirty="0">
                <a:latin typeface="NikoshBAN" panose="02000000000000000000"/>
              </a:rPr>
              <a:t>। </a:t>
            </a:r>
            <a:r>
              <a:rPr lang="en-US" sz="2400" dirty="0" err="1">
                <a:latin typeface="NikoshBAN" panose="02000000000000000000"/>
              </a:rPr>
              <a:t>তাই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অন্যকে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বাদ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দিয়ে</a:t>
            </a:r>
            <a:r>
              <a:rPr lang="en-US" sz="2400" dirty="0">
                <a:latin typeface="NikoshBAN" panose="02000000000000000000"/>
              </a:rPr>
              <a:t> এ </a:t>
            </a:r>
            <a:r>
              <a:rPr lang="en-US" sz="2400" dirty="0" err="1">
                <a:latin typeface="NikoshBAN" panose="02000000000000000000"/>
              </a:rPr>
              <a:t>সমাজে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একলা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বাঁচার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কথা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কেউ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ভাবতে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পারে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না</a:t>
            </a:r>
            <a:r>
              <a:rPr lang="en-US" sz="2400" dirty="0">
                <a:latin typeface="NikoshBAN" panose="02000000000000000000"/>
              </a:rPr>
              <a:t>, </a:t>
            </a:r>
            <a:r>
              <a:rPr lang="en-US" sz="2400" dirty="0" err="1">
                <a:latin typeface="NikoshBAN" panose="02000000000000000000"/>
              </a:rPr>
              <a:t>সুখী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হওয়া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তো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দূরের</a:t>
            </a:r>
            <a:r>
              <a:rPr lang="en-US" sz="2400" dirty="0">
                <a:latin typeface="NikoshBAN" panose="02000000000000000000"/>
              </a:rPr>
              <a:t> </a:t>
            </a:r>
            <a:r>
              <a:rPr lang="en-US" sz="2400" dirty="0" err="1">
                <a:latin typeface="NikoshBAN" panose="02000000000000000000"/>
              </a:rPr>
              <a:t>কথা</a:t>
            </a:r>
            <a:r>
              <a:rPr lang="en-US" sz="2400" dirty="0">
                <a:latin typeface="NikoshBAN" panose="02000000000000000000"/>
              </a:rPr>
              <a:t>।</a:t>
            </a:r>
            <a:endParaRPr lang="en-US" sz="28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2547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57856" y="467630"/>
            <a:ext cx="90880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28895" y="1362455"/>
            <a:ext cx="3498797" cy="2609519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2348632" y="4866799"/>
            <a:ext cx="8404710" cy="568803"/>
          </a:xfrm>
          <a:custGeom>
            <a:avLst/>
            <a:gdLst>
              <a:gd name="connsiteX0" fmla="*/ 64352 w 7288108"/>
              <a:gd name="connsiteY0" fmla="*/ 0 h 627017"/>
              <a:gd name="connsiteX1" fmla="*/ 7039910 w 7288108"/>
              <a:gd name="connsiteY1" fmla="*/ 0 h 627017"/>
              <a:gd name="connsiteX2" fmla="*/ 7288108 w 7288108"/>
              <a:gd name="connsiteY2" fmla="*/ 248198 h 627017"/>
              <a:gd name="connsiteX3" fmla="*/ 7288108 w 7288108"/>
              <a:gd name="connsiteY3" fmla="*/ 378819 h 627017"/>
              <a:gd name="connsiteX4" fmla="*/ 7039910 w 7288108"/>
              <a:gd name="connsiteY4" fmla="*/ 627017 h 627017"/>
              <a:gd name="connsiteX5" fmla="*/ 64352 w 7288108"/>
              <a:gd name="connsiteY5" fmla="*/ 627017 h 627017"/>
              <a:gd name="connsiteX6" fmla="*/ 14332 w 7288108"/>
              <a:gd name="connsiteY6" fmla="*/ 621975 h 627017"/>
              <a:gd name="connsiteX7" fmla="*/ 0 w 7288108"/>
              <a:gd name="connsiteY7" fmla="*/ 617526 h 627017"/>
              <a:gd name="connsiteX8" fmla="*/ 52858 w 7288108"/>
              <a:gd name="connsiteY8" fmla="*/ 602380 h 627017"/>
              <a:gd name="connsiteX9" fmla="*/ 260292 w 7288108"/>
              <a:gd name="connsiteY9" fmla="*/ 313508 h 627017"/>
              <a:gd name="connsiteX10" fmla="*/ 52858 w 7288108"/>
              <a:gd name="connsiteY10" fmla="*/ 24636 h 627017"/>
              <a:gd name="connsiteX11" fmla="*/ 2 w 7288108"/>
              <a:gd name="connsiteY11" fmla="*/ 9491 h 627017"/>
              <a:gd name="connsiteX12" fmla="*/ 14332 w 7288108"/>
              <a:gd name="connsiteY12" fmla="*/ 5043 h 627017"/>
              <a:gd name="connsiteX13" fmla="*/ 64352 w 7288108"/>
              <a:gd name="connsiteY13" fmla="*/ 0 h 6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88108" h="627017">
                <a:moveTo>
                  <a:pt x="64352" y="0"/>
                </a:moveTo>
                <a:lnTo>
                  <a:pt x="7039910" y="0"/>
                </a:lnTo>
                <a:cubicBezTo>
                  <a:pt x="7176986" y="0"/>
                  <a:pt x="7288108" y="111122"/>
                  <a:pt x="7288108" y="248198"/>
                </a:cubicBezTo>
                <a:lnTo>
                  <a:pt x="7288108" y="378819"/>
                </a:lnTo>
                <a:cubicBezTo>
                  <a:pt x="7288108" y="515895"/>
                  <a:pt x="7176986" y="627017"/>
                  <a:pt x="7039910" y="627017"/>
                </a:cubicBezTo>
                <a:lnTo>
                  <a:pt x="64352" y="627017"/>
                </a:lnTo>
                <a:cubicBezTo>
                  <a:pt x="47218" y="627017"/>
                  <a:pt x="30489" y="625281"/>
                  <a:pt x="14332" y="621975"/>
                </a:cubicBezTo>
                <a:lnTo>
                  <a:pt x="0" y="617526"/>
                </a:lnTo>
                <a:lnTo>
                  <a:pt x="52858" y="602380"/>
                </a:lnTo>
                <a:cubicBezTo>
                  <a:pt x="174758" y="554787"/>
                  <a:pt x="260292" y="443368"/>
                  <a:pt x="260292" y="313508"/>
                </a:cubicBezTo>
                <a:cubicBezTo>
                  <a:pt x="260292" y="183649"/>
                  <a:pt x="174758" y="72230"/>
                  <a:pt x="52858" y="24636"/>
                </a:cubicBezTo>
                <a:lnTo>
                  <a:pt x="2" y="9491"/>
                </a:lnTo>
                <a:lnTo>
                  <a:pt x="14332" y="5043"/>
                </a:lnTo>
                <a:cubicBezTo>
                  <a:pt x="30489" y="1736"/>
                  <a:pt x="47218" y="0"/>
                  <a:pt x="6435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75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   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   </a:t>
            </a:r>
            <a:r>
              <a:rPr lang="bn-IN" sz="32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মরণেও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চরণটি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ব্যাখ্যা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করো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।</a:t>
            </a:r>
            <a:r>
              <a:rPr lang="en-US" sz="3200" b="1" dirty="0">
                <a:ln w="0"/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r>
              <a:rPr lang="en-US" sz="32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42744" y="4760140"/>
            <a:ext cx="811777" cy="790268"/>
            <a:chOff x="2386584" y="840732"/>
            <a:chExt cx="849331" cy="841249"/>
          </a:xfrm>
        </p:grpSpPr>
        <p:sp>
          <p:nvSpPr>
            <p:cNvPr id="10" name="12-Point Star 9"/>
            <p:cNvSpPr/>
            <p:nvPr/>
          </p:nvSpPr>
          <p:spPr>
            <a:xfrm flipH="1" flipV="1">
              <a:off x="2386584" y="840732"/>
              <a:ext cx="849331" cy="841249"/>
            </a:xfrm>
            <a:prstGeom prst="star12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flipH="1" flipV="1">
              <a:off x="2512152" y="954272"/>
              <a:ext cx="610517" cy="618217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243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671904" y="321195"/>
            <a:ext cx="352854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429" y="871099"/>
            <a:ext cx="6356522" cy="523220"/>
          </a:xfrm>
          <a:prstGeom prst="rect">
            <a:avLst/>
          </a:prstGeom>
          <a:noFill/>
          <a:effectLst>
            <a:outerShdw blurRad="50800" dist="25400" dir="5400000" algn="ctr" rotWithShape="0">
              <a:schemeClr val="tx1">
                <a:lumMod val="50000"/>
                <a:lumOff val="50000"/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2040" y="2716642"/>
            <a:ext cx="8382000" cy="523220"/>
          </a:xfrm>
          <a:prstGeom prst="rect">
            <a:avLst/>
          </a:prstGeom>
          <a:noFill/>
          <a:effectLst>
            <a:outerShdw blurRad="381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. ‘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5362" y="3378912"/>
            <a:ext cx="2787643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588" y="3236331"/>
            <a:ext cx="306466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5364" y="4055801"/>
            <a:ext cx="2787641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ভীরু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5705" y="3906676"/>
            <a:ext cx="3106431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(ঘ) 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অন্তর্মুখী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4778" y="1593317"/>
            <a:ext cx="2787642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সুখ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4778" y="2232993"/>
            <a:ext cx="2828196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গাড়ি-বাড়ি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5221" y="1509901"/>
            <a:ext cx="3018288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588" y="2240341"/>
            <a:ext cx="3009341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টাকা-পয়সা</a:t>
            </a:r>
            <a:endParaRPr lang="en-US" sz="2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5652" y="4614074"/>
            <a:ext cx="10521048" cy="523220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>
                <a:alpha val="38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পারেনা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486588" y="5170477"/>
            <a:ext cx="306466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(খ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স্বার্থমগ্ন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53321" y="6013802"/>
            <a:ext cx="279968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(গ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পরোপকারী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588" y="5918615"/>
            <a:ext cx="306466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গরিব-দুঃখী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5486588" y="5241726"/>
            <a:ext cx="463678" cy="29775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Flowchart: Connector 31"/>
          <p:cNvSpPr/>
          <p:nvPr/>
        </p:nvSpPr>
        <p:spPr>
          <a:xfrm>
            <a:off x="5639894" y="3367912"/>
            <a:ext cx="463678" cy="29775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Rectangle 1"/>
          <p:cNvSpPr/>
          <p:nvPr/>
        </p:nvSpPr>
        <p:spPr>
          <a:xfrm>
            <a:off x="1553321" y="5253186"/>
            <a:ext cx="2799684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বিত্তশালী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1714418" y="1676147"/>
            <a:ext cx="463678" cy="29775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7" name="Group 26"/>
          <p:cNvGrpSpPr/>
          <p:nvPr/>
        </p:nvGrpSpPr>
        <p:grpSpPr>
          <a:xfrm>
            <a:off x="9178359" y="431052"/>
            <a:ext cx="2132952" cy="978500"/>
            <a:chOff x="9178359" y="431052"/>
            <a:chExt cx="2132952" cy="978500"/>
          </a:xfrm>
        </p:grpSpPr>
        <p:sp>
          <p:nvSpPr>
            <p:cNvPr id="28" name="Rounded Rectangular Callout 27"/>
            <p:cNvSpPr/>
            <p:nvPr/>
          </p:nvSpPr>
          <p:spPr>
            <a:xfrm>
              <a:off x="9245034" y="431052"/>
              <a:ext cx="1999603" cy="978500"/>
            </a:xfrm>
            <a:prstGeom prst="wedgeRoundRectCallout">
              <a:avLst>
                <a:gd name="adj1" fmla="val -40168"/>
                <a:gd name="adj2" fmla="val 97829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178359" y="566359"/>
              <a:ext cx="213295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57200">
                <a:defRPr/>
              </a:pPr>
              <a:r>
                <a:rPr lang="en-US" sz="2000" dirty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2000" dirty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2000" dirty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2000" dirty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000" dirty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উত্তরের</a:t>
              </a:r>
              <a:r>
                <a:rPr lang="en-US" sz="2000" dirty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2000" dirty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প্রশ্নে</a:t>
              </a:r>
              <a:r>
                <a:rPr lang="en-US" sz="2000" dirty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2000" dirty="0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n w="0">
                    <a:solidFill>
                      <a:schemeClr val="tx1"/>
                    </a:solidFill>
                  </a:ln>
                  <a:effectLst>
                    <a:outerShdw blurRad="63500" dist="38100" dir="5400000" algn="tl" rotWithShape="0">
                      <a:schemeClr val="tx1">
                        <a:alpha val="38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en-US" sz="2000" dirty="0">
                <a:ln w="0">
                  <a:solidFill>
                    <a:schemeClr val="tx1"/>
                  </a:solidFill>
                </a:ln>
                <a:effectLst>
                  <a:outerShdw blurRad="63500" dist="381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3364992" y="316946"/>
            <a:ext cx="450548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6194" y="997945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50800" dist="50800" dir="5400000" algn="tl" rotWithShape="0">
                  <a:schemeClr val="tx1">
                    <a:alpha val="38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3328" y="1517220"/>
            <a:ext cx="9725750" cy="585391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১.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bn-BD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3200" dirty="0"/>
              <a:t> </a:t>
            </a:r>
            <a:r>
              <a:rPr lang="en-US" sz="3200" dirty="0">
                <a:latin typeface="Footlight MT Light" panose="0204060206030A020304" pitchFamily="18" charset="0"/>
              </a:rPr>
              <a:t> </a:t>
            </a:r>
            <a:endParaRPr lang="en-US" sz="3200" dirty="0">
              <a:solidFill>
                <a:prstClr val="black"/>
              </a:solidFill>
              <a:latin typeface="Footlight MT Light" panose="0204060206030A020304" pitchFamily="18" charset="0"/>
              <a:cs typeface="NikoshBAN" panose="02000000000000000000" pitchFamily="2" charset="0"/>
            </a:endParaRPr>
          </a:p>
          <a:p>
            <a:pPr>
              <a:lnSpc>
                <a:spcPct val="170000"/>
              </a:lnSpc>
            </a:pP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২.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কাঁদলে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r>
              <a:rPr lang="bn-BD" sz="3200" b="1" dirty="0"/>
              <a:t>  </a:t>
            </a:r>
            <a:r>
              <a:rPr lang="en-US" sz="3200" b="1" dirty="0"/>
              <a:t> 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70000"/>
              </a:lnSpc>
            </a:pP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৩.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বিব্রত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কী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70000"/>
              </a:lnSpc>
            </a:pP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৪.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70000"/>
              </a:lnSpc>
            </a:pPr>
            <a:r>
              <a:rPr lang="en-US" sz="3200" b="1" dirty="0">
                <a:ln w="0"/>
                <a:effectLst>
                  <a:outerShdw blurRad="50800" dist="38100" dir="5400000" algn="ctr" rotWithShape="0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৫. 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ln w="0"/>
              <a:effectLst>
                <a:outerShdw blurRad="50800" dist="38100" dir="5400000" algn="ctr" rotWithShape="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70000"/>
              </a:lnSpc>
            </a:pPr>
            <a:endParaRPr lang="en-US" sz="3200" b="1" dirty="0">
              <a:ln w="0"/>
              <a:effectLst>
                <a:outerShdw blurRad="50800" dist="38100" dir="5400000" algn="ctr" rotWithShape="0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50800" dist="50800" dir="5400000" algn="tl" rotWithShape="0">
                    <a:schemeClr val="tx1">
                      <a:alpha val="38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1375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4109273" y="467293"/>
            <a:ext cx="3150267" cy="749257"/>
          </a:xfrm>
          <a:prstGeom prst="wedgeRectCallout">
            <a:avLst>
              <a:gd name="adj1" fmla="val -43706"/>
              <a:gd name="adj2" fmla="val 134290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  <a:effectLst/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slop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1" y="5110477"/>
            <a:ext cx="11363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কামিনী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বুঝিয়েছেন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5" y="1580160"/>
            <a:ext cx="2828925" cy="316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26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14425" y="596384"/>
            <a:ext cx="10115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6000" b="1" dirty="0">
                <a:ln w="0"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</p:txBody>
      </p:sp>
      <p:pic>
        <p:nvPicPr>
          <p:cNvPr id="1030" name="Picture 6" descr="Our Children Are Worth It | Disabled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4" y="2049462"/>
            <a:ext cx="6445251" cy="3931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0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68" y="1604324"/>
            <a:ext cx="5170081" cy="3552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12" y="1604324"/>
            <a:ext cx="5170081" cy="3552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103120" y="5705856"/>
            <a:ext cx="896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/>
              </a:rPr>
              <a:t>ছবিগুলোতে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কিসের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অনুভুতি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প্রকাশ</a:t>
            </a:r>
            <a:r>
              <a:rPr lang="en-US" sz="3600" b="1" dirty="0">
                <a:latin typeface="NikoshBAN"/>
              </a:rPr>
              <a:t> </a:t>
            </a:r>
            <a:r>
              <a:rPr lang="en-US" sz="3600" b="1" dirty="0" err="1">
                <a:latin typeface="NikoshBAN"/>
              </a:rPr>
              <a:t>পেয়েছে</a:t>
            </a:r>
            <a:r>
              <a:rPr lang="en-US" sz="3600" b="1" dirty="0">
                <a:latin typeface="NikoshBAN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877824" y="528566"/>
            <a:ext cx="1028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 দুটি লক্ষ্য কর</a:t>
            </a:r>
            <a:endParaRPr lang="en-US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7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6850" y="297934"/>
            <a:ext cx="9639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000" b="1" dirty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 দুটি লক্ষ্য কর</a:t>
            </a:r>
            <a:endParaRPr lang="en-US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618487"/>
            <a:ext cx="5262372" cy="3294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1599695"/>
            <a:ext cx="5262372" cy="33130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914399" y="5621774"/>
            <a:ext cx="10525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NikoshBAN"/>
              </a:rPr>
              <a:t>ছবিগুলোতে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কিসের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অনুভুতি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প্রকাশ</a:t>
            </a:r>
            <a:r>
              <a:rPr lang="en-US" sz="3200" b="1" dirty="0">
                <a:latin typeface="NikoshBAN"/>
              </a:rPr>
              <a:t> </a:t>
            </a:r>
            <a:r>
              <a:rPr lang="en-US" sz="3200" b="1" dirty="0" err="1">
                <a:latin typeface="NikoshBAN"/>
              </a:rPr>
              <a:t>পেয়েছে</a:t>
            </a:r>
            <a:r>
              <a:rPr lang="en-US" sz="3200" b="1" dirty="0">
                <a:latin typeface="NikoshBAN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00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22735" y="1072570"/>
            <a:ext cx="8043268" cy="6026167"/>
            <a:chOff x="3944516" y="325147"/>
            <a:chExt cx="8043268" cy="602616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4516" y="325147"/>
              <a:ext cx="8043268" cy="602616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44516" y="662688"/>
              <a:ext cx="59245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NikoshBAN" panose="02000000000000000000"/>
                </a:rPr>
                <a:t>আজকের </a:t>
              </a:r>
              <a:r>
                <a:rPr lang="en-US" sz="4800" b="1" dirty="0" err="1">
                  <a:latin typeface="NikoshBAN" panose="02000000000000000000"/>
                </a:rPr>
                <a:t>পাঠ</a:t>
              </a:r>
              <a:endParaRPr lang="en-US" sz="4800" b="1" dirty="0">
                <a:latin typeface="NikoshBAN" panose="0200000000000000000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20548" y="1876379"/>
              <a:ext cx="479107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সুখ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69909" y="2494745"/>
              <a:ext cx="3981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কামিনী</a:t>
              </a:r>
              <a:r>
                <a: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 </a:t>
              </a:r>
              <a:r>
                <a:rPr lang="en-US" sz="4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</a:rPr>
                <a:t>রায়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802" y="1495269"/>
            <a:ext cx="2248069" cy="32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3232" y="286332"/>
            <a:ext cx="10488169" cy="5630482"/>
            <a:chOff x="1187376" y="231468"/>
            <a:chExt cx="9731358" cy="563048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F8E02A4-19AA-491A-8B8E-198490D326B3}"/>
                </a:ext>
              </a:extLst>
            </p:cNvPr>
            <p:cNvSpPr/>
            <p:nvPr/>
          </p:nvSpPr>
          <p:spPr>
            <a:xfrm>
              <a:off x="4873140" y="231468"/>
              <a:ext cx="23270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bn-BD" sz="6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9501" y="1377799"/>
              <a:ext cx="945923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dirty="0">
                  <a:ln w="0"/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800" b="1" u="sng" dirty="0">
                  <a:ln w="0"/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3800" b="1" dirty="0">
                  <a:ln w="0"/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3800" b="1" dirty="0">
                  <a:ln w="0"/>
                  <a:latin typeface="NikoshBAN" pitchFamily="2" charset="0"/>
                  <a:cs typeface="NikoshBAN" pitchFamily="2" charset="0"/>
                </a:rPr>
                <a:t>.</a:t>
              </a:r>
              <a:endParaRPr lang="en-US" sz="3800" b="1" dirty="0">
                <a:ln w="0"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1571431" y="4345843"/>
              <a:ext cx="8175882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শব্দগুলোর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অর্থসহ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200" b="1" dirty="0">
                <a:ln w="0"/>
                <a:solidFill>
                  <a:schemeClr val="tx1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>
              <a:off x="1640590" y="2579923"/>
              <a:ext cx="7505572" cy="637822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1678367" y="3446548"/>
              <a:ext cx="7737960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53557" y="2605695"/>
              <a:ext cx="692585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3200" b="1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200" b="1" dirty="0">
                  <a:ln w="0"/>
                  <a:latin typeface="NikoshBAN" pitchFamily="2" charset="0"/>
                  <a:cs typeface="NikoshBAN" pitchFamily="2" charset="0"/>
                </a:rPr>
                <a:t> করতে পারবে;</a:t>
              </a:r>
              <a:endParaRPr lang="bn-IN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571432" y="5120877"/>
              <a:ext cx="8666800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কিভাবে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সুখ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করা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ব্যাখ্যা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35522" y="3455109"/>
              <a:ext cx="77457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কবিতাটি প্রমিত উচ্চারণে আবৃত্তি করতে পারবে;</a:t>
              </a:r>
              <a:r>
                <a:rPr lang="bn-IN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1279403" y="3332985"/>
              <a:ext cx="722376" cy="826645"/>
              <a:chOff x="1154050" y="3135711"/>
              <a:chExt cx="722376" cy="826645"/>
            </a:xfrm>
          </p:grpSpPr>
          <p:grpSp>
            <p:nvGrpSpPr>
              <p:cNvPr id="65" name="Group 64"/>
              <p:cNvGrpSpPr/>
              <p:nvPr/>
            </p:nvGrpSpPr>
            <p:grpSpPr>
              <a:xfrm flipH="1" flipV="1">
                <a:off x="1154050" y="3135711"/>
                <a:ext cx="722376" cy="826645"/>
                <a:chOff x="2194560" y="2157940"/>
                <a:chExt cx="1108272" cy="1007131"/>
              </a:xfrm>
            </p:grpSpPr>
            <p:sp>
              <p:nvSpPr>
                <p:cNvPr id="67" name="12-Point Star 66"/>
                <p:cNvSpPr/>
                <p:nvPr/>
              </p:nvSpPr>
              <p:spPr>
                <a:xfrm>
                  <a:off x="2194560" y="2157940"/>
                  <a:ext cx="1108272" cy="1007131"/>
                </a:xfrm>
                <a:prstGeom prst="star12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2325690" y="2291446"/>
                  <a:ext cx="846013" cy="740120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1337803" y="3247053"/>
                <a:ext cx="4304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/>
                  </a:rPr>
                  <a:t>২</a:t>
                </a: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1187376" y="4208660"/>
              <a:ext cx="722376" cy="826645"/>
              <a:chOff x="1062158" y="4023357"/>
              <a:chExt cx="722376" cy="826645"/>
            </a:xfrm>
          </p:grpSpPr>
          <p:grpSp>
            <p:nvGrpSpPr>
              <p:cNvPr id="70" name="Group 69"/>
              <p:cNvGrpSpPr/>
              <p:nvPr/>
            </p:nvGrpSpPr>
            <p:grpSpPr>
              <a:xfrm flipH="1" flipV="1">
                <a:off x="1062158" y="4023357"/>
                <a:ext cx="722376" cy="826645"/>
                <a:chOff x="2194560" y="2157940"/>
                <a:chExt cx="1108272" cy="1007131"/>
              </a:xfrm>
            </p:grpSpPr>
            <p:sp>
              <p:nvSpPr>
                <p:cNvPr id="72" name="12-Point Star 71"/>
                <p:cNvSpPr/>
                <p:nvPr/>
              </p:nvSpPr>
              <p:spPr>
                <a:xfrm>
                  <a:off x="2194560" y="2157940"/>
                  <a:ext cx="1108272" cy="1007131"/>
                </a:xfrm>
                <a:prstGeom prst="star12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2325690" y="2291446"/>
                  <a:ext cx="846013" cy="740120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1" name="TextBox 70"/>
              <p:cNvSpPr txBox="1"/>
              <p:nvPr/>
            </p:nvSpPr>
            <p:spPr>
              <a:xfrm>
                <a:off x="1195732" y="4130370"/>
                <a:ext cx="4304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/>
                  </a:rPr>
                  <a:t>৩ 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1248019" y="5035305"/>
              <a:ext cx="722376" cy="826645"/>
              <a:chOff x="1062158" y="5005431"/>
              <a:chExt cx="722376" cy="826645"/>
            </a:xfrm>
          </p:grpSpPr>
          <p:grpSp>
            <p:nvGrpSpPr>
              <p:cNvPr id="75" name="Group 74"/>
              <p:cNvGrpSpPr/>
              <p:nvPr/>
            </p:nvGrpSpPr>
            <p:grpSpPr>
              <a:xfrm flipH="1" flipV="1">
                <a:off x="1062158" y="5005431"/>
                <a:ext cx="722376" cy="826645"/>
                <a:chOff x="2194560" y="2157940"/>
                <a:chExt cx="1108272" cy="1007131"/>
              </a:xfrm>
            </p:grpSpPr>
            <p:sp>
              <p:nvSpPr>
                <p:cNvPr id="77" name="12-Point Star 76"/>
                <p:cNvSpPr/>
                <p:nvPr/>
              </p:nvSpPr>
              <p:spPr>
                <a:xfrm>
                  <a:off x="2194560" y="2157940"/>
                  <a:ext cx="1108272" cy="1007131"/>
                </a:xfrm>
                <a:prstGeom prst="star12">
                  <a:avLst/>
                </a:prstGeom>
                <a:noFill/>
                <a:ln w="38100">
                  <a:solidFill>
                    <a:schemeClr val="accent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2325690" y="2291446"/>
                  <a:ext cx="846013" cy="740120"/>
                </a:xfrm>
                <a:prstGeom prst="ellipse">
                  <a:avLst/>
                </a:prstGeom>
                <a:noFill/>
                <a:ln w="3810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1239520" y="5130343"/>
                <a:ext cx="4304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/>
                  </a:rPr>
                  <a:t>৪</a:t>
                </a: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1245711" y="2452872"/>
              <a:ext cx="722376" cy="826645"/>
              <a:chOff x="1154050" y="2153637"/>
              <a:chExt cx="722376" cy="826645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1305595" y="2275683"/>
                <a:ext cx="37382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/>
                  </a:rPr>
                  <a:t>১</a:t>
                </a: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1154050" y="2153637"/>
                <a:ext cx="722376" cy="826645"/>
                <a:chOff x="1154050" y="2153637"/>
                <a:chExt cx="722376" cy="826645"/>
              </a:xfrm>
            </p:grpSpPr>
            <p:grpSp>
              <p:nvGrpSpPr>
                <p:cNvPr id="84" name="Group 83"/>
                <p:cNvGrpSpPr/>
                <p:nvPr/>
              </p:nvGrpSpPr>
              <p:grpSpPr>
                <a:xfrm flipH="1" flipV="1">
                  <a:off x="1154050" y="2153637"/>
                  <a:ext cx="722376" cy="826645"/>
                  <a:chOff x="2194560" y="2157940"/>
                  <a:chExt cx="1108272" cy="1007131"/>
                </a:xfrm>
              </p:grpSpPr>
              <p:sp>
                <p:nvSpPr>
                  <p:cNvPr id="85" name="12-Point Star 84"/>
                  <p:cNvSpPr/>
                  <p:nvPr/>
                </p:nvSpPr>
                <p:spPr>
                  <a:xfrm>
                    <a:off x="2194560" y="2157940"/>
                    <a:ext cx="1108272" cy="1007131"/>
                  </a:xfrm>
                  <a:prstGeom prst="star12">
                    <a:avLst/>
                  </a:prstGeom>
                  <a:noFill/>
                  <a:ln w="38100">
                    <a:solidFill>
                      <a:schemeClr val="accent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Oval 85"/>
                  <p:cNvSpPr/>
                  <p:nvPr/>
                </p:nvSpPr>
                <p:spPr>
                  <a:xfrm>
                    <a:off x="2325690" y="2291446"/>
                    <a:ext cx="846013" cy="74012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7" name="Rectangle 86"/>
                <p:cNvSpPr/>
                <p:nvPr/>
              </p:nvSpPr>
              <p:spPr>
                <a:xfrm>
                  <a:off x="1328327" y="2256847"/>
                  <a:ext cx="37382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/>
                    </a:rPr>
                    <a:t>১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117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871312" y="485231"/>
            <a:ext cx="26084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659954" y="3385144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বিশ্ববিদ্যালয় থেকে  জগত্তারিণী পদক’ পান।</a:t>
            </a:r>
            <a:r>
              <a:rPr lang="en-US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`</a:t>
            </a:r>
            <a:endParaRPr lang="bn-IN" sz="2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668352" y="3372526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endParaRPr lang="en-US" sz="3600" dirty="0"/>
          </a:p>
        </p:txBody>
      </p:sp>
      <p:sp>
        <p:nvSpPr>
          <p:cNvPr id="18" name="Cloud 17"/>
          <p:cNvSpPr/>
          <p:nvPr/>
        </p:nvSpPr>
        <p:spPr>
          <a:xfrm>
            <a:off x="1081031" y="839174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১৯৩৩ খ্রিষ্টাব্দে  ২৭ সেপ্টেম্বর কলকাতায়</a:t>
            </a:r>
            <a:endParaRPr lang="bn-IN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4276269" y="4838897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নির্মাল্য’  অশোক সংগীত’ ‘দীপ ও ধুপ” ‘জীবনপথে’ ‘আলো </a:t>
            </a:r>
            <a:r>
              <a:rPr lang="en-US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</a:t>
            </a:r>
            <a:r>
              <a:rPr lang="bn-IN" sz="2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ছায়া</a:t>
            </a:r>
          </a:p>
        </p:txBody>
      </p:sp>
      <p:sp>
        <p:nvSpPr>
          <p:cNvPr id="22" name="Cloud 21"/>
          <p:cNvSpPr/>
          <p:nvPr/>
        </p:nvSpPr>
        <p:spPr>
          <a:xfrm>
            <a:off x="4286195" y="4826279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রচনাব</a:t>
            </a:r>
            <a:r>
              <a:rPr lang="en-US" sz="36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en-US" sz="36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3" name="Cloud 22"/>
          <p:cNvSpPr/>
          <p:nvPr/>
        </p:nvSpPr>
        <p:spPr>
          <a:xfrm>
            <a:off x="8135510" y="678511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>
              <a:solidFill>
                <a:prstClr val="black"/>
              </a:solidFill>
              <a:latin typeface="NikoshBAN" panose="02000000000000000000" pitchFamily="2" charset="0"/>
            </a:endParaRPr>
          </a:p>
          <a:p>
            <a:pPr lvl="0" algn="ctr"/>
            <a:r>
              <a:rPr lang="en-US" dirty="0">
                <a:solidFill>
                  <a:prstClr val="black"/>
                </a:solidFill>
                <a:latin typeface="NikoshBAN" panose="02000000000000000000" pitchFamily="2" charset="0"/>
              </a:rPr>
              <a:t> </a:t>
            </a:r>
            <a:r>
              <a:rPr lang="bn-IN" b="1" dirty="0">
                <a:solidFill>
                  <a:prstClr val="black"/>
                </a:solidFill>
                <a:latin typeface="NikoshBAN" panose="02000000000000000000" pitchFamily="2" charset="0"/>
              </a:rPr>
              <a:t>১৮৬৪খ্রিঃ ১২অক্টোবর  বাখরগঞ্জ  বর্তমান</a:t>
            </a:r>
            <a:r>
              <a:rPr lang="en-US" b="1" dirty="0">
                <a:solidFill>
                  <a:prstClr val="black"/>
                </a:solidFill>
                <a:latin typeface="NikoshBAN" panose="02000000000000000000" pitchFamily="2" charset="0"/>
              </a:rPr>
              <a:t> </a:t>
            </a:r>
            <a:r>
              <a:rPr lang="bn-IN" b="1" dirty="0">
                <a:solidFill>
                  <a:prstClr val="black"/>
                </a:solidFill>
                <a:latin typeface="NikoshBAN" panose="02000000000000000000" pitchFamily="2" charset="0"/>
              </a:rPr>
              <a:t>বরিশাল</a:t>
            </a:r>
            <a:r>
              <a:rPr lang="en-US" b="1" dirty="0">
                <a:solidFill>
                  <a:prstClr val="black"/>
                </a:solidFill>
                <a:latin typeface="NikoshBAN" panose="02000000000000000000" pitchFamily="2" charset="0"/>
              </a:rPr>
              <a:t> </a:t>
            </a:r>
            <a:r>
              <a:rPr lang="bn-IN" b="1" dirty="0">
                <a:solidFill>
                  <a:prstClr val="black"/>
                </a:solidFill>
                <a:latin typeface="NikoshBAN" panose="02000000000000000000" pitchFamily="2" charset="0"/>
              </a:rPr>
              <a:t>জেলায়</a:t>
            </a:r>
            <a:r>
              <a:rPr lang="en-US" b="1" dirty="0">
                <a:solidFill>
                  <a:prstClr val="black"/>
                </a:solidFill>
                <a:latin typeface="NikoshBAN" panose="02000000000000000000" pitchFamily="2" charset="0"/>
              </a:rPr>
              <a:t> </a:t>
            </a:r>
            <a:r>
              <a:rPr lang="bn-IN" b="1" dirty="0">
                <a:solidFill>
                  <a:prstClr val="black"/>
                </a:solidFill>
                <a:latin typeface="NikoshBAN" panose="02000000000000000000" pitchFamily="2" charset="0"/>
              </a:rPr>
              <a:t>বাসন্ডাগ্রামে</a:t>
            </a:r>
            <a:r>
              <a:rPr lang="bn-IN" sz="3600" b="1" dirty="0">
                <a:solidFill>
                  <a:prstClr val="black"/>
                </a:solidFill>
                <a:latin typeface="NikoshBAN" panose="02000000000000000000" pitchFamily="2" charset="0"/>
              </a:rPr>
              <a:t> </a:t>
            </a:r>
            <a:endParaRPr lang="en-US" sz="3600" b="1" dirty="0">
              <a:solidFill>
                <a:prstClr val="black"/>
              </a:solidFill>
              <a:latin typeface="NikoshBAN" panose="02000000000000000000" pitchFamily="2" charset="0"/>
            </a:endParaRPr>
          </a:p>
        </p:txBody>
      </p:sp>
      <p:sp>
        <p:nvSpPr>
          <p:cNvPr id="24" name="Cloud 23"/>
          <p:cNvSpPr/>
          <p:nvPr/>
        </p:nvSpPr>
        <p:spPr>
          <a:xfrm>
            <a:off x="8130209" y="691129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b="1" i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3600" dirty="0"/>
          </a:p>
        </p:txBody>
      </p:sp>
      <p:sp>
        <p:nvSpPr>
          <p:cNvPr id="25" name="Cloud 24"/>
          <p:cNvSpPr/>
          <p:nvPr/>
        </p:nvSpPr>
        <p:spPr>
          <a:xfrm>
            <a:off x="1075730" y="853698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600" b="1" i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endParaRPr lang="en-US" sz="36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73" y="1815968"/>
            <a:ext cx="2786145" cy="2786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Cloud 26"/>
          <p:cNvSpPr/>
          <p:nvPr/>
        </p:nvSpPr>
        <p:spPr>
          <a:xfrm>
            <a:off x="7877315" y="3385144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`</a:t>
            </a:r>
          </a:p>
          <a:p>
            <a:pPr lvl="0" algn="ctr"/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‘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জনৈক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বঙ্গমহিলা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’।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মাত্র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পনের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বছর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বয়সে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তিনি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‘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আলো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ও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ছায়া’কাব্যগ্রন্থ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রচনা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 </a:t>
            </a:r>
            <a:r>
              <a:rPr lang="en-US" sz="20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করেছিলেন</a:t>
            </a:r>
            <a:r>
              <a:rPr lang="en-US" sz="2000" b="1" kern="0" dirty="0">
                <a:solidFill>
                  <a:sysClr val="windowText" lastClr="000000"/>
                </a:solidFill>
                <a:latin typeface="NikoshBAN" panose="02000000000000000000"/>
              </a:rPr>
              <a:t>।</a:t>
            </a:r>
          </a:p>
          <a:p>
            <a:pPr algn="ctr"/>
            <a:endParaRPr lang="en-US" dirty="0"/>
          </a:p>
        </p:txBody>
      </p:sp>
      <p:sp>
        <p:nvSpPr>
          <p:cNvPr id="21" name="Cloud 20"/>
          <p:cNvSpPr/>
          <p:nvPr/>
        </p:nvSpPr>
        <p:spPr>
          <a:xfrm>
            <a:off x="7902510" y="3372526"/>
            <a:ext cx="3617843" cy="166977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kern="0" dirty="0" err="1">
                <a:solidFill>
                  <a:sysClr val="windowText" lastClr="000000"/>
                </a:solidFill>
                <a:latin typeface="NikoshBAN" panose="02000000000000000000"/>
              </a:rPr>
              <a:t>ছদ্মনাম</a:t>
            </a:r>
            <a:endParaRPr lang="en-US" sz="3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4" grpId="0" animBg="1"/>
      <p:bldP spid="25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চাঁদের পাহাড় - Book | Boig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47" y="2377440"/>
            <a:ext cx="2212721" cy="33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464" y="1616143"/>
            <a:ext cx="2048256" cy="261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5908" y="2377440"/>
            <a:ext cx="2218483" cy="3325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783" y="1569749"/>
            <a:ext cx="2128457" cy="26568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56159" y="438912"/>
            <a:ext cx="10684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খ্যাতিমান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কবি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কামিনী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রায়ের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সাহিত্যকর্ম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54890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832" y="1665669"/>
            <a:ext cx="2896789" cy="224846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942744" y="4760140"/>
            <a:ext cx="8810599" cy="790268"/>
            <a:chOff x="2418233" y="4677844"/>
            <a:chExt cx="8444838" cy="877366"/>
          </a:xfrm>
        </p:grpSpPr>
        <p:sp>
          <p:nvSpPr>
            <p:cNvPr id="7" name="Freeform 6"/>
            <p:cNvSpPr/>
            <p:nvPr/>
          </p:nvSpPr>
          <p:spPr>
            <a:xfrm>
              <a:off x="2807272" y="4800781"/>
              <a:ext cx="8055799" cy="631493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খ্যাতিমান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কামিনী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রায়ের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পরিচয়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লেখ</a:t>
              </a:r>
              <a:r>
                <a: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418233" y="4677844"/>
              <a:ext cx="778077" cy="877366"/>
              <a:chOff x="2386584" y="840732"/>
              <a:chExt cx="849331" cy="841249"/>
            </a:xfrm>
          </p:grpSpPr>
          <p:sp>
            <p:nvSpPr>
              <p:cNvPr id="9" name="12-Point Star 8"/>
              <p:cNvSpPr/>
              <p:nvPr/>
            </p:nvSpPr>
            <p:spPr>
              <a:xfrm flipH="1" flipV="1">
                <a:off x="2386584" y="840732"/>
                <a:ext cx="849331" cy="841249"/>
              </a:xfrm>
              <a:prstGeom prst="star12">
                <a:avLst/>
              </a:prstGeom>
              <a:noFill/>
              <a:ln w="381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 flipH="1" flipV="1">
                <a:off x="2512152" y="954272"/>
                <a:ext cx="610517" cy="618217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1005840" y="445079"/>
            <a:ext cx="996696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500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4754</TotalTime>
  <Words>771</Words>
  <Application>Microsoft Office PowerPoint</Application>
  <PresentationFormat>Widescreen</PresentationFormat>
  <Paragraphs>157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8801869793953</cp:lastModifiedBy>
  <cp:revision>273</cp:revision>
  <dcterms:created xsi:type="dcterms:W3CDTF">2021-07-11T00:36:01Z</dcterms:created>
  <dcterms:modified xsi:type="dcterms:W3CDTF">2022-01-05T06:57:58Z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5391888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