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29" autoAdjust="0"/>
  </p:normalViewPr>
  <p:slideViewPr>
    <p:cSldViewPr snapToGrid="0">
      <p:cViewPr varScale="1">
        <p:scale>
          <a:sx n="63" d="100"/>
          <a:sy n="63" d="100"/>
        </p:scale>
        <p:origin x="2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D67A-51DF-4517-9142-E48B38672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CEAF8-C44A-4788-85B5-232AF8DD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D828-423B-4E28-BE2B-4154F43E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B71F1-F297-4C1F-BF57-56116211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0D3E5-A959-48E1-8480-F312B2D6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D480-7773-4BA5-83D2-5D7ABFC6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F964A-A601-4E84-87AD-EA0C0B661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6B144-5FD3-4524-A2CF-99F63E2D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23C58-7030-411C-B28D-3AD7B91A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A0135-F95F-46AE-AD4B-8A8965A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4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35C15-F76F-4200-90B2-CDF5A7B20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7C9F5-DFB7-4DA1-ACBB-8CAE23EFE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39E1F-4F3B-459B-8A0F-6D1EEE91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1219-9F41-4050-B801-D02E6FBC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EEBAF-B060-4F14-9CC1-777EF2AE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2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5087-D95C-4923-83A1-0C49F4E0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0DF0-100D-4247-8D07-007A3CE4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4EB2B-3BBA-4CCC-A602-BC6B7A28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58264-B224-4AA9-918E-180FEEEB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6B14B-5116-4B22-B228-D3CBDEF8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5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7B5E-C5B8-4369-8400-E66A1600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FCA47-4213-4354-979D-00BBD3AE3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735F-ED60-45B5-BE6D-C104109F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28F6-697E-4E73-9D0A-A718FBC5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B683E-C63C-476A-BA6D-E59D38E6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4EEA-D8A9-4D06-B8BE-414C9A1B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0E6BF-DBE9-42F0-B740-9EF8D221E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EB771-9228-42A2-BA17-E84812372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54B5E-858A-470F-8E45-5ECD454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37FB9-FEBF-40F3-B318-704C6513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2523D-7DF7-4C3B-A963-0FF13508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6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2E0B-7139-4692-A13E-3B6895AB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B1BBF-5788-4F3F-BD5B-A889F558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3F7F4-CB25-4290-B3B3-806A1F006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2501C-6D49-43AD-960E-67CD09131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F8D49-CCA4-4352-B947-E2A040901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F0000-8F11-4C79-ADD5-F6F830F1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D505D-0DF3-4337-8307-049EE3A2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8FF3C-4C32-4646-982A-21A5A4E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09E1-21F7-4F9B-8D1E-AD07BD7F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95027-9C01-4ED9-A72F-BC3973D2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2CC49-24B8-460D-87D7-463E6216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16FDD-CAF8-425C-8C12-74819BA1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CFCDE-C3B5-419E-8E72-CA465420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B14DD-EFFF-4C41-A9AB-3F80D7C7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E56A8-E09D-4EBB-BC44-6BCAE852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4795-E2B9-4FD7-B707-F98AB8D8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9DCB0-2B0D-4196-A547-9547F723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0D7FA-6F96-48C7-A264-0A08E0D30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65ACD-6B87-4FC5-9DEE-8DFFAF74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BA06F-D632-409B-960E-D689A588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6FEB5-17D4-4005-82C1-4C42A5EB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B4FD-CB60-47F7-A7EC-A7A93F9E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3CBDB-9292-40EA-97B4-A2ECC6476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A4951-0A13-4A41-8127-4809FCE43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1A9C5-D568-429B-8482-6B84BD3C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0E088-2D78-4165-9F63-006F7953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24482-92D4-4B4E-A151-9D7093E4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931CF-23C2-43C7-AFA5-3AF5C4DE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FA4DA-26A2-497A-9E6F-0261AEBEC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75804-81D9-440F-89FD-7F070A546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9125-FD0E-42BA-A926-50C6D9419F3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1CAC2-71C1-415B-93F0-439992356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5FFE8-F011-47F0-9B2B-195297786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F542D-142D-48B9-8EB1-63A0555DB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9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E4C431-D1E2-4B45-B83E-0986474E7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44" y="677567"/>
            <a:ext cx="4901713" cy="55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7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B6391-54C3-4CE6-9235-2AB0EAFF9127}"/>
              </a:ext>
            </a:extLst>
          </p:cNvPr>
          <p:cNvSpPr txBox="1"/>
          <p:nvPr/>
        </p:nvSpPr>
        <p:spPr>
          <a:xfrm>
            <a:off x="8473440" y="566057"/>
            <a:ext cx="2847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أُذْكُرْ جَمْعًا مِّنَ المُفْرَدِ.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9F28EB-2CBD-4CA7-B2E5-603381C4497A}"/>
              </a:ext>
            </a:extLst>
          </p:cNvPr>
          <p:cNvSpPr txBox="1"/>
          <p:nvPr/>
        </p:nvSpPr>
        <p:spPr>
          <a:xfrm>
            <a:off x="10377713" y="1212388"/>
            <a:ext cx="943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المفرد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FC3C0-7EFE-4575-A627-4097C4C62A04}"/>
              </a:ext>
            </a:extLst>
          </p:cNvPr>
          <p:cNvSpPr txBox="1"/>
          <p:nvPr/>
        </p:nvSpPr>
        <p:spPr>
          <a:xfrm>
            <a:off x="10276114" y="1829391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يسافر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BA116-EBCC-411F-8ADC-8A7B34C01A95}"/>
              </a:ext>
            </a:extLst>
          </p:cNvPr>
          <p:cNvSpPr txBox="1"/>
          <p:nvPr/>
        </p:nvSpPr>
        <p:spPr>
          <a:xfrm>
            <a:off x="10268857" y="2446394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الدّولة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55FEE-B20A-423A-B214-8D893F4BDDA0}"/>
              </a:ext>
            </a:extLst>
          </p:cNvPr>
          <p:cNvSpPr txBox="1"/>
          <p:nvPr/>
        </p:nvSpPr>
        <p:spPr>
          <a:xfrm>
            <a:off x="10276114" y="2964304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نور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C3AB0-918C-4E8A-972B-564B614B06D8}"/>
              </a:ext>
            </a:extLst>
          </p:cNvPr>
          <p:cNvSpPr txBox="1"/>
          <p:nvPr/>
        </p:nvSpPr>
        <p:spPr>
          <a:xfrm>
            <a:off x="10268856" y="3546049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نفس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4EDAC-FD03-4688-A2A0-0AEA090A32D6}"/>
              </a:ext>
            </a:extLst>
          </p:cNvPr>
          <p:cNvSpPr txBox="1"/>
          <p:nvPr/>
        </p:nvSpPr>
        <p:spPr>
          <a:xfrm>
            <a:off x="10261598" y="4063959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عاصمة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61138-7250-4C89-B81B-09CB2EA03C75}"/>
              </a:ext>
            </a:extLst>
          </p:cNvPr>
          <p:cNvSpPr txBox="1"/>
          <p:nvPr/>
        </p:nvSpPr>
        <p:spPr>
          <a:xfrm>
            <a:off x="10254340" y="4653365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مسجد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D3C57-9B91-4E0D-AA8F-B6898C0AEA45}"/>
              </a:ext>
            </a:extLst>
          </p:cNvPr>
          <p:cNvSpPr txBox="1"/>
          <p:nvPr/>
        </p:nvSpPr>
        <p:spPr>
          <a:xfrm>
            <a:off x="870858" y="569908"/>
            <a:ext cx="5805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أُذْكُرْ مفردًا من الجمع ثُمَّ اجعلهُ في جملةٍ مفيدةٍ.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32C9E4-57C2-4197-AF3A-0A33E71BDCA3}"/>
              </a:ext>
            </a:extLst>
          </p:cNvPr>
          <p:cNvSpPr txBox="1"/>
          <p:nvPr/>
        </p:nvSpPr>
        <p:spPr>
          <a:xfrm>
            <a:off x="9042400" y="1217943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الجمع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D72937-CE0F-4FBB-9D80-59BC83561628}"/>
              </a:ext>
            </a:extLst>
          </p:cNvPr>
          <p:cNvSpPr txBox="1"/>
          <p:nvPr/>
        </p:nvSpPr>
        <p:spPr>
          <a:xfrm>
            <a:off x="9042401" y="1849903"/>
            <a:ext cx="1429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يسافرون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77881-C5BA-442D-A330-365DCAA08C7F}"/>
              </a:ext>
            </a:extLst>
          </p:cNvPr>
          <p:cNvSpPr txBox="1"/>
          <p:nvPr/>
        </p:nvSpPr>
        <p:spPr>
          <a:xfrm>
            <a:off x="9122226" y="2481863"/>
            <a:ext cx="135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الدّولُ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9570DA-2CEA-4D8F-8F60-151EE7F2E895}"/>
              </a:ext>
            </a:extLst>
          </p:cNvPr>
          <p:cNvSpPr txBox="1"/>
          <p:nvPr/>
        </p:nvSpPr>
        <p:spPr>
          <a:xfrm>
            <a:off x="9136742" y="3028139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انوار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295603-0A6F-4A95-80C8-F33B75F489DD}"/>
              </a:ext>
            </a:extLst>
          </p:cNvPr>
          <p:cNvSpPr txBox="1"/>
          <p:nvPr/>
        </p:nvSpPr>
        <p:spPr>
          <a:xfrm>
            <a:off x="9129484" y="3574415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انفس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70155B-844C-4417-AA2C-82C6710FBCAD}"/>
              </a:ext>
            </a:extLst>
          </p:cNvPr>
          <p:cNvSpPr txBox="1"/>
          <p:nvPr/>
        </p:nvSpPr>
        <p:spPr>
          <a:xfrm>
            <a:off x="9122226" y="4120691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عواصم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FB2D5-D069-4E85-B139-CCD80C36612F}"/>
              </a:ext>
            </a:extLst>
          </p:cNvPr>
          <p:cNvSpPr txBox="1"/>
          <p:nvPr/>
        </p:nvSpPr>
        <p:spPr>
          <a:xfrm>
            <a:off x="9231087" y="4652596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مساجد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CB6C0537-FFD8-4D98-867F-AAF7D2B0E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78926"/>
              </p:ext>
            </p:extLst>
          </p:nvPr>
        </p:nvGraphicFramePr>
        <p:xfrm>
          <a:off x="892615" y="1212388"/>
          <a:ext cx="7336986" cy="806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437">
                  <a:extLst>
                    <a:ext uri="{9D8B030D-6E8A-4147-A177-3AD203B41FA5}">
                      <a16:colId xmlns:a16="http://schemas.microsoft.com/office/drawing/2014/main" val="1472078174"/>
                    </a:ext>
                  </a:extLst>
                </a:gridCol>
                <a:gridCol w="1441317">
                  <a:extLst>
                    <a:ext uri="{9D8B030D-6E8A-4147-A177-3AD203B41FA5}">
                      <a16:colId xmlns:a16="http://schemas.microsoft.com/office/drawing/2014/main" val="1036306211"/>
                    </a:ext>
                  </a:extLst>
                </a:gridCol>
                <a:gridCol w="1194232">
                  <a:extLst>
                    <a:ext uri="{9D8B030D-6E8A-4147-A177-3AD203B41FA5}">
                      <a16:colId xmlns:a16="http://schemas.microsoft.com/office/drawing/2014/main" val="1273820654"/>
                    </a:ext>
                  </a:extLst>
                </a:gridCol>
              </a:tblGrid>
              <a:tr h="806446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>
                          <a:solidFill>
                            <a:sysClr val="windowText" lastClr="0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الجملة</a:t>
                      </a:r>
                      <a:endParaRPr lang="en-US" sz="3600" dirty="0">
                        <a:solidFill>
                          <a:sysClr val="windowText" lastClr="0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>
                          <a:solidFill>
                            <a:sysClr val="windowText" lastClr="0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المفرد</a:t>
                      </a:r>
                      <a:endParaRPr lang="en-US" sz="3600" dirty="0">
                        <a:solidFill>
                          <a:sysClr val="windowText" lastClr="0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>
                          <a:solidFill>
                            <a:sysClr val="windowText" lastClr="0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الْجَمْعُ</a:t>
                      </a:r>
                      <a:endParaRPr lang="en-US" sz="3600" dirty="0">
                        <a:solidFill>
                          <a:sysClr val="windowText" lastClr="0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8446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08D8510-2DA4-4343-AF9B-99A8960EB28C}"/>
              </a:ext>
            </a:extLst>
          </p:cNvPr>
          <p:cNvSpPr txBox="1"/>
          <p:nvPr/>
        </p:nvSpPr>
        <p:spPr>
          <a:xfrm>
            <a:off x="6853653" y="2204864"/>
            <a:ext cx="1381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المسلمون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240AB6-92CC-4E27-9A27-51EA0D88B050}"/>
              </a:ext>
            </a:extLst>
          </p:cNvPr>
          <p:cNvSpPr txBox="1"/>
          <p:nvPr/>
        </p:nvSpPr>
        <p:spPr>
          <a:xfrm>
            <a:off x="6949441" y="2960924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رياضٌ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8394A0-9BFE-48CA-9BFE-9FFB75008EAC}"/>
              </a:ext>
            </a:extLst>
          </p:cNvPr>
          <p:cNvSpPr txBox="1"/>
          <p:nvPr/>
        </p:nvSpPr>
        <p:spPr>
          <a:xfrm>
            <a:off x="6889932" y="3583269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يذهبون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5C4D3B-CA20-49E6-81DB-92DE60B5E966}"/>
              </a:ext>
            </a:extLst>
          </p:cNvPr>
          <p:cNvSpPr txBox="1"/>
          <p:nvPr/>
        </p:nvSpPr>
        <p:spPr>
          <a:xfrm>
            <a:off x="6853653" y="4299227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يشاهدون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52B22-9353-4554-AB9E-1DD08E35C6EA}"/>
              </a:ext>
            </a:extLst>
          </p:cNvPr>
          <p:cNvSpPr txBox="1"/>
          <p:nvPr/>
        </p:nvSpPr>
        <p:spPr>
          <a:xfrm>
            <a:off x="6972664" y="4952885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هم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8EF8A0-7CA7-42E6-A4E3-5D0D1AD16F79}"/>
              </a:ext>
            </a:extLst>
          </p:cNvPr>
          <p:cNvSpPr txBox="1"/>
          <p:nvPr/>
        </p:nvSpPr>
        <p:spPr>
          <a:xfrm>
            <a:off x="5440315" y="2200892"/>
            <a:ext cx="121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المسلم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1855D6-FF49-4EB1-B5DA-373143397851}"/>
              </a:ext>
            </a:extLst>
          </p:cNvPr>
          <p:cNvSpPr txBox="1"/>
          <p:nvPr/>
        </p:nvSpPr>
        <p:spPr>
          <a:xfrm>
            <a:off x="5558973" y="2960029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روضة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3E6EDA-612A-4442-BDCE-DA11ADBC8AF5}"/>
              </a:ext>
            </a:extLst>
          </p:cNvPr>
          <p:cNvSpPr txBox="1"/>
          <p:nvPr/>
        </p:nvSpPr>
        <p:spPr>
          <a:xfrm>
            <a:off x="5304991" y="3546786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يذهب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854F11-E262-4E7D-83E9-9383A797BBF5}"/>
              </a:ext>
            </a:extLst>
          </p:cNvPr>
          <p:cNvSpPr txBox="1"/>
          <p:nvPr/>
        </p:nvSpPr>
        <p:spPr>
          <a:xfrm>
            <a:off x="5252736" y="4239268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يشاهد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59E208-0AA4-41BA-B6EA-82D61F64FD12}"/>
              </a:ext>
            </a:extLst>
          </p:cNvPr>
          <p:cNvSpPr txBox="1"/>
          <p:nvPr/>
        </p:nvSpPr>
        <p:spPr>
          <a:xfrm>
            <a:off x="5558973" y="4945520"/>
            <a:ext cx="133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هو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CA0829-A6BB-4AC3-8C2B-775961F53014}"/>
              </a:ext>
            </a:extLst>
          </p:cNvPr>
          <p:cNvSpPr txBox="1"/>
          <p:nvPr/>
        </p:nvSpPr>
        <p:spPr>
          <a:xfrm>
            <a:off x="700318" y="2200892"/>
            <a:ext cx="4542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المسلم صديق المسلم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D6C84D-B259-49A4-9945-CD1229204FDA}"/>
              </a:ext>
            </a:extLst>
          </p:cNvPr>
          <p:cNvSpPr txBox="1"/>
          <p:nvPr/>
        </p:nvSpPr>
        <p:spPr>
          <a:xfrm>
            <a:off x="798653" y="2967784"/>
            <a:ext cx="4542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رأيت روضةً جميلةً امامَ بيتكَ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848DC4-5C60-480F-9F37-E12B3A33094A}"/>
              </a:ext>
            </a:extLst>
          </p:cNvPr>
          <p:cNvSpPr txBox="1"/>
          <p:nvPr/>
        </p:nvSpPr>
        <p:spPr>
          <a:xfrm>
            <a:off x="700319" y="3523063"/>
            <a:ext cx="4437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يذهب الطّالب إلى المدرسة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A6D516-3850-430E-AB9E-2F973C2BA611}"/>
              </a:ext>
            </a:extLst>
          </p:cNvPr>
          <p:cNvSpPr txBox="1"/>
          <p:nvPr/>
        </p:nvSpPr>
        <p:spPr>
          <a:xfrm>
            <a:off x="957585" y="4285169"/>
            <a:ext cx="45422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يشاهد خالدٌ كرةُ القدمِ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823D3C-DB27-454E-AE91-CC3292EBB47E}"/>
              </a:ext>
            </a:extLst>
          </p:cNvPr>
          <p:cNvSpPr txBox="1"/>
          <p:nvPr/>
        </p:nvSpPr>
        <p:spPr>
          <a:xfrm>
            <a:off x="1029063" y="4998405"/>
            <a:ext cx="4920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هو الله الذى خلقنا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AF14C9D0-6055-4822-B4FF-DD0A04620275}"/>
              </a:ext>
            </a:extLst>
          </p:cNvPr>
          <p:cNvSpPr/>
          <p:nvPr/>
        </p:nvSpPr>
        <p:spPr>
          <a:xfrm>
            <a:off x="8366389" y="1120055"/>
            <a:ext cx="687987" cy="5171888"/>
          </a:xfrm>
          <a:prstGeom prst="star5">
            <a:avLst>
              <a:gd name="adj" fmla="val 32691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C13F6C-6F74-41C8-B604-6EEC53E0305C}"/>
              </a:ext>
            </a:extLst>
          </p:cNvPr>
          <p:cNvSpPr txBox="1"/>
          <p:nvPr/>
        </p:nvSpPr>
        <p:spPr>
          <a:xfrm>
            <a:off x="6958594" y="391886"/>
            <a:ext cx="4565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هات الالفاظ المرادفة للكلمات الآتية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0E1BE-D348-4363-8552-15BD204D3A88}"/>
              </a:ext>
            </a:extLst>
          </p:cNvPr>
          <p:cNvSpPr txBox="1"/>
          <p:nvPr/>
        </p:nvSpPr>
        <p:spPr>
          <a:xfrm>
            <a:off x="9037320" y="1035634"/>
            <a:ext cx="2559439" cy="556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الالفاظ المذكور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B57F5-3040-4FD2-BABE-9C683F0E38C7}"/>
              </a:ext>
            </a:extLst>
          </p:cNvPr>
          <p:cNvSpPr txBox="1"/>
          <p:nvPr/>
        </p:nvSpPr>
        <p:spPr>
          <a:xfrm>
            <a:off x="9966450" y="1650498"/>
            <a:ext cx="1383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زيارة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CABC5-8D09-49E1-8CA9-6ED42B61082C}"/>
              </a:ext>
            </a:extLst>
          </p:cNvPr>
          <p:cNvSpPr txBox="1"/>
          <p:nvPr/>
        </p:nvSpPr>
        <p:spPr>
          <a:xfrm>
            <a:off x="10073640" y="2228728"/>
            <a:ext cx="1383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انتشر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60E6C-69C0-40F4-B959-512368A47284}"/>
              </a:ext>
            </a:extLst>
          </p:cNvPr>
          <p:cNvSpPr txBox="1"/>
          <p:nvPr/>
        </p:nvSpPr>
        <p:spPr>
          <a:xfrm>
            <a:off x="9856421" y="2806958"/>
            <a:ext cx="1553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يشاهدون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315D5-E76D-4EB1-A014-06B90B035BB1}"/>
              </a:ext>
            </a:extLst>
          </p:cNvPr>
          <p:cNvSpPr txBox="1"/>
          <p:nvPr/>
        </p:nvSpPr>
        <p:spPr>
          <a:xfrm>
            <a:off x="10135462" y="3330721"/>
            <a:ext cx="1203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نور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8A631-20DB-459A-BC02-C387088C3C7E}"/>
              </a:ext>
            </a:extLst>
          </p:cNvPr>
          <p:cNvSpPr txBox="1"/>
          <p:nvPr/>
        </p:nvSpPr>
        <p:spPr>
          <a:xfrm>
            <a:off x="10135462" y="3916356"/>
            <a:ext cx="1175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قبر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C5C21-6740-44FA-9AC6-DADCA9C23DBE}"/>
              </a:ext>
            </a:extLst>
          </p:cNvPr>
          <p:cNvSpPr txBox="1"/>
          <p:nvPr/>
        </p:nvSpPr>
        <p:spPr>
          <a:xfrm>
            <a:off x="10129942" y="4544278"/>
            <a:ext cx="1203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عرفة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01DDA-E5AA-4702-AF9D-F3B92DBAD5D8}"/>
              </a:ext>
            </a:extLst>
          </p:cNvPr>
          <p:cNvSpPr txBox="1"/>
          <p:nvPr/>
        </p:nvSpPr>
        <p:spPr>
          <a:xfrm>
            <a:off x="9950177" y="5099678"/>
            <a:ext cx="15250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روضة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ACF9A-14D4-4D54-BFED-43683595E998}"/>
              </a:ext>
            </a:extLst>
          </p:cNvPr>
          <p:cNvSpPr txBox="1"/>
          <p:nvPr/>
        </p:nvSpPr>
        <p:spPr>
          <a:xfrm>
            <a:off x="6851405" y="1085680"/>
            <a:ext cx="2559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الالفاظ المرادفة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4DEB0B-6A11-4DAA-9E13-A5B550201C4C}"/>
              </a:ext>
            </a:extLst>
          </p:cNvPr>
          <p:cNvSpPr txBox="1"/>
          <p:nvPr/>
        </p:nvSpPr>
        <p:spPr>
          <a:xfrm>
            <a:off x="7538503" y="1616447"/>
            <a:ext cx="1959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مشاهدة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98D27C-982C-4984-8E24-1BABE1F9A3F9}"/>
              </a:ext>
            </a:extLst>
          </p:cNvPr>
          <p:cNvSpPr txBox="1"/>
          <p:nvPr/>
        </p:nvSpPr>
        <p:spPr>
          <a:xfrm>
            <a:off x="8105235" y="2238536"/>
            <a:ext cx="1218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شاع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5112E-F369-44F8-8156-5A407281FCE0}"/>
              </a:ext>
            </a:extLst>
          </p:cNvPr>
          <p:cNvSpPr txBox="1"/>
          <p:nvPr/>
        </p:nvSpPr>
        <p:spPr>
          <a:xfrm>
            <a:off x="8105235" y="2776723"/>
            <a:ext cx="1203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يرون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B80D4-8173-4DC3-8883-9A1A92697343}"/>
              </a:ext>
            </a:extLst>
          </p:cNvPr>
          <p:cNvSpPr txBox="1"/>
          <p:nvPr/>
        </p:nvSpPr>
        <p:spPr>
          <a:xfrm>
            <a:off x="8236174" y="3362358"/>
            <a:ext cx="1218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ضياء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CC8C5A-3C46-4EB2-BF5C-78560CF92EC1}"/>
              </a:ext>
            </a:extLst>
          </p:cNvPr>
          <p:cNvSpPr txBox="1"/>
          <p:nvPr/>
        </p:nvSpPr>
        <p:spPr>
          <a:xfrm>
            <a:off x="8105236" y="3934902"/>
            <a:ext cx="1392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مزار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EEDC5-B639-4620-AB83-D3D8CF2F22C2}"/>
              </a:ext>
            </a:extLst>
          </p:cNvPr>
          <p:cNvSpPr txBox="1"/>
          <p:nvPr/>
        </p:nvSpPr>
        <p:spPr>
          <a:xfrm>
            <a:off x="8105235" y="4558965"/>
            <a:ext cx="1349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حجرة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27C712-E50A-41D5-97E3-68C226B38F8F}"/>
              </a:ext>
            </a:extLst>
          </p:cNvPr>
          <p:cNvSpPr txBox="1"/>
          <p:nvPr/>
        </p:nvSpPr>
        <p:spPr>
          <a:xfrm>
            <a:off x="8236175" y="5126815"/>
            <a:ext cx="1261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حديقة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743A7B-4FF5-4ED2-9867-4C0ED7977D8B}"/>
              </a:ext>
            </a:extLst>
          </p:cNvPr>
          <p:cNvSpPr txBox="1"/>
          <p:nvPr/>
        </p:nvSpPr>
        <p:spPr>
          <a:xfrm>
            <a:off x="1126274" y="391886"/>
            <a:ext cx="4972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هات الالفاظ المتضادّة للكلمات الآتية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5B896-7E6C-4854-8B13-87C37164593E}"/>
              </a:ext>
            </a:extLst>
          </p:cNvPr>
          <p:cNvSpPr txBox="1"/>
          <p:nvPr/>
        </p:nvSpPr>
        <p:spPr>
          <a:xfrm>
            <a:off x="4170505" y="948790"/>
            <a:ext cx="2301616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الالفاظ المذكور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A33510-457B-4251-AA85-6CC594585243}"/>
              </a:ext>
            </a:extLst>
          </p:cNvPr>
          <p:cNvSpPr txBox="1"/>
          <p:nvPr/>
        </p:nvSpPr>
        <p:spPr>
          <a:xfrm>
            <a:off x="9966450" y="5711959"/>
            <a:ext cx="15250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يسافر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02A251-CB06-4B4F-B240-6E80B9523C55}"/>
              </a:ext>
            </a:extLst>
          </p:cNvPr>
          <p:cNvSpPr txBox="1"/>
          <p:nvPr/>
        </p:nvSpPr>
        <p:spPr>
          <a:xfrm>
            <a:off x="8105235" y="5680813"/>
            <a:ext cx="15250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يرحل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6D889918-2BD6-43A0-B94A-30C79BC5F731}"/>
              </a:ext>
            </a:extLst>
          </p:cNvPr>
          <p:cNvSpPr/>
          <p:nvPr/>
        </p:nvSpPr>
        <p:spPr>
          <a:xfrm>
            <a:off x="9378553" y="1650498"/>
            <a:ext cx="222997" cy="498069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F18770-7327-474D-843A-9CB5BB6361E0}"/>
              </a:ext>
            </a:extLst>
          </p:cNvPr>
          <p:cNvSpPr txBox="1"/>
          <p:nvPr/>
        </p:nvSpPr>
        <p:spPr>
          <a:xfrm>
            <a:off x="4472447" y="1650498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يسافر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EBA01F-C683-4176-B3FA-99DF7F36289C}"/>
              </a:ext>
            </a:extLst>
          </p:cNvPr>
          <p:cNvSpPr txBox="1"/>
          <p:nvPr/>
        </p:nvSpPr>
        <p:spPr>
          <a:xfrm>
            <a:off x="1585345" y="948790"/>
            <a:ext cx="2301616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الالفاظ التضادة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565FE4-8B5B-4FD9-B640-58281D6A84ED}"/>
              </a:ext>
            </a:extLst>
          </p:cNvPr>
          <p:cNvSpPr txBox="1"/>
          <p:nvPr/>
        </p:nvSpPr>
        <p:spPr>
          <a:xfrm>
            <a:off x="1876439" y="1639678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يقيم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9F564E-B41E-4FAD-BFB3-706A27EA5FF6}"/>
              </a:ext>
            </a:extLst>
          </p:cNvPr>
          <p:cNvSpPr txBox="1"/>
          <p:nvPr/>
        </p:nvSpPr>
        <p:spPr>
          <a:xfrm>
            <a:off x="4472447" y="2270745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المسلمون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66F22B-E45A-4E4F-BF92-82D680D56939}"/>
              </a:ext>
            </a:extLst>
          </p:cNvPr>
          <p:cNvSpPr txBox="1"/>
          <p:nvPr/>
        </p:nvSpPr>
        <p:spPr>
          <a:xfrm>
            <a:off x="1876439" y="2252960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الكافرون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41A9AB-1DFA-4CB3-B51A-9E15AE4DC22F}"/>
              </a:ext>
            </a:extLst>
          </p:cNvPr>
          <p:cNvSpPr txBox="1"/>
          <p:nvPr/>
        </p:nvSpPr>
        <p:spPr>
          <a:xfrm>
            <a:off x="4452124" y="2875002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أكثرهم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B7A344-87C8-4241-A0AC-47D0797388EF}"/>
              </a:ext>
            </a:extLst>
          </p:cNvPr>
          <p:cNvSpPr txBox="1"/>
          <p:nvPr/>
        </p:nvSpPr>
        <p:spPr>
          <a:xfrm>
            <a:off x="1876439" y="2875002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أقلُّهُم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870327-0A1E-4E92-890E-006C4AC710F1}"/>
              </a:ext>
            </a:extLst>
          </p:cNvPr>
          <p:cNvSpPr txBox="1"/>
          <p:nvPr/>
        </p:nvSpPr>
        <p:spPr>
          <a:xfrm>
            <a:off x="4472447" y="3495249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أوّل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20461-FB7D-4BFF-B0E1-3E9095112E29}"/>
              </a:ext>
            </a:extLst>
          </p:cNvPr>
          <p:cNvSpPr txBox="1"/>
          <p:nvPr/>
        </p:nvSpPr>
        <p:spPr>
          <a:xfrm>
            <a:off x="1876439" y="3495249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اخر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F1FE86-DF0C-4F7A-8F99-69FD31D088A4}"/>
              </a:ext>
            </a:extLst>
          </p:cNvPr>
          <p:cNvSpPr txBox="1"/>
          <p:nvPr/>
        </p:nvSpPr>
        <p:spPr>
          <a:xfrm>
            <a:off x="4452214" y="4115496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النّار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687DD7-DCAB-4CFC-86AA-6A54A5121F91}"/>
              </a:ext>
            </a:extLst>
          </p:cNvPr>
          <p:cNvSpPr txBox="1"/>
          <p:nvPr/>
        </p:nvSpPr>
        <p:spPr>
          <a:xfrm>
            <a:off x="1868004" y="4108785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الجنّة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8196F6-1EF9-4CE5-8EAF-228BEF0631ED}"/>
              </a:ext>
            </a:extLst>
          </p:cNvPr>
          <p:cNvSpPr txBox="1"/>
          <p:nvPr/>
        </p:nvSpPr>
        <p:spPr>
          <a:xfrm>
            <a:off x="4452124" y="4719753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يذهبون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6800D-FCA1-4FC6-BBE8-2E489E1421CE}"/>
              </a:ext>
            </a:extLst>
          </p:cNvPr>
          <p:cNvSpPr txBox="1"/>
          <p:nvPr/>
        </p:nvSpPr>
        <p:spPr>
          <a:xfrm>
            <a:off x="1868004" y="4719753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يأتون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653E93-8580-4A53-9F0A-9A54A1E1A5FF}"/>
              </a:ext>
            </a:extLst>
          </p:cNvPr>
          <p:cNvSpPr txBox="1"/>
          <p:nvPr/>
        </p:nvSpPr>
        <p:spPr>
          <a:xfrm>
            <a:off x="4452124" y="5355990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المظلمة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5C4B02-0251-4AFE-B35D-A4211F336FDD}"/>
              </a:ext>
            </a:extLst>
          </p:cNvPr>
          <p:cNvSpPr txBox="1"/>
          <p:nvPr/>
        </p:nvSpPr>
        <p:spPr>
          <a:xfrm>
            <a:off x="1884181" y="5351074"/>
            <a:ext cx="17362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المنوّرة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31" grpId="0"/>
      <p:bldP spid="32" grpId="0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4942357E-8B79-4F29-8073-06AE5666793B}"/>
              </a:ext>
            </a:extLst>
          </p:cNvPr>
          <p:cNvSpPr txBox="1"/>
          <p:nvPr/>
        </p:nvSpPr>
        <p:spPr>
          <a:xfrm>
            <a:off x="5120640" y="337252"/>
            <a:ext cx="6495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استخرج الأفعال من النّصّ ثمّ نوعها من حيث البحث</a:t>
            </a:r>
            <a:endParaRPr lang="en-US" sz="30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2DF90B-1744-4E12-866D-3A4FDC23FC1A}"/>
              </a:ext>
            </a:extLst>
          </p:cNvPr>
          <p:cNvSpPr txBox="1"/>
          <p:nvPr/>
        </p:nvSpPr>
        <p:spPr>
          <a:xfrm>
            <a:off x="9420721" y="891250"/>
            <a:ext cx="1722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الأفعال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9FE9FE-603E-4EAE-A43A-C4EC3A0C3999}"/>
              </a:ext>
            </a:extLst>
          </p:cNvPr>
          <p:cNvSpPr txBox="1"/>
          <p:nvPr/>
        </p:nvSpPr>
        <p:spPr>
          <a:xfrm>
            <a:off x="6409621" y="891250"/>
            <a:ext cx="1722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البحث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DB795C-23F5-4D77-A03B-F467242D4CDB}"/>
              </a:ext>
            </a:extLst>
          </p:cNvPr>
          <p:cNvSpPr txBox="1"/>
          <p:nvPr/>
        </p:nvSpPr>
        <p:spPr>
          <a:xfrm>
            <a:off x="9749186" y="1488157"/>
            <a:ext cx="1161448" cy="612934"/>
          </a:xfrm>
          <a:prstGeom prst="round2Diag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يسافر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2524D1-0910-42F5-921C-9CAA38709F3B}"/>
              </a:ext>
            </a:extLst>
          </p:cNvPr>
          <p:cNvSpPr txBox="1"/>
          <p:nvPr/>
        </p:nvSpPr>
        <p:spPr>
          <a:xfrm>
            <a:off x="9751188" y="2146093"/>
            <a:ext cx="1278956" cy="612934"/>
          </a:xfrm>
          <a:prstGeom prst="round2Diag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يذهبون</a:t>
            </a:r>
            <a:endParaRPr lang="en-US" sz="3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E8BDA7-499F-419B-BE44-864B3AEA1A1E}"/>
              </a:ext>
            </a:extLst>
          </p:cNvPr>
          <p:cNvSpPr txBox="1"/>
          <p:nvPr/>
        </p:nvSpPr>
        <p:spPr>
          <a:xfrm>
            <a:off x="9749186" y="2801936"/>
            <a:ext cx="1594582" cy="612934"/>
          </a:xfrm>
          <a:prstGeom prst="round2Diag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يشاهدون</a:t>
            </a:r>
            <a:endParaRPr lang="en-US" sz="3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37A6E2-1ECA-4451-BBCF-9A5ED8112D8C}"/>
              </a:ext>
            </a:extLst>
          </p:cNvPr>
          <p:cNvSpPr txBox="1"/>
          <p:nvPr/>
        </p:nvSpPr>
        <p:spPr>
          <a:xfrm>
            <a:off x="9731540" y="3425901"/>
            <a:ext cx="1559290" cy="612934"/>
          </a:xfrm>
          <a:prstGeom prst="round2Diag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يستقبل</a:t>
            </a:r>
            <a:endParaRPr lang="en-US" sz="3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E4B118-04E4-4651-BBBE-1B9AF0C8DBC8}"/>
              </a:ext>
            </a:extLst>
          </p:cNvPr>
          <p:cNvSpPr txBox="1"/>
          <p:nvPr/>
        </p:nvSpPr>
        <p:spPr>
          <a:xfrm>
            <a:off x="9749186" y="4079556"/>
            <a:ext cx="1559290" cy="612934"/>
          </a:xfrm>
          <a:prstGeom prst="round2Diag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يجذب</a:t>
            </a:r>
            <a:endParaRPr lang="en-US" sz="3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8F8E05-C1E5-49CC-8D61-30912606902C}"/>
              </a:ext>
            </a:extLst>
          </p:cNvPr>
          <p:cNvSpPr txBox="1"/>
          <p:nvPr/>
        </p:nvSpPr>
        <p:spPr>
          <a:xfrm>
            <a:off x="9731540" y="4733211"/>
            <a:ext cx="952502" cy="612934"/>
          </a:xfrm>
          <a:prstGeom prst="round2Diag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r-SA" sz="3000" b="1">
                <a:latin typeface="Calibri Light" panose="020F0302020204030204" pitchFamily="34" charset="0"/>
                <a:cs typeface="Calibri Light" panose="020F0302020204030204" pitchFamily="34" charset="0"/>
              </a:rPr>
              <a:t>تبادر</a:t>
            </a:r>
            <a:endParaRPr lang="en-US" sz="3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22988B-1E8E-4255-B20E-A2F36C0F5C37}"/>
              </a:ext>
            </a:extLst>
          </p:cNvPr>
          <p:cNvSpPr txBox="1"/>
          <p:nvPr/>
        </p:nvSpPr>
        <p:spPr>
          <a:xfrm>
            <a:off x="9749186" y="5353816"/>
            <a:ext cx="994611" cy="612934"/>
          </a:xfrm>
          <a:prstGeom prst="round2Diag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يقع</a:t>
            </a:r>
            <a:endParaRPr lang="en-US" sz="3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25E1F0-FB73-4C48-BB7C-CA1EAB923194}"/>
              </a:ext>
            </a:extLst>
          </p:cNvPr>
          <p:cNvSpPr txBox="1"/>
          <p:nvPr/>
        </p:nvSpPr>
        <p:spPr>
          <a:xfrm>
            <a:off x="9749185" y="5960422"/>
            <a:ext cx="994611" cy="612934"/>
          </a:xfrm>
          <a:prstGeom prst="round2Diag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انتشر</a:t>
            </a:r>
            <a:endParaRPr lang="en-US" sz="3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EAF039-674E-4502-8826-855FF6220AA0}"/>
              </a:ext>
            </a:extLst>
          </p:cNvPr>
          <p:cNvSpPr txBox="1"/>
          <p:nvPr/>
        </p:nvSpPr>
        <p:spPr>
          <a:xfrm>
            <a:off x="5822281" y="1865321"/>
            <a:ext cx="2896800" cy="3879592"/>
          </a:xfrm>
          <a:prstGeom prst="round2Diag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اثبات </a:t>
            </a:r>
          </a:p>
          <a:p>
            <a:pPr algn="ctr"/>
            <a:r>
              <a:rPr lang="ar-SA" sz="6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فعل </a:t>
            </a:r>
          </a:p>
          <a:p>
            <a:pPr algn="ctr"/>
            <a:r>
              <a:rPr lang="ar-SA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مضارع معروف</a:t>
            </a:r>
            <a:endParaRPr lang="en-US" sz="6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E65F42-B8C9-4359-AC1D-7580DD1FD3DF}"/>
              </a:ext>
            </a:extLst>
          </p:cNvPr>
          <p:cNvSpPr txBox="1"/>
          <p:nvPr/>
        </p:nvSpPr>
        <p:spPr>
          <a:xfrm>
            <a:off x="5822281" y="5841493"/>
            <a:ext cx="3598440" cy="646986"/>
          </a:xfrm>
          <a:prstGeom prst="round2Diag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اثبات فعل ماضى معروف</a:t>
            </a:r>
            <a:endParaRPr lang="en-US" sz="3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837C4B-E9B7-46C6-8F68-46D06EB48305}"/>
              </a:ext>
            </a:extLst>
          </p:cNvPr>
          <p:cNvSpPr txBox="1"/>
          <p:nvPr/>
        </p:nvSpPr>
        <p:spPr>
          <a:xfrm>
            <a:off x="576218" y="429585"/>
            <a:ext cx="4409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استخرج الاسماء المشتقّة من النّصّ وعيّن نوعها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F1B6E1-A6D5-4BED-8B29-43D06F0A01CC}"/>
              </a:ext>
            </a:extLst>
          </p:cNvPr>
          <p:cNvSpPr txBox="1"/>
          <p:nvPr/>
        </p:nvSpPr>
        <p:spPr>
          <a:xfrm>
            <a:off x="3158546" y="1849641"/>
            <a:ext cx="2343724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الأسماء المشتقّة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EBFCDB-6881-463C-8E74-F02307EE2654}"/>
              </a:ext>
            </a:extLst>
          </p:cNvPr>
          <p:cNvSpPr txBox="1"/>
          <p:nvPr/>
        </p:nvSpPr>
        <p:spPr>
          <a:xfrm>
            <a:off x="516659" y="1810046"/>
            <a:ext cx="2125833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نوعها</a:t>
            </a:r>
            <a:endParaRPr lang="en-US" sz="3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51A626-AE0A-4C4E-9A7A-6C8BD12419E4}"/>
              </a:ext>
            </a:extLst>
          </p:cNvPr>
          <p:cNvSpPr txBox="1"/>
          <p:nvPr/>
        </p:nvSpPr>
        <p:spPr>
          <a:xfrm>
            <a:off x="3114016" y="2540435"/>
            <a:ext cx="2562566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المسلمون، الشّريف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5A51D8-E367-4EF7-BFB7-033B6005AB41}"/>
              </a:ext>
            </a:extLst>
          </p:cNvPr>
          <p:cNvSpPr txBox="1"/>
          <p:nvPr/>
        </p:nvSpPr>
        <p:spPr>
          <a:xfrm>
            <a:off x="426019" y="2493581"/>
            <a:ext cx="2333223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اسم فاعل</a:t>
            </a:r>
            <a:endParaRPr lang="en-US" sz="3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EBCF09-B757-4AE0-8173-CB5C7F258B35}"/>
              </a:ext>
            </a:extLst>
          </p:cNvPr>
          <p:cNvSpPr txBox="1"/>
          <p:nvPr/>
        </p:nvSpPr>
        <p:spPr>
          <a:xfrm>
            <a:off x="3114016" y="3167436"/>
            <a:ext cx="2457405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أكثر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E7A9B6F-52B0-4AC0-B825-EDF6E5C19E92}"/>
              </a:ext>
            </a:extLst>
          </p:cNvPr>
          <p:cNvSpPr txBox="1"/>
          <p:nvPr/>
        </p:nvSpPr>
        <p:spPr>
          <a:xfrm>
            <a:off x="541315" y="3152783"/>
            <a:ext cx="2101177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اسم تفضيل</a:t>
            </a:r>
            <a:endParaRPr lang="en-US" sz="3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120C6A-5095-4CC0-AFE2-35711F53632D}"/>
              </a:ext>
            </a:extLst>
          </p:cNvPr>
          <p:cNvSpPr txBox="1"/>
          <p:nvPr/>
        </p:nvSpPr>
        <p:spPr>
          <a:xfrm>
            <a:off x="3114016" y="3781426"/>
            <a:ext cx="2457405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المنوّرة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215BE8C-1711-4F40-BF47-83D6684D885A}"/>
              </a:ext>
            </a:extLst>
          </p:cNvPr>
          <p:cNvSpPr txBox="1"/>
          <p:nvPr/>
        </p:nvSpPr>
        <p:spPr>
          <a:xfrm>
            <a:off x="549271" y="3789448"/>
            <a:ext cx="2093221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اسم مفعول</a:t>
            </a:r>
            <a:endParaRPr lang="en-US" sz="3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AECD34-9C1D-4EAD-B953-43293C65E294}"/>
              </a:ext>
            </a:extLst>
          </p:cNvPr>
          <p:cNvSpPr txBox="1"/>
          <p:nvPr/>
        </p:nvSpPr>
        <p:spPr>
          <a:xfrm>
            <a:off x="3114016" y="4491134"/>
            <a:ext cx="2421516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المسجد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4493C7-B962-4A9D-A2AD-403DA4778C36}"/>
              </a:ext>
            </a:extLst>
          </p:cNvPr>
          <p:cNvSpPr txBox="1"/>
          <p:nvPr/>
        </p:nvSpPr>
        <p:spPr>
          <a:xfrm>
            <a:off x="576219" y="4440276"/>
            <a:ext cx="2066274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اسم ظرف</a:t>
            </a:r>
            <a:endParaRPr lang="en-US" sz="3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0E152D-9545-49CB-96DB-68A74D045913}"/>
              </a:ext>
            </a:extLst>
          </p:cNvPr>
          <p:cNvSpPr txBox="1"/>
          <p:nvPr/>
        </p:nvSpPr>
        <p:spPr>
          <a:xfrm>
            <a:off x="3114016" y="5153280"/>
            <a:ext cx="2400564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الخضراء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D09C9C7-42D6-4C75-B3D8-AAC633F76CD2}"/>
              </a:ext>
            </a:extLst>
          </p:cNvPr>
          <p:cNvSpPr txBox="1"/>
          <p:nvPr/>
        </p:nvSpPr>
        <p:spPr>
          <a:xfrm>
            <a:off x="620189" y="5091104"/>
            <a:ext cx="2022303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صفة مشبّهة</a:t>
            </a:r>
            <a:endParaRPr lang="en-US" sz="3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5059BC-EAB3-4ABE-9150-E1DF0ADBB77C}"/>
              </a:ext>
            </a:extLst>
          </p:cNvPr>
          <p:cNvSpPr txBox="1"/>
          <p:nvPr/>
        </p:nvSpPr>
        <p:spPr>
          <a:xfrm>
            <a:off x="3114016" y="5820178"/>
            <a:ext cx="2379800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زيارة، الإسلام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FA6EE2-0AA5-40B5-AF5D-F8C437E00472}"/>
              </a:ext>
            </a:extLst>
          </p:cNvPr>
          <p:cNvSpPr txBox="1"/>
          <p:nvPr/>
        </p:nvSpPr>
        <p:spPr>
          <a:xfrm>
            <a:off x="549271" y="5749722"/>
            <a:ext cx="2101177" cy="612934"/>
          </a:xfrm>
          <a:prstGeom prst="round2Diag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المصدر</a:t>
            </a:r>
            <a:endParaRPr lang="en-US" sz="3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677B20-BFFC-427F-8502-34AE20ABC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87" y="126682"/>
            <a:ext cx="4578514" cy="22964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114E5-6561-4AB8-A3AB-CC8D3F6E4A5A}"/>
              </a:ext>
            </a:extLst>
          </p:cNvPr>
          <p:cNvSpPr txBox="1"/>
          <p:nvPr/>
        </p:nvSpPr>
        <p:spPr>
          <a:xfrm>
            <a:off x="5653087" y="233363"/>
            <a:ext cx="4578514" cy="1349633"/>
          </a:xfrm>
          <a:prstGeom prst="bevel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عمل  الانفرادى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5C84F-5A0C-4D2F-9400-3CCF80D5101C}"/>
              </a:ext>
            </a:extLst>
          </p:cNvPr>
          <p:cNvSpPr txBox="1"/>
          <p:nvPr/>
        </p:nvSpPr>
        <p:spPr>
          <a:xfrm>
            <a:off x="1341120" y="2999571"/>
            <a:ext cx="10683240" cy="1595021"/>
          </a:xfrm>
          <a:prstGeom prst="bevel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استخرج الافعال المضارعة من النّصّ وصرّفها حسب الضمائر المرفوعة (ثلاثة فقط):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63D128-76BF-4D9E-A24C-397197FAE988}"/>
              </a:ext>
            </a:extLst>
          </p:cNvPr>
          <p:cNvSpPr txBox="1"/>
          <p:nvPr/>
        </p:nvSpPr>
        <p:spPr>
          <a:xfrm>
            <a:off x="9936480" y="196334"/>
            <a:ext cx="1965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تطابق أجابكم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34287-491B-481F-A07C-8E0F7F5B8241}"/>
              </a:ext>
            </a:extLst>
          </p:cNvPr>
          <p:cNvSpPr txBox="1"/>
          <p:nvPr/>
        </p:nvSpPr>
        <p:spPr>
          <a:xfrm>
            <a:off x="2438400" y="196334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الأفعال المضارعة من النّصّ: يسافر، يذهبون، تبادر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9EA20A-07C5-46B8-8BB7-A176446B0012}"/>
              </a:ext>
            </a:extLst>
          </p:cNvPr>
          <p:cNvGrpSpPr/>
          <p:nvPr/>
        </p:nvGrpSpPr>
        <p:grpSpPr>
          <a:xfrm>
            <a:off x="5482590" y="898595"/>
            <a:ext cx="6435091" cy="525750"/>
            <a:chOff x="5013959" y="898595"/>
            <a:chExt cx="6903721" cy="5257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5987D-B97E-4970-B30F-F63C5DBBA97B}"/>
                </a:ext>
              </a:extLst>
            </p:cNvPr>
            <p:cNvSpPr txBox="1"/>
            <p:nvPr/>
          </p:nvSpPr>
          <p:spPr>
            <a:xfrm>
              <a:off x="9616440" y="901125"/>
              <a:ext cx="2301240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الضّمِائر المرفوعة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D4AE52-16D9-41B4-9AD6-6B91ED5621B9}"/>
                </a:ext>
              </a:extLst>
            </p:cNvPr>
            <p:cNvSpPr txBox="1"/>
            <p:nvPr/>
          </p:nvSpPr>
          <p:spPr>
            <a:xfrm>
              <a:off x="8124517" y="901125"/>
              <a:ext cx="149192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يسافر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4D5CBB-57BA-4A20-8C80-3977FE1D6DF3}"/>
                </a:ext>
              </a:extLst>
            </p:cNvPr>
            <p:cNvSpPr txBox="1"/>
            <p:nvPr/>
          </p:nvSpPr>
          <p:spPr>
            <a:xfrm>
              <a:off x="6505883" y="901125"/>
              <a:ext cx="1618634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يذهبون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61607D-C73A-4ECF-AA75-EF98C805F04A}"/>
                </a:ext>
              </a:extLst>
            </p:cNvPr>
            <p:cNvSpPr txBox="1"/>
            <p:nvPr/>
          </p:nvSpPr>
          <p:spPr>
            <a:xfrm>
              <a:off x="5013959" y="898595"/>
              <a:ext cx="1459224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تبادر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BD811B-0204-4AED-8A55-1F9CE7B21608}"/>
              </a:ext>
            </a:extLst>
          </p:cNvPr>
          <p:cNvGrpSpPr/>
          <p:nvPr/>
        </p:nvGrpSpPr>
        <p:grpSpPr>
          <a:xfrm>
            <a:off x="5482590" y="1507061"/>
            <a:ext cx="6435091" cy="527354"/>
            <a:chOff x="5438774" y="896991"/>
            <a:chExt cx="6478906" cy="5273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380A68-41D9-4D13-BDA7-664BA953CBD2}"/>
                </a:ext>
              </a:extLst>
            </p:cNvPr>
            <p:cNvSpPr txBox="1"/>
            <p:nvPr/>
          </p:nvSpPr>
          <p:spPr>
            <a:xfrm>
              <a:off x="10698480" y="901125"/>
              <a:ext cx="1219200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هو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204C6A-BEB9-4591-BB77-1559DB480203}"/>
                </a:ext>
              </a:extLst>
            </p:cNvPr>
            <p:cNvSpPr txBox="1"/>
            <p:nvPr/>
          </p:nvSpPr>
          <p:spPr>
            <a:xfrm>
              <a:off x="8381999" y="901125"/>
              <a:ext cx="1390651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يُسَافِرُ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7DD6A6-273E-4427-A2B0-EE29084285E3}"/>
                </a:ext>
              </a:extLst>
            </p:cNvPr>
            <p:cNvSpPr txBox="1"/>
            <p:nvPr/>
          </p:nvSpPr>
          <p:spPr>
            <a:xfrm>
              <a:off x="6873239" y="901125"/>
              <a:ext cx="1508760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يَذْهَبُ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E0B482-1FB3-49CD-80F2-F04EB04AB5E3}"/>
                </a:ext>
              </a:extLst>
            </p:cNvPr>
            <p:cNvSpPr txBox="1"/>
            <p:nvPr/>
          </p:nvSpPr>
          <p:spPr>
            <a:xfrm>
              <a:off x="5438774" y="896991"/>
              <a:ext cx="1360171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يُبَادِرُ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2EB4B3-437A-4869-ABB4-69DFFD0B8EBB}"/>
              </a:ext>
            </a:extLst>
          </p:cNvPr>
          <p:cNvGrpSpPr/>
          <p:nvPr/>
        </p:nvGrpSpPr>
        <p:grpSpPr>
          <a:xfrm>
            <a:off x="5482589" y="2062522"/>
            <a:ext cx="6435090" cy="523220"/>
            <a:chOff x="5482589" y="901125"/>
            <a:chExt cx="6435090" cy="5232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7C9C8E-0CB8-4645-9999-23BAB4B49B84}"/>
                </a:ext>
              </a:extLst>
            </p:cNvPr>
            <p:cNvSpPr txBox="1"/>
            <p:nvPr/>
          </p:nvSpPr>
          <p:spPr>
            <a:xfrm>
              <a:off x="10706724" y="901125"/>
              <a:ext cx="1210955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هُمَا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27D933-0A49-40F1-9C67-C910D92742F7}"/>
                </a:ext>
              </a:extLst>
            </p:cNvPr>
            <p:cNvSpPr txBox="1"/>
            <p:nvPr/>
          </p:nvSpPr>
          <p:spPr>
            <a:xfrm>
              <a:off x="8405484" y="901125"/>
              <a:ext cx="1381672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يُسَافِرَانِ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AD5229-3E24-4A02-8629-BC866C578957}"/>
                </a:ext>
              </a:extLst>
            </p:cNvPr>
            <p:cNvSpPr txBox="1"/>
            <p:nvPr/>
          </p:nvSpPr>
          <p:spPr>
            <a:xfrm>
              <a:off x="6907354" y="901125"/>
              <a:ext cx="1474646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يَذْهَبَانِ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A6E544-5031-4C39-98E9-AC32BEAB32AE}"/>
                </a:ext>
              </a:extLst>
            </p:cNvPr>
            <p:cNvSpPr txBox="1"/>
            <p:nvPr/>
          </p:nvSpPr>
          <p:spPr>
            <a:xfrm>
              <a:off x="5482589" y="901125"/>
              <a:ext cx="1360171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يُبَادِرَانِ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40E94C-5880-4F14-A9E3-1AC02D05B526}"/>
              </a:ext>
            </a:extLst>
          </p:cNvPr>
          <p:cNvGrpSpPr/>
          <p:nvPr/>
        </p:nvGrpSpPr>
        <p:grpSpPr>
          <a:xfrm>
            <a:off x="5482589" y="2585742"/>
            <a:ext cx="6435091" cy="523220"/>
            <a:chOff x="5482589" y="901125"/>
            <a:chExt cx="6435091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445F0B-22D4-41E2-8161-D5E14C113942}"/>
                </a:ext>
              </a:extLst>
            </p:cNvPr>
            <p:cNvSpPr txBox="1"/>
            <p:nvPr/>
          </p:nvSpPr>
          <p:spPr>
            <a:xfrm>
              <a:off x="10706724" y="901125"/>
              <a:ext cx="1210956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هُمْ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6484E2-4D2C-48AC-9CA4-C0AC4C6AED2A}"/>
                </a:ext>
              </a:extLst>
            </p:cNvPr>
            <p:cNvSpPr txBox="1"/>
            <p:nvPr/>
          </p:nvSpPr>
          <p:spPr>
            <a:xfrm>
              <a:off x="8390978" y="901125"/>
              <a:ext cx="1381672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يُسَافِرُوْنَ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B4F307-31FD-4305-96E8-7080189BA11D}"/>
                </a:ext>
              </a:extLst>
            </p:cNvPr>
            <p:cNvSpPr txBox="1"/>
            <p:nvPr/>
          </p:nvSpPr>
          <p:spPr>
            <a:xfrm>
              <a:off x="6906925" y="901125"/>
              <a:ext cx="1498557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يَذْهَبُوْنَ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67E566-BB54-4223-B7CD-8DF9BCFCA07A}"/>
                </a:ext>
              </a:extLst>
            </p:cNvPr>
            <p:cNvSpPr txBox="1"/>
            <p:nvPr/>
          </p:nvSpPr>
          <p:spPr>
            <a:xfrm>
              <a:off x="5482589" y="901125"/>
              <a:ext cx="1390651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يُبَادِرُوْنَ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A055D1-FBB4-4E25-AB25-FB02B5B1326B}"/>
              </a:ext>
            </a:extLst>
          </p:cNvPr>
          <p:cNvGrpSpPr/>
          <p:nvPr/>
        </p:nvGrpSpPr>
        <p:grpSpPr>
          <a:xfrm>
            <a:off x="5482589" y="3104235"/>
            <a:ext cx="6435091" cy="523220"/>
            <a:chOff x="5507540" y="901125"/>
            <a:chExt cx="6410140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C260F2-A5C8-450F-9AF7-272018665E5A}"/>
                </a:ext>
              </a:extLst>
            </p:cNvPr>
            <p:cNvSpPr txBox="1"/>
            <p:nvPr/>
          </p:nvSpPr>
          <p:spPr>
            <a:xfrm>
              <a:off x="10706722" y="901125"/>
              <a:ext cx="1210958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هِىَ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CC79E3-4056-41F5-8FFA-0F5DC5F7F309}"/>
                </a:ext>
              </a:extLst>
            </p:cNvPr>
            <p:cNvSpPr txBox="1"/>
            <p:nvPr/>
          </p:nvSpPr>
          <p:spPr>
            <a:xfrm>
              <a:off x="8439166" y="901125"/>
              <a:ext cx="133348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تُسَافِرُ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C8692B-875C-45E5-A7CD-FEF894685D36}"/>
                </a:ext>
              </a:extLst>
            </p:cNvPr>
            <p:cNvSpPr txBox="1"/>
            <p:nvPr/>
          </p:nvSpPr>
          <p:spPr>
            <a:xfrm>
              <a:off x="6862437" y="901125"/>
              <a:ext cx="1522149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تَذْهَبُ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E33988-A3A1-44BA-BEC3-59C8AECB0414}"/>
                </a:ext>
              </a:extLst>
            </p:cNvPr>
            <p:cNvSpPr txBox="1"/>
            <p:nvPr/>
          </p:nvSpPr>
          <p:spPr>
            <a:xfrm>
              <a:off x="5507540" y="901125"/>
              <a:ext cx="1360171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تُبَادِرُ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933A0B-EB21-4072-84AF-0BB368D7CC1C}"/>
              </a:ext>
            </a:extLst>
          </p:cNvPr>
          <p:cNvGrpSpPr/>
          <p:nvPr/>
        </p:nvGrpSpPr>
        <p:grpSpPr>
          <a:xfrm>
            <a:off x="5482588" y="3642522"/>
            <a:ext cx="6435092" cy="523220"/>
            <a:chOff x="5482588" y="901125"/>
            <a:chExt cx="6435092" cy="5232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9D5765-B1BC-4BF3-B7E4-BB8A1BD19B34}"/>
                </a:ext>
              </a:extLst>
            </p:cNvPr>
            <p:cNvSpPr txBox="1"/>
            <p:nvPr/>
          </p:nvSpPr>
          <p:spPr>
            <a:xfrm>
              <a:off x="10702008" y="901125"/>
              <a:ext cx="1215672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هُمَا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3F2752-14DF-492E-8748-F5836E874439}"/>
                </a:ext>
              </a:extLst>
            </p:cNvPr>
            <p:cNvSpPr txBox="1"/>
            <p:nvPr/>
          </p:nvSpPr>
          <p:spPr>
            <a:xfrm>
              <a:off x="8448482" y="901125"/>
              <a:ext cx="1338674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تُسَافِرَانِ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FC01EE-AF3D-4C27-B3BD-D54B2DB20ADB}"/>
                </a:ext>
              </a:extLst>
            </p:cNvPr>
            <p:cNvSpPr txBox="1"/>
            <p:nvPr/>
          </p:nvSpPr>
          <p:spPr>
            <a:xfrm>
              <a:off x="6833562" y="901125"/>
              <a:ext cx="1537271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تَذْهَبَانِ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3071D8-412B-4493-9521-2DC0E3852F48}"/>
                </a:ext>
              </a:extLst>
            </p:cNvPr>
            <p:cNvSpPr txBox="1"/>
            <p:nvPr/>
          </p:nvSpPr>
          <p:spPr>
            <a:xfrm>
              <a:off x="5482588" y="901125"/>
              <a:ext cx="135097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تُبَادِرَانِ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869262-98CC-40CB-8E7A-7EB0BCC713AB}"/>
              </a:ext>
            </a:extLst>
          </p:cNvPr>
          <p:cNvGrpSpPr/>
          <p:nvPr/>
        </p:nvGrpSpPr>
        <p:grpSpPr>
          <a:xfrm>
            <a:off x="5482587" y="4161774"/>
            <a:ext cx="6435093" cy="535501"/>
            <a:chOff x="5590152" y="901125"/>
            <a:chExt cx="6327527" cy="53550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17A2A4-C805-4338-91A3-E93C688F5597}"/>
                </a:ext>
              </a:extLst>
            </p:cNvPr>
            <p:cNvSpPr txBox="1"/>
            <p:nvPr/>
          </p:nvSpPr>
          <p:spPr>
            <a:xfrm>
              <a:off x="10702006" y="901125"/>
              <a:ext cx="121567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هُنَّ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46FC63-A9FA-4E17-BF91-9E33F0B4D1AE}"/>
                </a:ext>
              </a:extLst>
            </p:cNvPr>
            <p:cNvSpPr txBox="1"/>
            <p:nvPr/>
          </p:nvSpPr>
          <p:spPr>
            <a:xfrm>
              <a:off x="8448480" y="901125"/>
              <a:ext cx="1374288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يُسَافِرْنَ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EC8537-5C64-48FF-AC2F-7061FEEA7BE6}"/>
                </a:ext>
              </a:extLst>
            </p:cNvPr>
            <p:cNvSpPr txBox="1"/>
            <p:nvPr/>
          </p:nvSpPr>
          <p:spPr>
            <a:xfrm>
              <a:off x="6907896" y="913406"/>
              <a:ext cx="1551777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يَذْهَبْنَ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204E11C-63C2-4B76-A1CA-82C682F846A1}"/>
                </a:ext>
              </a:extLst>
            </p:cNvPr>
            <p:cNvSpPr txBox="1"/>
            <p:nvPr/>
          </p:nvSpPr>
          <p:spPr>
            <a:xfrm>
              <a:off x="5590152" y="901125"/>
              <a:ext cx="127139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يُبَادِرَنَ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DDDE82-74E1-4EFF-A559-79684B393B3E}"/>
              </a:ext>
            </a:extLst>
          </p:cNvPr>
          <p:cNvGrpSpPr/>
          <p:nvPr/>
        </p:nvGrpSpPr>
        <p:grpSpPr>
          <a:xfrm>
            <a:off x="5482585" y="4655635"/>
            <a:ext cx="6435095" cy="523220"/>
            <a:chOff x="5482585" y="901125"/>
            <a:chExt cx="6435095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955D7E7-B8D1-400C-8887-66CEBCD4EB7D}"/>
                </a:ext>
              </a:extLst>
            </p:cNvPr>
            <p:cNvSpPr txBox="1"/>
            <p:nvPr/>
          </p:nvSpPr>
          <p:spPr>
            <a:xfrm>
              <a:off x="10681340" y="901125"/>
              <a:ext cx="1236340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أنتَ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3D74DD8-9940-482C-A907-471E3507CB48}"/>
                </a:ext>
              </a:extLst>
            </p:cNvPr>
            <p:cNvSpPr txBox="1"/>
            <p:nvPr/>
          </p:nvSpPr>
          <p:spPr>
            <a:xfrm>
              <a:off x="8400888" y="901125"/>
              <a:ext cx="1371761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تُسَافِرُ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221F27E-BCD2-4A69-BD1D-3549FAA34C91}"/>
                </a:ext>
              </a:extLst>
            </p:cNvPr>
            <p:cNvSpPr txBox="1"/>
            <p:nvPr/>
          </p:nvSpPr>
          <p:spPr>
            <a:xfrm>
              <a:off x="6842760" y="901125"/>
              <a:ext cx="1558126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تَذْهَبُ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E5765E-407C-4FD4-9F40-C8015CF96796}"/>
                </a:ext>
              </a:extLst>
            </p:cNvPr>
            <p:cNvSpPr txBox="1"/>
            <p:nvPr/>
          </p:nvSpPr>
          <p:spPr>
            <a:xfrm>
              <a:off x="5482585" y="901125"/>
              <a:ext cx="1293007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تُبَادِرُ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FE2F22-68CC-412D-9541-5D36DA0A60BA}"/>
              </a:ext>
            </a:extLst>
          </p:cNvPr>
          <p:cNvGrpSpPr/>
          <p:nvPr/>
        </p:nvGrpSpPr>
        <p:grpSpPr>
          <a:xfrm>
            <a:off x="5482580" y="5217744"/>
            <a:ext cx="6435097" cy="523220"/>
            <a:chOff x="5482582" y="901125"/>
            <a:chExt cx="6435097" cy="52322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280C87-C5C3-4E3E-AB65-73EF96B84F7F}"/>
                </a:ext>
              </a:extLst>
            </p:cNvPr>
            <p:cNvSpPr txBox="1"/>
            <p:nvPr/>
          </p:nvSpPr>
          <p:spPr>
            <a:xfrm>
              <a:off x="10666832" y="901125"/>
              <a:ext cx="1250847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أنتُمَا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B19A575-9212-4A08-91BB-0D41A2541915}"/>
                </a:ext>
              </a:extLst>
            </p:cNvPr>
            <p:cNvSpPr txBox="1"/>
            <p:nvPr/>
          </p:nvSpPr>
          <p:spPr>
            <a:xfrm>
              <a:off x="8382000" y="901125"/>
              <a:ext cx="1371600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تُسَافِرَانِ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C7910E9-9132-4A47-9CF5-1262CFFE425E}"/>
                </a:ext>
              </a:extLst>
            </p:cNvPr>
            <p:cNvSpPr txBox="1"/>
            <p:nvPr/>
          </p:nvSpPr>
          <p:spPr>
            <a:xfrm>
              <a:off x="6842760" y="901125"/>
              <a:ext cx="1605722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تَذْهَبَانِ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BC9D45E-92F6-474D-BDD8-3487423C0723}"/>
                </a:ext>
              </a:extLst>
            </p:cNvPr>
            <p:cNvSpPr txBox="1"/>
            <p:nvPr/>
          </p:nvSpPr>
          <p:spPr>
            <a:xfrm>
              <a:off x="5482582" y="901125"/>
              <a:ext cx="1340149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تُبَادِرَانِ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75ED997-80D4-42A0-88FC-6E399A156096}"/>
              </a:ext>
            </a:extLst>
          </p:cNvPr>
          <p:cNvGrpSpPr/>
          <p:nvPr/>
        </p:nvGrpSpPr>
        <p:grpSpPr>
          <a:xfrm>
            <a:off x="5482581" y="5712415"/>
            <a:ext cx="6465577" cy="523220"/>
            <a:chOff x="5452102" y="901125"/>
            <a:chExt cx="6465577" cy="5232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131B79F-3BA3-4F57-A8C9-C519294E5115}"/>
                </a:ext>
              </a:extLst>
            </p:cNvPr>
            <p:cNvSpPr txBox="1"/>
            <p:nvPr/>
          </p:nvSpPr>
          <p:spPr>
            <a:xfrm>
              <a:off x="10636352" y="901125"/>
              <a:ext cx="1281327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انتم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DF74D-6279-4626-8F1C-CBC1AC16142B}"/>
                </a:ext>
              </a:extLst>
            </p:cNvPr>
            <p:cNvSpPr txBox="1"/>
            <p:nvPr/>
          </p:nvSpPr>
          <p:spPr>
            <a:xfrm>
              <a:off x="8395147" y="901125"/>
              <a:ext cx="132797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تُسَافِرُوْنَ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0617ED6-7B35-42C6-B6BE-E28804E6E198}"/>
                </a:ext>
              </a:extLst>
            </p:cNvPr>
            <p:cNvSpPr txBox="1"/>
            <p:nvPr/>
          </p:nvSpPr>
          <p:spPr>
            <a:xfrm>
              <a:off x="6745112" y="901125"/>
              <a:ext cx="1595241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تَذْهَبُوْنَ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081B1C-DEDD-41EC-BBC7-6BEB0D56A9C2}"/>
                </a:ext>
              </a:extLst>
            </p:cNvPr>
            <p:cNvSpPr txBox="1"/>
            <p:nvPr/>
          </p:nvSpPr>
          <p:spPr>
            <a:xfrm>
              <a:off x="5452102" y="901125"/>
              <a:ext cx="1293009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تُبَادِرُوْنَ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65359EF-C503-4087-A53C-6F5015782A74}"/>
              </a:ext>
            </a:extLst>
          </p:cNvPr>
          <p:cNvGrpSpPr/>
          <p:nvPr/>
        </p:nvGrpSpPr>
        <p:grpSpPr>
          <a:xfrm>
            <a:off x="102628" y="930836"/>
            <a:ext cx="5288513" cy="954107"/>
            <a:chOff x="6244035" y="901125"/>
            <a:chExt cx="5673644" cy="95410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2B69A18-A5CA-4B51-86A0-977617F5BBDC}"/>
                </a:ext>
              </a:extLst>
            </p:cNvPr>
            <p:cNvSpPr txBox="1"/>
            <p:nvPr/>
          </p:nvSpPr>
          <p:spPr>
            <a:xfrm>
              <a:off x="10328936" y="901125"/>
              <a:ext cx="1588743" cy="9541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الضّمِائر المرفوعة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8A9884-3391-4F3D-A9BD-961B831FCCEA}"/>
                </a:ext>
              </a:extLst>
            </p:cNvPr>
            <p:cNvSpPr txBox="1"/>
            <p:nvPr/>
          </p:nvSpPr>
          <p:spPr>
            <a:xfrm>
              <a:off x="9207704" y="954130"/>
              <a:ext cx="1088532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يسافر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45ECB4C-A6C1-4BF1-AA4E-ADBD8C5D14BE}"/>
                </a:ext>
              </a:extLst>
            </p:cNvPr>
            <p:cNvSpPr txBox="1"/>
            <p:nvPr/>
          </p:nvSpPr>
          <p:spPr>
            <a:xfrm>
              <a:off x="7725869" y="954130"/>
              <a:ext cx="144707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يذهبون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606CC24-AB89-4A02-B1DE-9ACC91CA1D38}"/>
                </a:ext>
              </a:extLst>
            </p:cNvPr>
            <p:cNvSpPr txBox="1"/>
            <p:nvPr/>
          </p:nvSpPr>
          <p:spPr>
            <a:xfrm>
              <a:off x="6244035" y="954130"/>
              <a:ext cx="1459224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تبادر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B44DBA0-62A6-4F0C-8932-121E2855003F}"/>
              </a:ext>
            </a:extLst>
          </p:cNvPr>
          <p:cNvGrpSpPr/>
          <p:nvPr/>
        </p:nvGrpSpPr>
        <p:grpSpPr>
          <a:xfrm>
            <a:off x="116895" y="1988710"/>
            <a:ext cx="5274129" cy="525954"/>
            <a:chOff x="6259465" y="898525"/>
            <a:chExt cx="5658213" cy="52595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B47D1DF-8BEF-410B-918E-DC1C068E4888}"/>
                </a:ext>
              </a:extLst>
            </p:cNvPr>
            <p:cNvSpPr txBox="1"/>
            <p:nvPr/>
          </p:nvSpPr>
          <p:spPr>
            <a:xfrm>
              <a:off x="10780629" y="901125"/>
              <a:ext cx="1137049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أَنْتِ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722DA1-7E5E-43F4-AB0F-511F348BF92E}"/>
                </a:ext>
              </a:extLst>
            </p:cNvPr>
            <p:cNvSpPr txBox="1"/>
            <p:nvPr/>
          </p:nvSpPr>
          <p:spPr>
            <a:xfrm>
              <a:off x="9239439" y="901259"/>
              <a:ext cx="1474692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تُسَافِرِيْنَ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8BF4924-8DC3-4980-B7F1-3EB0EFAC3ACA}"/>
                </a:ext>
              </a:extLst>
            </p:cNvPr>
            <p:cNvSpPr txBox="1"/>
            <p:nvPr/>
          </p:nvSpPr>
          <p:spPr>
            <a:xfrm>
              <a:off x="7743249" y="898525"/>
              <a:ext cx="144707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تّذْهَبِيْنَ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FB4FE48-0FFA-488A-B972-C534D618C193}"/>
                </a:ext>
              </a:extLst>
            </p:cNvPr>
            <p:cNvSpPr txBox="1"/>
            <p:nvPr/>
          </p:nvSpPr>
          <p:spPr>
            <a:xfrm>
              <a:off x="6259465" y="898525"/>
              <a:ext cx="1459224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تُبَادِرِيْنَ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7C5376C-A0E3-488D-B32E-7E78298A9E43}"/>
              </a:ext>
            </a:extLst>
          </p:cNvPr>
          <p:cNvGrpSpPr/>
          <p:nvPr/>
        </p:nvGrpSpPr>
        <p:grpSpPr>
          <a:xfrm>
            <a:off x="116895" y="2585742"/>
            <a:ext cx="5274129" cy="525954"/>
            <a:chOff x="6259465" y="898525"/>
            <a:chExt cx="5658213" cy="52595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E0A5D7D-C91E-4D1A-930B-DD751D06705D}"/>
                </a:ext>
              </a:extLst>
            </p:cNvPr>
            <p:cNvSpPr txBox="1"/>
            <p:nvPr/>
          </p:nvSpPr>
          <p:spPr>
            <a:xfrm>
              <a:off x="10780629" y="901125"/>
              <a:ext cx="1137049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أَنْتُمَا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1BA6F5-31AB-46E7-901C-74984BA87416}"/>
                </a:ext>
              </a:extLst>
            </p:cNvPr>
            <p:cNvSpPr txBox="1"/>
            <p:nvPr/>
          </p:nvSpPr>
          <p:spPr>
            <a:xfrm>
              <a:off x="9239439" y="901259"/>
              <a:ext cx="1474692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تُسَافِرَانِ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158EC1F-5A0F-4D56-9A48-C4F3B5F76534}"/>
                </a:ext>
              </a:extLst>
            </p:cNvPr>
            <p:cNvSpPr txBox="1"/>
            <p:nvPr/>
          </p:nvSpPr>
          <p:spPr>
            <a:xfrm>
              <a:off x="7743249" y="898525"/>
              <a:ext cx="144707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تَذْهَبَانِ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285D33D-6DDB-4160-BFC9-16D5B6BD41AD}"/>
                </a:ext>
              </a:extLst>
            </p:cNvPr>
            <p:cNvSpPr txBox="1"/>
            <p:nvPr/>
          </p:nvSpPr>
          <p:spPr>
            <a:xfrm>
              <a:off x="6259465" y="898525"/>
              <a:ext cx="1459224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تُبَادِرَانِ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768FF87-452E-43FF-A172-ABAB157F25DD}"/>
              </a:ext>
            </a:extLst>
          </p:cNvPr>
          <p:cNvGrpSpPr/>
          <p:nvPr/>
        </p:nvGrpSpPr>
        <p:grpSpPr>
          <a:xfrm>
            <a:off x="118569" y="3175446"/>
            <a:ext cx="5274129" cy="525954"/>
            <a:chOff x="6259465" y="898525"/>
            <a:chExt cx="5658213" cy="52595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79C5DDD-4AB9-4FE4-8313-B60A3B80BA6C}"/>
                </a:ext>
              </a:extLst>
            </p:cNvPr>
            <p:cNvSpPr txBox="1"/>
            <p:nvPr/>
          </p:nvSpPr>
          <p:spPr>
            <a:xfrm>
              <a:off x="10780629" y="901125"/>
              <a:ext cx="1137049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أنْتُمْ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264FBBD-B592-44B8-BBB0-C86117F4E1DC}"/>
                </a:ext>
              </a:extLst>
            </p:cNvPr>
            <p:cNvSpPr txBox="1"/>
            <p:nvPr/>
          </p:nvSpPr>
          <p:spPr>
            <a:xfrm>
              <a:off x="9239439" y="901259"/>
              <a:ext cx="1474692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تُسَافِرْنَ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3E8C6E-3290-4DF4-9D81-4C6220141223}"/>
                </a:ext>
              </a:extLst>
            </p:cNvPr>
            <p:cNvSpPr txBox="1"/>
            <p:nvPr/>
          </p:nvSpPr>
          <p:spPr>
            <a:xfrm>
              <a:off x="7743249" y="898525"/>
              <a:ext cx="144707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تَذْهَبْنَ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56ACCC2-B313-4D1F-8E1D-437DD344B916}"/>
                </a:ext>
              </a:extLst>
            </p:cNvPr>
            <p:cNvSpPr txBox="1"/>
            <p:nvPr/>
          </p:nvSpPr>
          <p:spPr>
            <a:xfrm>
              <a:off x="6259465" y="898525"/>
              <a:ext cx="1459224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تُبَادِرْنَ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CE503DA-10E5-41AE-A0FE-F3D9FD3D7601}"/>
              </a:ext>
            </a:extLst>
          </p:cNvPr>
          <p:cNvGrpSpPr/>
          <p:nvPr/>
        </p:nvGrpSpPr>
        <p:grpSpPr>
          <a:xfrm>
            <a:off x="116895" y="3760847"/>
            <a:ext cx="5274129" cy="525954"/>
            <a:chOff x="6259465" y="898525"/>
            <a:chExt cx="5658213" cy="52595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7C6BBFF-5380-4915-91F5-B74D32A63852}"/>
                </a:ext>
              </a:extLst>
            </p:cNvPr>
            <p:cNvSpPr txBox="1"/>
            <p:nvPr/>
          </p:nvSpPr>
          <p:spPr>
            <a:xfrm>
              <a:off x="10780629" y="901125"/>
              <a:ext cx="1137049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أنَا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6538BE4-10B7-4A17-BEF3-ABBD566D18E9}"/>
                </a:ext>
              </a:extLst>
            </p:cNvPr>
            <p:cNvSpPr txBox="1"/>
            <p:nvPr/>
          </p:nvSpPr>
          <p:spPr>
            <a:xfrm>
              <a:off x="9239439" y="901259"/>
              <a:ext cx="1474692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أُسَافِرُ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A28257C-6EA2-4DC4-84FA-450E065C4A8C}"/>
                </a:ext>
              </a:extLst>
            </p:cNvPr>
            <p:cNvSpPr txBox="1"/>
            <p:nvPr/>
          </p:nvSpPr>
          <p:spPr>
            <a:xfrm>
              <a:off x="7743249" y="898525"/>
              <a:ext cx="144707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أَذْهَبُ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9BE90B-2090-478E-A963-B5DC41C9016E}"/>
                </a:ext>
              </a:extLst>
            </p:cNvPr>
            <p:cNvSpPr txBox="1"/>
            <p:nvPr/>
          </p:nvSpPr>
          <p:spPr>
            <a:xfrm>
              <a:off x="6259465" y="898525"/>
              <a:ext cx="1459224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أُبَادِرُ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77D1DCE-0F98-4DF2-B047-52699A8F9D62}"/>
              </a:ext>
            </a:extLst>
          </p:cNvPr>
          <p:cNvGrpSpPr/>
          <p:nvPr/>
        </p:nvGrpSpPr>
        <p:grpSpPr>
          <a:xfrm>
            <a:off x="116895" y="4402065"/>
            <a:ext cx="5274129" cy="525954"/>
            <a:chOff x="6259465" y="898525"/>
            <a:chExt cx="5658213" cy="52595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4E2BC16-2AEE-439B-840A-A60F93994E9F}"/>
                </a:ext>
              </a:extLst>
            </p:cNvPr>
            <p:cNvSpPr txBox="1"/>
            <p:nvPr/>
          </p:nvSpPr>
          <p:spPr>
            <a:xfrm>
              <a:off x="10780629" y="901125"/>
              <a:ext cx="1137049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نحن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0207CD6-26E2-485D-B384-299C120864D5}"/>
                </a:ext>
              </a:extLst>
            </p:cNvPr>
            <p:cNvSpPr txBox="1"/>
            <p:nvPr/>
          </p:nvSpPr>
          <p:spPr>
            <a:xfrm>
              <a:off x="9239439" y="901259"/>
              <a:ext cx="1474692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نُسَافِرُ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CF8EABC-E540-439D-8C71-4F6646524223}"/>
                </a:ext>
              </a:extLst>
            </p:cNvPr>
            <p:cNvSpPr txBox="1"/>
            <p:nvPr/>
          </p:nvSpPr>
          <p:spPr>
            <a:xfrm>
              <a:off x="7743249" y="898525"/>
              <a:ext cx="144707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نَذْهَبُ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8D17864-210E-43B3-A88A-14BF0B96D7E1}"/>
                </a:ext>
              </a:extLst>
            </p:cNvPr>
            <p:cNvSpPr txBox="1"/>
            <p:nvPr/>
          </p:nvSpPr>
          <p:spPr>
            <a:xfrm>
              <a:off x="6259465" y="898525"/>
              <a:ext cx="1459224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نُبَادِرُ</a:t>
              </a:r>
              <a:endPara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9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B26FA-31FD-44EC-841F-FA0389279E1B}"/>
              </a:ext>
            </a:extLst>
          </p:cNvPr>
          <p:cNvSpPr txBox="1"/>
          <p:nvPr/>
        </p:nvSpPr>
        <p:spPr>
          <a:xfrm>
            <a:off x="5867400" y="167640"/>
            <a:ext cx="58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استخرج الاسماء المرفوعات من النّصّ: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1B377-89A8-4D71-9B47-08EDCD2368B1}"/>
              </a:ext>
            </a:extLst>
          </p:cNvPr>
          <p:cNvSpPr txBox="1"/>
          <p:nvPr/>
        </p:nvSpPr>
        <p:spPr>
          <a:xfrm>
            <a:off x="7406640" y="1012091"/>
            <a:ext cx="43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الاجابة: الأسماء المرفوعات: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48E49-A1EC-4102-ABF8-0757FF650129}"/>
              </a:ext>
            </a:extLst>
          </p:cNvPr>
          <p:cNvSpPr txBox="1"/>
          <p:nvPr/>
        </p:nvSpPr>
        <p:spPr>
          <a:xfrm>
            <a:off x="9936480" y="1625204"/>
            <a:ext cx="17830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المسلمون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8968C-CE19-46E3-8410-36161DA628B8}"/>
              </a:ext>
            </a:extLst>
          </p:cNvPr>
          <p:cNvSpPr txBox="1"/>
          <p:nvPr/>
        </p:nvSpPr>
        <p:spPr>
          <a:xfrm>
            <a:off x="8991600" y="1625204"/>
            <a:ext cx="91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اكثرُ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11BC7-AD07-47B2-B5A5-E88B48F88023}"/>
              </a:ext>
            </a:extLst>
          </p:cNvPr>
          <p:cNvSpPr txBox="1"/>
          <p:nvPr/>
        </p:nvSpPr>
        <p:spPr>
          <a:xfrm>
            <a:off x="7589520" y="1625204"/>
            <a:ext cx="12496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مدينةٌ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055B1-2885-4086-92E7-06DFBAFD727E}"/>
              </a:ext>
            </a:extLst>
          </p:cNvPr>
          <p:cNvSpPr txBox="1"/>
          <p:nvPr/>
        </p:nvSpPr>
        <p:spPr>
          <a:xfrm>
            <a:off x="6217920" y="1641813"/>
            <a:ext cx="1280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الإسلامُ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6DDD8-71DA-41C3-BD0A-B166C315ABFC}"/>
              </a:ext>
            </a:extLst>
          </p:cNvPr>
          <p:cNvSpPr txBox="1"/>
          <p:nvPr/>
        </p:nvSpPr>
        <p:spPr>
          <a:xfrm>
            <a:off x="5036821" y="1625203"/>
            <a:ext cx="9982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أوّلٌ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67A63-B4A8-47A7-A85A-5FBF6BC0D6B3}"/>
              </a:ext>
            </a:extLst>
          </p:cNvPr>
          <p:cNvSpPr txBox="1"/>
          <p:nvPr/>
        </p:nvSpPr>
        <p:spPr>
          <a:xfrm>
            <a:off x="3703321" y="1625202"/>
            <a:ext cx="1219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النّفسُ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D0F85-53B5-40C0-B819-678A81AA9C5E}"/>
              </a:ext>
            </a:extLst>
          </p:cNvPr>
          <p:cNvSpPr txBox="1"/>
          <p:nvPr/>
        </p:nvSpPr>
        <p:spPr>
          <a:xfrm>
            <a:off x="2674621" y="1625201"/>
            <a:ext cx="91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القبرُ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49F7C-490D-40BB-A943-A4479CB0C408}"/>
              </a:ext>
            </a:extLst>
          </p:cNvPr>
          <p:cNvSpPr txBox="1"/>
          <p:nvPr/>
        </p:nvSpPr>
        <p:spPr>
          <a:xfrm>
            <a:off x="9220200" y="2411795"/>
            <a:ext cx="24993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النبوي الشريفُ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A0EB2C-C34F-43CC-8D3C-821E1C54983B}"/>
              </a:ext>
            </a:extLst>
          </p:cNvPr>
          <p:cNvSpPr txBox="1"/>
          <p:nvPr/>
        </p:nvSpPr>
        <p:spPr>
          <a:xfrm>
            <a:off x="1295400" y="1625201"/>
            <a:ext cx="12801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روضَةٌ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4F3A40-2A27-44E6-93CC-4C1B764189C2}"/>
              </a:ext>
            </a:extLst>
          </p:cNvPr>
          <p:cNvSpPr txBox="1"/>
          <p:nvPr/>
        </p:nvSpPr>
        <p:spPr>
          <a:xfrm>
            <a:off x="4831080" y="167640"/>
            <a:ext cx="688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ضع الحوار مستخدمًا للكلمات بين القوسين .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72B6B-E289-4B4C-A01A-31C5B6DA1C30}"/>
              </a:ext>
            </a:extLst>
          </p:cNvPr>
          <p:cNvSpPr txBox="1"/>
          <p:nvPr/>
        </p:nvSpPr>
        <p:spPr>
          <a:xfrm>
            <a:off x="4831080" y="813971"/>
            <a:ext cx="688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عُطْلَةُ الرَّبِيْعِ/ كُوَكَتَا/ صدِيْقِىْ اَبُو طَاهر ونُعْمَان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49E55-CFCF-499B-A865-D6D77EFE3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4" t="3914" r="49440" b="3475"/>
          <a:stretch/>
        </p:blipFill>
        <p:spPr>
          <a:xfrm>
            <a:off x="314324" y="2222302"/>
            <a:ext cx="2007872" cy="4468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30CF9-770D-4E32-81CB-02B8811CE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40" t="6311" r="6844" b="6633"/>
          <a:stretch/>
        </p:blipFill>
        <p:spPr>
          <a:xfrm>
            <a:off x="10046968" y="2337971"/>
            <a:ext cx="2007872" cy="419999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0835312-A660-4E44-9150-E4B4E83F4FA8}"/>
              </a:ext>
            </a:extLst>
          </p:cNvPr>
          <p:cNvSpPr/>
          <p:nvPr/>
        </p:nvSpPr>
        <p:spPr>
          <a:xfrm>
            <a:off x="4560568" y="1530980"/>
            <a:ext cx="5486400" cy="1197322"/>
          </a:xfrm>
          <a:prstGeom prst="cloudCallout">
            <a:avLst>
              <a:gd name="adj1" fmla="val 58326"/>
              <a:gd name="adj2" fmla="val 1373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سلمان: كيفَ قَضَيْتَ عُطْلَةَ الرّبِيْعِ يَا عَبْدَ اللهِ؟</a:t>
            </a: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CD0CB31-91F9-4E6F-BE3E-C89FB9BF34F0}"/>
              </a:ext>
            </a:extLst>
          </p:cNvPr>
          <p:cNvSpPr/>
          <p:nvPr/>
        </p:nvSpPr>
        <p:spPr>
          <a:xfrm>
            <a:off x="2419348" y="2616785"/>
            <a:ext cx="3611880" cy="1612702"/>
          </a:xfrm>
          <a:prstGeom prst="cloudCallout">
            <a:avLst>
              <a:gd name="adj1" fmla="val -62183"/>
              <a:gd name="adj2" fmla="val 27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عبد الله: سَافَرْتُ إلى كُوَاكَتَا.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28971F5D-F914-4842-BEF0-83A200B36DC5}"/>
              </a:ext>
            </a:extLst>
          </p:cNvPr>
          <p:cNvSpPr/>
          <p:nvPr/>
        </p:nvSpPr>
        <p:spPr>
          <a:xfrm>
            <a:off x="5817868" y="2956560"/>
            <a:ext cx="3611880" cy="1979489"/>
          </a:xfrm>
          <a:prstGeom prst="cloudCallout">
            <a:avLst>
              <a:gd name="adj1" fmla="val 80855"/>
              <a:gd name="adj2" fmla="val 72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سلمان: مَنْ كَانَ مَعَكَ فِى هذَا السَّفَرِ؟</a:t>
            </a: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E1874BBD-DC6D-433E-B7CD-27BFE2686CB3}"/>
              </a:ext>
            </a:extLst>
          </p:cNvPr>
          <p:cNvSpPr/>
          <p:nvPr/>
        </p:nvSpPr>
        <p:spPr>
          <a:xfrm>
            <a:off x="3703318" y="4749016"/>
            <a:ext cx="3611880" cy="1979489"/>
          </a:xfrm>
          <a:prstGeom prst="cloudCallout">
            <a:avLst>
              <a:gd name="adj1" fmla="val -94250"/>
              <a:gd name="adj2" fmla="val -9166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عبد الله : صَدِيْقِىْ ابُو طَاهر ونُعمان. </a:t>
            </a:r>
            <a:endParaRPr lang="en-US" sz="3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C9D6D2-663F-4D6B-8E6B-650CD547DA8B}"/>
              </a:ext>
            </a:extLst>
          </p:cNvPr>
          <p:cNvSpPr/>
          <p:nvPr/>
        </p:nvSpPr>
        <p:spPr>
          <a:xfrm>
            <a:off x="7176052" y="795130"/>
            <a:ext cx="3220278" cy="10535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التقييم</a:t>
            </a:r>
            <a:endParaRPr lang="en-US" sz="5400" b="1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6F4D2-ADFE-4DFC-A53D-844B005EC3B2}"/>
              </a:ext>
            </a:extLst>
          </p:cNvPr>
          <p:cNvSpPr txBox="1"/>
          <p:nvPr/>
        </p:nvSpPr>
        <p:spPr>
          <a:xfrm>
            <a:off x="1713316" y="1151170"/>
            <a:ext cx="493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chemeClr val="tx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املأ الفراغات فى الجمل الآتية بكلمة مناسبة.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AF4518-B323-41F6-83F8-87DE0B80EB39}"/>
              </a:ext>
            </a:extLst>
          </p:cNvPr>
          <p:cNvSpPr txBox="1"/>
          <p:nvPr/>
        </p:nvSpPr>
        <p:spPr>
          <a:xfrm>
            <a:off x="1341121" y="2305402"/>
            <a:ext cx="9055210" cy="355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500"/>
              </a:lnSpc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١</a:t>
            </a:r>
            <a:r>
              <a:rPr lang="ar-SA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ar-SA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_______      هى المكانُ الّذي اِنتَشَر مِنْهُ ........</a:t>
            </a:r>
          </a:p>
          <a:p>
            <a:pPr algn="r">
              <a:lnSpc>
                <a:spcPts val="5500"/>
              </a:lnSpc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٢</a:t>
            </a:r>
            <a:r>
              <a:rPr lang="ar-SA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ar-SA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______              وَقِعَةٌ بِمَكَّةَ المكّرّمةِ.</a:t>
            </a:r>
          </a:p>
          <a:p>
            <a:pPr algn="r">
              <a:lnSpc>
                <a:spcPts val="5500"/>
              </a:lnSpc>
            </a:pPr>
            <a:r>
              <a:rPr lang="ar-SA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٣. مَا بَينَ بيْتِى وَمنبرى ______  من ريَاضِ الجنّة.</a:t>
            </a:r>
          </a:p>
          <a:p>
            <a:pPr algn="r">
              <a:lnSpc>
                <a:spcPts val="5500"/>
              </a:lnSpc>
            </a:pPr>
            <a:r>
              <a:rPr lang="ar-SA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٤. المدينة المنوّرة أوّل _____  الدّولةُ الإسلامية.</a:t>
            </a:r>
          </a:p>
          <a:p>
            <a:pPr algn="r">
              <a:lnSpc>
                <a:spcPts val="5500"/>
              </a:lnSpc>
            </a:pPr>
            <a:r>
              <a:rPr lang="ar-SA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٥. يُشَاهِد المسلمون فيها _______         بِقُبَّتِهِ الخضراء.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84DCD-E642-4457-A2A1-3ECF59A45FCC}"/>
              </a:ext>
            </a:extLst>
          </p:cNvPr>
          <p:cNvSpPr txBox="1"/>
          <p:nvPr/>
        </p:nvSpPr>
        <p:spPr>
          <a:xfrm>
            <a:off x="8019322" y="2420777"/>
            <a:ext cx="206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المدينة المنوّرة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8E746-CEC0-408F-99A8-771D15A41423}"/>
              </a:ext>
            </a:extLst>
          </p:cNvPr>
          <p:cNvSpPr txBox="1"/>
          <p:nvPr/>
        </p:nvSpPr>
        <p:spPr>
          <a:xfrm>
            <a:off x="3646240" y="2254225"/>
            <a:ext cx="123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الإسلام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6F4A8-565A-4182-B8EA-F775AAD35851}"/>
              </a:ext>
            </a:extLst>
          </p:cNvPr>
          <p:cNvSpPr txBox="1"/>
          <p:nvPr/>
        </p:nvSpPr>
        <p:spPr>
          <a:xfrm>
            <a:off x="7635240" y="3111913"/>
            <a:ext cx="235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الكّعْبة المشرَّفة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C9444-3364-48A6-90F4-A92474915E13}"/>
              </a:ext>
            </a:extLst>
          </p:cNvPr>
          <p:cNvSpPr txBox="1"/>
          <p:nvPr/>
        </p:nvSpPr>
        <p:spPr>
          <a:xfrm>
            <a:off x="6251775" y="3839678"/>
            <a:ext cx="123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رَوْضَةٌ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5E929-094E-485A-95D1-D35B74E4E008}"/>
              </a:ext>
            </a:extLst>
          </p:cNvPr>
          <p:cNvSpPr txBox="1"/>
          <p:nvPr/>
        </p:nvSpPr>
        <p:spPr>
          <a:xfrm>
            <a:off x="6343215" y="4483310"/>
            <a:ext cx="123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عَاصِمةِ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5F764B-F272-41E1-9241-55C4978CE54D}"/>
              </a:ext>
            </a:extLst>
          </p:cNvPr>
          <p:cNvSpPr txBox="1"/>
          <p:nvPr/>
        </p:nvSpPr>
        <p:spPr>
          <a:xfrm>
            <a:off x="4954167" y="5214121"/>
            <a:ext cx="214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المسجد النبويُّ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9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build="p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C1B344-447D-4B56-9528-6AF135CE7EF3}"/>
              </a:ext>
            </a:extLst>
          </p:cNvPr>
          <p:cNvSpPr txBox="1"/>
          <p:nvPr/>
        </p:nvSpPr>
        <p:spPr>
          <a:xfrm>
            <a:off x="6967182" y="931261"/>
            <a:ext cx="325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الواجب المنزليّ</a:t>
            </a:r>
            <a:endParaRPr lang="en-US" sz="6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4FE90A-1459-46D4-B77F-11846CD2D8BF}"/>
              </a:ext>
            </a:extLst>
          </p:cNvPr>
          <p:cNvSpPr txBox="1"/>
          <p:nvPr/>
        </p:nvSpPr>
        <p:spPr>
          <a:xfrm>
            <a:off x="5140961" y="2100217"/>
            <a:ext cx="57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ضَعِ الحِوارُ مستخدمًا للكلمات بين القوسين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FF31D-62CF-434A-8D22-70D14EB1AA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13"/>
          <a:stretch/>
        </p:blipFill>
        <p:spPr>
          <a:xfrm>
            <a:off x="1086899" y="1187015"/>
            <a:ext cx="4137920" cy="3063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4030A-E244-402D-9584-E16B47647793}"/>
              </a:ext>
            </a:extLst>
          </p:cNvPr>
          <p:cNvSpPr txBox="1"/>
          <p:nvPr/>
        </p:nvSpPr>
        <p:spPr>
          <a:xfrm>
            <a:off x="1414416" y="4524720"/>
            <a:ext cx="9363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عُطْلَةُ الصّيف/ بَيْتُ خَالى/ أخيْ عدنان وأُخْتِيْ سَلْمى.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1D64D8C-1F0A-45B9-A2F9-4C425244095E}"/>
              </a:ext>
            </a:extLst>
          </p:cNvPr>
          <p:cNvSpPr/>
          <p:nvPr/>
        </p:nvSpPr>
        <p:spPr>
          <a:xfrm>
            <a:off x="957944" y="1012372"/>
            <a:ext cx="3904342" cy="4474028"/>
          </a:xfrm>
          <a:prstGeom prst="bevel">
            <a:avLst>
              <a:gd name="adj" fmla="val 1474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5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شكرًا </a:t>
            </a:r>
          </a:p>
          <a:p>
            <a:pPr algn="ctr"/>
            <a:r>
              <a:rPr lang="ar-SA" sz="115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كثيرًا</a:t>
            </a:r>
            <a:endParaRPr lang="en-US" sz="115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EBB4F6C0-DFEF-4CD5-8C5E-1A10F661A84F}"/>
              </a:ext>
            </a:extLst>
          </p:cNvPr>
          <p:cNvSpPr/>
          <p:nvPr/>
        </p:nvSpPr>
        <p:spPr>
          <a:xfrm>
            <a:off x="7119258" y="1012372"/>
            <a:ext cx="3904342" cy="4474028"/>
          </a:xfrm>
          <a:prstGeom prst="bevel">
            <a:avLst>
              <a:gd name="adj" fmla="val 1474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5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الله</a:t>
            </a:r>
          </a:p>
          <a:p>
            <a:pPr algn="ctr"/>
            <a:r>
              <a:rPr lang="ar-SA" sz="115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حافظ</a:t>
            </a:r>
            <a:endParaRPr lang="en-US" sz="115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3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492BE7-683A-4531-94D7-C27EDE5580C2}"/>
              </a:ext>
            </a:extLst>
          </p:cNvPr>
          <p:cNvSpPr txBox="1"/>
          <p:nvPr/>
        </p:nvSpPr>
        <p:spPr>
          <a:xfrm>
            <a:off x="3268394" y="661181"/>
            <a:ext cx="5655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>
                <a:solidFill>
                  <a:srgbClr val="00B0F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بسم</a:t>
            </a:r>
            <a:r>
              <a:rPr lang="ar-SA" sz="9600" b="1" dirty="0">
                <a:latin typeface="Aldhabi" panose="01000000000000000000" pitchFamily="2" charset="-78"/>
                <a:cs typeface="Aldhabi" panose="01000000000000000000" pitchFamily="2" charset="-78"/>
              </a:rPr>
              <a:t> الله </a:t>
            </a:r>
            <a:r>
              <a:rPr lang="ar-SA" sz="9600" b="1" dirty="0">
                <a:solidFill>
                  <a:srgbClr val="00B05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الرّحمن</a:t>
            </a:r>
            <a:r>
              <a:rPr lang="ar-SA" sz="9600" b="1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ar-SA" sz="9600" b="1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الرّحيم</a:t>
            </a:r>
            <a:endParaRPr lang="en-US" sz="96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000963F-C3FC-45F6-BEAD-C8A5D59DE382}"/>
              </a:ext>
            </a:extLst>
          </p:cNvPr>
          <p:cNvSpPr/>
          <p:nvPr/>
        </p:nvSpPr>
        <p:spPr>
          <a:xfrm>
            <a:off x="683456" y="2439634"/>
            <a:ext cx="4774809" cy="409369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أرحّبكم</a:t>
            </a:r>
          </a:p>
          <a:p>
            <a:pPr algn="ctr"/>
            <a:r>
              <a:rPr lang="ar-SA" sz="6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ترحيبًا بأعم القلب</a:t>
            </a:r>
            <a:endParaRPr lang="en-US" sz="6600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AB72DD7-1018-49C5-881A-D62BC695E17E}"/>
              </a:ext>
            </a:extLst>
          </p:cNvPr>
          <p:cNvSpPr/>
          <p:nvPr/>
        </p:nvSpPr>
        <p:spPr>
          <a:xfrm>
            <a:off x="6096000" y="2103121"/>
            <a:ext cx="4774809" cy="409369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السلام عليكم</a:t>
            </a:r>
          </a:p>
          <a:p>
            <a:pPr algn="ctr"/>
            <a:r>
              <a:rPr lang="ar-SA" sz="6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ورحمة الله</a:t>
            </a:r>
            <a:endParaRPr lang="en-US" sz="6600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81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310FF03-4028-4A06-AE69-47F4A412E50E}"/>
              </a:ext>
            </a:extLst>
          </p:cNvPr>
          <p:cNvSpPr/>
          <p:nvPr/>
        </p:nvSpPr>
        <p:spPr>
          <a:xfrm>
            <a:off x="6682155" y="397413"/>
            <a:ext cx="323556" cy="6063174"/>
          </a:xfrm>
          <a:prstGeom prst="frame">
            <a:avLst>
              <a:gd name="adj1" fmla="val 325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55B0437E-14F9-4C9C-9E59-C6751D2DC050}"/>
              </a:ext>
            </a:extLst>
          </p:cNvPr>
          <p:cNvSpPr/>
          <p:nvPr/>
        </p:nvSpPr>
        <p:spPr>
          <a:xfrm>
            <a:off x="337626" y="267287"/>
            <a:ext cx="3094892" cy="3545058"/>
          </a:xfrm>
          <a:prstGeom prst="pentagon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429" t="-1" r="-15217" b="-15312"/>
            </a:stretch>
          </a:blip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4EB4E-85EA-42B6-83C5-F31946EFF58E}"/>
              </a:ext>
            </a:extLst>
          </p:cNvPr>
          <p:cNvSpPr txBox="1"/>
          <p:nvPr/>
        </p:nvSpPr>
        <p:spPr>
          <a:xfrm>
            <a:off x="3432518" y="661182"/>
            <a:ext cx="309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ldhabi" panose="01000000000000000000" pitchFamily="2" charset="-78"/>
                <a:cs typeface="Aldhabi" panose="01000000000000000000" pitchFamily="2" charset="-78"/>
              </a:rPr>
              <a:t>التّعريف</a:t>
            </a:r>
            <a:endParaRPr lang="en-US" sz="5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CEA65-B68F-46D9-A148-149A9EC3B87C}"/>
              </a:ext>
            </a:extLst>
          </p:cNvPr>
          <p:cNvSpPr txBox="1"/>
          <p:nvPr/>
        </p:nvSpPr>
        <p:spPr>
          <a:xfrm>
            <a:off x="675248" y="2703016"/>
            <a:ext cx="58521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محمّد ذاكر حسن</a:t>
            </a:r>
          </a:p>
          <a:p>
            <a:pPr algn="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المولوي المساعد</a:t>
            </a:r>
          </a:p>
          <a:p>
            <a:pPr algn="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المدرسة كفتي الأمين نوري داخل</a:t>
            </a:r>
          </a:p>
          <a:p>
            <a:pPr algn="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جيفيغات، كفتي، رنغامتي الجبالي. </a:t>
            </a:r>
          </a:p>
          <a:p>
            <a:pPr algn="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 : </a:t>
            </a: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۰١٨٤٥٧٦٤٩٦٨</a:t>
            </a:r>
          </a:p>
          <a:p>
            <a:r>
              <a:rPr lang="en-US" sz="2800" b="1" dirty="0">
                <a:latin typeface="Blackadder ITC" panose="04020505051007020D02" pitchFamily="82" charset="0"/>
                <a:cs typeface="Times New Roman" panose="02020603050405020304" pitchFamily="18" charset="0"/>
              </a:rPr>
              <a:t>Email:mohammadjhakirhossen876@gmail.com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502D6-C777-4D87-A0C3-B9C2046B2A75}"/>
              </a:ext>
            </a:extLst>
          </p:cNvPr>
          <p:cNvSpPr txBox="1"/>
          <p:nvPr/>
        </p:nvSpPr>
        <p:spPr>
          <a:xfrm>
            <a:off x="7341150" y="3429000"/>
            <a:ext cx="41593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الفصل الدّراسيّ الأوّل</a:t>
            </a:r>
          </a:p>
          <a:p>
            <a:pPr algn="ctr"/>
            <a:r>
              <a:rPr lang="ar-SA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الأوّل</a:t>
            </a:r>
          </a:p>
          <a:p>
            <a:pPr algn="ctr"/>
            <a:r>
              <a:rPr lang="ar-SA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حقّ الله وحقّ الوالدين والنّاس</a:t>
            </a:r>
          </a:p>
          <a:p>
            <a:pPr algn="ctr"/>
            <a:r>
              <a:rPr lang="ar-SA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النّصّ المدروس-١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EC5ED1-61F8-4996-8EA7-EBAC93AA6B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6" y="499014"/>
            <a:ext cx="4520738" cy="2548987"/>
          </a:xfrm>
          <a:prstGeom prst="rect">
            <a:avLst/>
          </a:prstGeom>
          <a:ln w="57150">
            <a:solidFill>
              <a:srgbClr val="00B050"/>
            </a:solidFill>
            <a:prstDash val="lgDash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004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91D22B-BEC2-44EA-A0F5-ACF32653D4EA}"/>
              </a:ext>
            </a:extLst>
          </p:cNvPr>
          <p:cNvSpPr txBox="1"/>
          <p:nvPr/>
        </p:nvSpPr>
        <p:spPr>
          <a:xfrm>
            <a:off x="6797040" y="1654016"/>
            <a:ext cx="4537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أنظروا إلى الصّور التالية:</a:t>
            </a:r>
            <a:endParaRPr lang="en-US" sz="4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11635-5E77-4CF2-8020-E457DCF0F701}"/>
              </a:ext>
            </a:extLst>
          </p:cNvPr>
          <p:cNvSpPr txBox="1"/>
          <p:nvPr/>
        </p:nvSpPr>
        <p:spPr>
          <a:xfrm>
            <a:off x="476018" y="330577"/>
            <a:ext cx="10176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atin typeface="Aldhabi" panose="01000000000000000000" pitchFamily="2" charset="-78"/>
                <a:cs typeface="Aldhabi" panose="01000000000000000000" pitchFamily="2" charset="-78"/>
              </a:rPr>
              <a:t>الدّرس اليوم : </a:t>
            </a:r>
            <a:r>
              <a:rPr lang="ar-SA" sz="8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المسجد النّبويّ</a:t>
            </a:r>
            <a:endParaRPr lang="en-US" sz="8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8023C-3265-4D85-AB56-80CCBC0DFAE8}"/>
              </a:ext>
            </a:extLst>
          </p:cNvPr>
          <p:cNvSpPr txBox="1"/>
          <p:nvPr/>
        </p:nvSpPr>
        <p:spPr>
          <a:xfrm>
            <a:off x="9268364" y="5136581"/>
            <a:ext cx="1802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المسجد ذو القبلتين 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E5EB5-0171-4212-A6F5-0D2EC29B0FF0}"/>
              </a:ext>
            </a:extLst>
          </p:cNvPr>
          <p:cNvSpPr txBox="1"/>
          <p:nvPr/>
        </p:nvSpPr>
        <p:spPr>
          <a:xfrm>
            <a:off x="5015694" y="5382802"/>
            <a:ext cx="325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الجبل الوهود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3F506-A6B1-4DEE-AF88-39A6CF158C69}"/>
              </a:ext>
            </a:extLst>
          </p:cNvPr>
          <p:cNvSpPr txBox="1"/>
          <p:nvPr/>
        </p:nvSpPr>
        <p:spPr>
          <a:xfrm>
            <a:off x="857124" y="5311152"/>
            <a:ext cx="325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المسجد النبوي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748F4-069F-4675-A76A-855D23513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06" y="2423457"/>
            <a:ext cx="3999286" cy="266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2C14A-332F-4FBD-AECF-460D299E7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101" y="2394910"/>
            <a:ext cx="3613609" cy="2661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A1D21-9458-4903-BC43-155554FC1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0019" y="2552449"/>
            <a:ext cx="2924175" cy="2521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9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F68B43F-99A0-413A-9EC1-7BF569F97CC0}"/>
              </a:ext>
            </a:extLst>
          </p:cNvPr>
          <p:cNvSpPr/>
          <p:nvPr/>
        </p:nvSpPr>
        <p:spPr>
          <a:xfrm>
            <a:off x="6500838" y="670671"/>
            <a:ext cx="3348112" cy="1266093"/>
          </a:xfrm>
          <a:prstGeom prst="frame">
            <a:avLst>
              <a:gd name="adj1" fmla="val 1745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الدّرس</a:t>
            </a:r>
            <a:endParaRPr lang="en-US" sz="6600" b="1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C744C56-BE86-4DDF-B80C-9734DBD8B770}"/>
              </a:ext>
            </a:extLst>
          </p:cNvPr>
          <p:cNvSpPr/>
          <p:nvPr/>
        </p:nvSpPr>
        <p:spPr>
          <a:xfrm>
            <a:off x="566057" y="2104572"/>
            <a:ext cx="11059886" cy="4082757"/>
          </a:xfrm>
          <a:prstGeom prst="frame">
            <a:avLst>
              <a:gd name="adj1" fmla="val 12114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نهاية التّدريس هذا الدّرس-----</a:t>
            </a:r>
          </a:p>
          <a:p>
            <a:pPr algn="r"/>
            <a:r>
              <a:rPr lang="ar-S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١. يستطيع الطّالب أن يقرأ النّصّ جيّدا مع التّرجمة.</a:t>
            </a:r>
          </a:p>
          <a:p>
            <a:pPr algn="r"/>
            <a:r>
              <a:rPr lang="en-US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٢</a:t>
            </a:r>
            <a:r>
              <a:rPr lang="ar-S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يستطيع الطّالب أن يبيّن عن المسجد النّبويُّ</a:t>
            </a:r>
          </a:p>
          <a:p>
            <a:pPr algn="r"/>
            <a:r>
              <a:rPr lang="ar-S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٣. يستطيع الطّالب أن يجب عن الأسئلة المحقة بالنّصّ..</a:t>
            </a:r>
            <a:endParaRPr lang="en-US" sz="5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5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915AC-B5BE-44A4-908B-4B49ED09EE6D}"/>
              </a:ext>
            </a:extLst>
          </p:cNvPr>
          <p:cNvSpPr txBox="1"/>
          <p:nvPr/>
        </p:nvSpPr>
        <p:spPr>
          <a:xfrm>
            <a:off x="480060" y="518725"/>
            <a:ext cx="11231879" cy="554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اقْرأ النَّصُّ الآتِي ثُمَّ أجِبْ عَنِ الأَسْئِلَةِ المُلْحَقَةِ.</a:t>
            </a:r>
          </a:p>
          <a:p>
            <a:pPr algn="r">
              <a:lnSpc>
                <a:spcPct val="150000"/>
              </a:lnSpc>
            </a:pPr>
            <a:r>
              <a:rPr lang="ar-SA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</a:t>
            </a:r>
            <a:r>
              <a:rPr lang="ar-SA" sz="3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ُسَافِرُ</a:t>
            </a:r>
            <a:r>
              <a:rPr lang="ar-SA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الْمُسْلِمُوْنَ اِلَى بَيْتِ اللهِ الْحَرَامِ بِمَكَّةَ وَاَكْثَرُهُمْ</a:t>
            </a:r>
            <a:r>
              <a:rPr lang="ar-SA" sz="3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يَذْهَبُوْنَ </a:t>
            </a:r>
            <a:r>
              <a:rPr lang="ar-SA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لِزِيَارَةِ النَّبِىُّ صلى الله عليه وسلّم بِالْمَدِيْنَةِ الْمُنَوَّرَةِ. وَمَدِيْنَةُ الرَّسُوْلِ صلى الله عليه وسلم الَّتِى ا</a:t>
            </a:r>
            <a:r>
              <a:rPr lang="ar-SA" sz="3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ِنْتَشَرَ</a:t>
            </a:r>
            <a:r>
              <a:rPr lang="ar-SA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مِنْهَا الْاِسْلاَمُ. وَاَوّلُ عَاصِمَةِ الدَّوْلَةِ الاِسْلَامِيَّةِ. .</a:t>
            </a:r>
            <a:r>
              <a:rPr lang="ar-SA" sz="3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يُشَاهِدُنَ </a:t>
            </a:r>
            <a:r>
              <a:rPr lang="ar-SA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فِيْهَا الْمَسْجِدَ النَّبَوِيُّ بِقُبَّتِهِ الْخَضْرَاءِ . وَي</a:t>
            </a:r>
            <a:r>
              <a:rPr lang="ar-SA" sz="3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َسْتَقْبِلُ</a:t>
            </a:r>
            <a:r>
              <a:rPr lang="ar-SA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كَ مِنْ نُوْرِ </a:t>
            </a:r>
            <a:r>
              <a:rPr lang="ar-SA" sz="3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يَجذِبُ</a:t>
            </a:r>
            <a:r>
              <a:rPr lang="ar-SA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كَ اِلَيْهِ. فَالنَّفْسُ</a:t>
            </a:r>
            <a:r>
              <a:rPr lang="ar-SA" sz="3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تُبَادِرُ </a:t>
            </a:r>
            <a:r>
              <a:rPr lang="ar-SA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نَحْوَهُ لِصَلَاةٍ فِيْهِ. وَ</a:t>
            </a:r>
            <a:r>
              <a:rPr lang="ar-SA" sz="3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يَقَعُ</a:t>
            </a:r>
            <a:r>
              <a:rPr lang="ar-SA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الْقَبْرُ النَّبَوِيُّ الشَّرِيْفُ مَكَانَ حُجْرَةِ السَّيِّدَةِ عَائِشَةَ زَوْجَةِ الرَّسُوْلِ صلى الله عليه وسلم (مَا بينَ بيتِى ومِنْبَرِى رَوْضَةٌ من رِيَاضِ الجنَّةِ)</a:t>
            </a:r>
            <a:endParaRPr lang="en-US" sz="36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9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6CDCEA54-8356-4D09-89F6-8C26D8F11B94}"/>
              </a:ext>
            </a:extLst>
          </p:cNvPr>
          <p:cNvSpPr/>
          <p:nvPr/>
        </p:nvSpPr>
        <p:spPr>
          <a:xfrm>
            <a:off x="1190803" y="691849"/>
            <a:ext cx="2981739" cy="1616765"/>
          </a:xfrm>
          <a:prstGeom prst="bevel">
            <a:avLst>
              <a:gd name="adj" fmla="val 20554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عمل الاجتماع</a:t>
            </a:r>
            <a:endParaRPr lang="en-US" sz="5400" b="1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0618D-4934-4C23-9983-E22321B2B5C0}"/>
              </a:ext>
            </a:extLst>
          </p:cNvPr>
          <p:cNvSpPr txBox="1"/>
          <p:nvPr/>
        </p:nvSpPr>
        <p:spPr>
          <a:xfrm>
            <a:off x="5927036" y="691849"/>
            <a:ext cx="4184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اِسْتَخْرِجُ الأفْعَال من النَّصِّ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49FA4-FF02-400A-AB37-6D375A245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13" y="2308614"/>
            <a:ext cx="4666991" cy="35002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1B72FA-917C-4C56-9800-2D86B0312271}"/>
              </a:ext>
            </a:extLst>
          </p:cNvPr>
          <p:cNvSpPr txBox="1"/>
          <p:nvPr/>
        </p:nvSpPr>
        <p:spPr>
          <a:xfrm>
            <a:off x="5257800" y="2904573"/>
            <a:ext cx="5897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يسافر، يذهبون، يشاهدون، يستقبل، يجذب، تبادر، يقع، انتشر.</a:t>
            </a:r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D8BE7-388B-4423-8014-AF16A5E8CB40}"/>
              </a:ext>
            </a:extLst>
          </p:cNvPr>
          <p:cNvSpPr txBox="1"/>
          <p:nvPr/>
        </p:nvSpPr>
        <p:spPr>
          <a:xfrm>
            <a:off x="8019460" y="1703306"/>
            <a:ext cx="294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تطابق أجابكم</a:t>
            </a:r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919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CBA3D2-7321-42AB-B2C5-387E661B6A70}"/>
              </a:ext>
            </a:extLst>
          </p:cNvPr>
          <p:cNvSpPr txBox="1"/>
          <p:nvPr/>
        </p:nvSpPr>
        <p:spPr>
          <a:xfrm>
            <a:off x="891177" y="692331"/>
            <a:ext cx="1019628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أ- أَجِبْ عَنِ الأَسْئِلَةِ الآتِيَةِ</a:t>
            </a:r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algn="r"/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السّوال :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لِمَاذَا يسافر المسلمون إلى بيت الله الحرام بمكّة المكرّمة</a:t>
            </a:r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؟</a:t>
            </a:r>
          </a:p>
          <a:p>
            <a:pPr algn="r"/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الاِجَابَة: </a:t>
            </a:r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يسافر المسلمون إلى بيت الله الحرام بمكّة المكرّمة للزّيارة ولِأداء مناسك الحجّ</a:t>
            </a:r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algn="r"/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السّوال: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أين يقع قبر النّبى صلّى الله عليه وسلّم</a:t>
            </a:r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؟</a:t>
            </a:r>
          </a:p>
          <a:p>
            <a:pPr algn="r"/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الاِجَابَة :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يقع قبر النّبى صلّى الله عليه وسلّم فى مكان حجرة السّيّدة عائشة (رض)</a:t>
            </a:r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algn="r"/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السّوال :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ما هى اوّل عاصمة الدّولة الإسلامية</a:t>
            </a:r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؟</a:t>
            </a:r>
          </a:p>
          <a:p>
            <a:pPr algn="r"/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الاِجَابَة :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اوّل عاصمة الدّولة الإسلامية هى المدينة المنوّرة</a:t>
            </a:r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algn="r"/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السّوال :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 ايّ مكان انتشر الاسلام</a:t>
            </a:r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؟</a:t>
            </a:r>
          </a:p>
          <a:p>
            <a:pPr algn="r"/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الاِجَابَة :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انتشر الاسلام من المدينة المنوّرة</a:t>
            </a:r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algn="r"/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السّوال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لماذا يذهب المسلمون إلى المدينة المنوّرة؟ </a:t>
            </a:r>
          </a:p>
          <a:p>
            <a:pPr algn="r"/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الإجَابَة :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يذهب المسلمون إلى المدينة المنوّرة لزيارة روضة الرّسول ومسجد النّبويّ صلعم</a:t>
            </a:r>
            <a:r>
              <a:rPr lang="ar-SA" sz="3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3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DA1E-7D36-4231-891D-E439CFB9878F}"/>
              </a:ext>
            </a:extLst>
          </p:cNvPr>
          <p:cNvSpPr txBox="1"/>
          <p:nvPr/>
        </p:nvSpPr>
        <p:spPr>
          <a:xfrm>
            <a:off x="537028" y="462280"/>
            <a:ext cx="11117943" cy="570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اُكْتُبْ (صَحِيحُ) اِذَا كِانَتِ العِبَارَةُ صَحِيحَةً أَوْ (خَطَأ) اِذا كَانَتِ العِبَارَةُ خَاطِئَةً مَعَ تَصْحِيْح الْخَطأ</a:t>
            </a:r>
            <a:r>
              <a:rPr lang="ar-SA" sz="3600" b="1" dirty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algn="r">
              <a:lnSpc>
                <a:spcPts val="4000"/>
              </a:lnSpc>
            </a:pP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١</a:t>
            </a:r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 يسافر المسلمون إلى بيت الله الحرام بالمدينة المنوّرة.</a:t>
            </a:r>
          </a:p>
          <a:p>
            <a:pPr algn="r">
              <a:lnSpc>
                <a:spcPts val="4000"/>
              </a:lnSpc>
            </a:pPr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الإجَابَة : خَطَأ، والصّواب : يسافر المسلمون إلى بيت الله الحرام بمكّة المكرّمة.</a:t>
            </a:r>
          </a:p>
          <a:p>
            <a:pPr algn="r">
              <a:lnSpc>
                <a:spcPts val="4000"/>
              </a:lnSpc>
            </a:pPr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٢.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المدينة المنوّرة أوّل عاصمة الدّولة الاسلامية.</a:t>
            </a:r>
          </a:p>
          <a:p>
            <a:pPr algn="r">
              <a:lnSpc>
                <a:spcPts val="4000"/>
              </a:lnSpc>
            </a:pP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الاجابة : صَحِيْحٌ.</a:t>
            </a:r>
          </a:p>
          <a:p>
            <a:pPr algn="r">
              <a:lnSpc>
                <a:spcPts val="4000"/>
              </a:lnSpc>
            </a:pP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٣. تسمّى مكّة المكرّمة مدينة الرّسول صلّى الله عليه وسلّم.</a:t>
            </a:r>
          </a:p>
          <a:p>
            <a:pPr algn="r">
              <a:lnSpc>
                <a:spcPts val="4000"/>
              </a:lnSpc>
            </a:pP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الإجابة : </a:t>
            </a:r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خَطَأ، والصّواب :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تسمّى المدينة المنوّرة مدينة الرّسول صلّى الله عليه وسلّم.</a:t>
            </a:r>
          </a:p>
          <a:p>
            <a:pPr algn="r">
              <a:lnSpc>
                <a:spcPts val="4000"/>
              </a:lnSpc>
            </a:pP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٤. انتشر الإسلام من المدينة المنوّرة.</a:t>
            </a:r>
          </a:p>
          <a:p>
            <a:pPr algn="r">
              <a:lnSpc>
                <a:spcPts val="4000"/>
              </a:lnSpc>
            </a:pP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الإجابة : صَحِيْحٌ.</a:t>
            </a:r>
          </a:p>
          <a:p>
            <a:pPr algn="r">
              <a:lnSpc>
                <a:spcPts val="4000"/>
              </a:lnSpc>
            </a:pP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٥ . النّاس يرون المسجد النّبويّ بقبّته الخضراء.</a:t>
            </a:r>
          </a:p>
          <a:p>
            <a:pPr algn="r">
              <a:lnSpc>
                <a:spcPts val="4000"/>
              </a:lnSpc>
            </a:pP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الإجابة : صَحِيْحٌ. </a:t>
            </a:r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SA" sz="3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S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5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.9|3.6|1.1|1|1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4|10.1|6.5|6.5|6.1|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2|2.5|1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3.7|14.2|26.9|7.2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0.7|20.2|32.7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1|59|2.2|1.2|1.3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875</Words>
  <Application>Microsoft Office PowerPoint</Application>
  <PresentationFormat>Widescreen</PresentationFormat>
  <Paragraphs>259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Aldhabi</vt:lpstr>
      <vt:lpstr>Andalus</vt:lpstr>
      <vt:lpstr>Arabic Typesetting</vt:lpstr>
      <vt:lpstr>Arial</vt:lpstr>
      <vt:lpstr>Blackadder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24</cp:revision>
  <dcterms:created xsi:type="dcterms:W3CDTF">2021-09-23T07:06:56Z</dcterms:created>
  <dcterms:modified xsi:type="dcterms:W3CDTF">2022-06-29T15:02:51Z</dcterms:modified>
</cp:coreProperties>
</file>