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2" r:id="rId12"/>
    <p:sldId id="276" r:id="rId13"/>
    <p:sldId id="273" r:id="rId14"/>
    <p:sldId id="274" r:id="rId15"/>
    <p:sldId id="275" r:id="rId16"/>
    <p:sldId id="261" r:id="rId17"/>
    <p:sldId id="260" r:id="rId18"/>
    <p:sldId id="277" r:id="rId19"/>
    <p:sldId id="259" r:id="rId20"/>
    <p:sldId id="258" r:id="rId21"/>
  </p:sldIdLst>
  <p:sldSz cx="12344400" cy="7772400"/>
  <p:notesSz cx="6858000" cy="9144000"/>
  <p:defaultTextStyle>
    <a:defPPr>
      <a:defRPr lang="en-US"/>
    </a:defPPr>
    <a:lvl1pPr marL="0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9" autoAdjust="0"/>
    <p:restoredTop sz="94660"/>
  </p:normalViewPr>
  <p:slideViewPr>
    <p:cSldViewPr>
      <p:cViewPr varScale="1">
        <p:scale>
          <a:sx n="60" d="100"/>
          <a:sy n="60" d="100"/>
        </p:scale>
        <p:origin x="-486" y="-84"/>
      </p:cViewPr>
      <p:guideLst>
        <p:guide orient="horz" pos="2448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414482"/>
            <a:ext cx="104927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4404360"/>
            <a:ext cx="86410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311257"/>
            <a:ext cx="277749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311257"/>
            <a:ext cx="812673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994487"/>
            <a:ext cx="10492740" cy="15436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294275"/>
            <a:ext cx="10492740" cy="170021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4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9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7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79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813560"/>
            <a:ext cx="5452110" cy="51294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813560"/>
            <a:ext cx="5452110" cy="51294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739795"/>
            <a:ext cx="5454254" cy="72506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464859"/>
            <a:ext cx="5454254" cy="44781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739795"/>
            <a:ext cx="5456396" cy="72506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464859"/>
            <a:ext cx="5456396" cy="44781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09457"/>
            <a:ext cx="4061223" cy="131699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309457"/>
            <a:ext cx="6900863" cy="663352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626447"/>
            <a:ext cx="4061223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5440680"/>
            <a:ext cx="7406640" cy="64230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94478"/>
            <a:ext cx="7406640" cy="4663440"/>
          </a:xfrm>
        </p:spPr>
        <p:txBody>
          <a:bodyPr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6082983"/>
            <a:ext cx="740664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11256"/>
            <a:ext cx="11109960" cy="1295400"/>
          </a:xfrm>
          <a:prstGeom prst="rect">
            <a:avLst/>
          </a:prstGeom>
        </p:spPr>
        <p:txBody>
          <a:bodyPr vert="horz" lIns="114949" tIns="57475" rIns="114949" bIns="574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813560"/>
            <a:ext cx="11109960" cy="5129425"/>
          </a:xfrm>
          <a:prstGeom prst="rect">
            <a:avLst/>
          </a:prstGeom>
        </p:spPr>
        <p:txBody>
          <a:bodyPr vert="horz" lIns="114949" tIns="57475" rIns="114949" bIns="574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7203864"/>
            <a:ext cx="2880360" cy="413808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7203864"/>
            <a:ext cx="3909060" cy="413808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7203864"/>
            <a:ext cx="2880360" cy="413808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1149492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60" indent="-431060" algn="l" defTabSz="114949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962" indent="-359216" algn="l" defTabSz="1149492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5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11" indent="-287373" algn="l" defTabSz="114949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8" indent="-287373" algn="l" defTabSz="114949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04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850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596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342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C6C29D-CC9B-418A-9BB1-0B5517031A35}"/>
              </a:ext>
            </a:extLst>
          </p:cNvPr>
          <p:cNvSpPr txBox="1"/>
          <p:nvPr/>
        </p:nvSpPr>
        <p:spPr>
          <a:xfrm>
            <a:off x="2628900" y="228600"/>
            <a:ext cx="7086600" cy="14478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7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 পাঠে </a:t>
            </a:r>
            <a:r>
              <a:rPr lang="bn-IN" sz="7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সবাইকে</a:t>
            </a:r>
            <a:endParaRPr lang="en-US" sz="7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719" y="1905000"/>
            <a:ext cx="5414962" cy="5414962"/>
          </a:xfrm>
          <a:prstGeom prst="rect">
            <a:avLst/>
          </a:prstGeom>
        </p:spPr>
      </p:pic>
      <p:pic>
        <p:nvPicPr>
          <p:cNvPr id="7" name="Picture 6" descr="Rose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928" y="5715000"/>
            <a:ext cx="1828800" cy="1828800"/>
          </a:xfrm>
          <a:prstGeom prst="rect">
            <a:avLst/>
          </a:prstGeom>
        </p:spPr>
      </p:pic>
      <p:pic>
        <p:nvPicPr>
          <p:cNvPr id="8" name="Picture 7" descr="Rose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2" y="5746532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p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70" y="1198174"/>
            <a:ext cx="583223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223340"/>
            <a:ext cx="4724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ছবিটির দিকে লক্ষ কর- 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371898"/>
            <a:ext cx="8534400" cy="12618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মাটির বিভিন্ন স্তর</a:t>
            </a:r>
          </a:p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টপ সয়েল,  সাবসয়েল, হরাইজোন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হরাইজোন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790700"/>
            <a:ext cx="20574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বালু মাটি </a:t>
            </a:r>
            <a:endParaRPr lang="en-US" sz="44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2800" y="1790700"/>
            <a:ext cx="20574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পলি মাটি </a:t>
            </a:r>
            <a:endParaRPr lang="en-US" sz="44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1790700"/>
            <a:ext cx="20574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কাদা মাটি </a:t>
            </a:r>
            <a:endParaRPr lang="en-US" sz="44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91600" y="1790700"/>
            <a:ext cx="28194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দো-আঁশ  মাটি </a:t>
            </a:r>
            <a:endParaRPr lang="en-US" sz="44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14600" y="228600"/>
            <a:ext cx="6553200" cy="1600200"/>
            <a:chOff x="2514600" y="228600"/>
            <a:chExt cx="6553200" cy="1600200"/>
          </a:xfrm>
        </p:grpSpPr>
        <p:sp>
          <p:nvSpPr>
            <p:cNvPr id="8" name="Rounded Rectangle 7"/>
            <p:cNvSpPr/>
            <p:nvPr/>
          </p:nvSpPr>
          <p:spPr>
            <a:xfrm>
              <a:off x="5143500" y="228600"/>
              <a:ext cx="2057400" cy="9144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sz="6000" b="1" dirty="0" smtClean="0">
                  <a:solidFill>
                    <a:schemeClr val="accent6">
                      <a:lumMod val="50000"/>
                    </a:schemeClr>
                  </a:solidFill>
                  <a:latin typeface="SutonnyOMJ" pitchFamily="2" charset="0"/>
                  <a:cs typeface="SutonnyOMJ" pitchFamily="2" charset="0"/>
                </a:rPr>
                <a:t>মাটি </a:t>
              </a:r>
              <a:endParaRPr lang="en-US" sz="6000" b="1" dirty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cxnSp>
          <p:nvCxnSpPr>
            <p:cNvPr id="12" name="Straight Arrow Connector 11"/>
            <p:cNvCxnSpPr>
              <a:stCxn id="8" idx="2"/>
            </p:cNvCxnSpPr>
            <p:nvPr/>
          </p:nvCxnSpPr>
          <p:spPr>
            <a:xfrm rot="5400000">
              <a:off x="4000500" y="-342900"/>
              <a:ext cx="685800" cy="36576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H="1">
              <a:off x="5905500" y="1409700"/>
              <a:ext cx="6858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5334000" y="1143000"/>
              <a:ext cx="838200" cy="6858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172200" y="1143000"/>
              <a:ext cx="2895600" cy="6858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image-534687-16483039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26830"/>
            <a:ext cx="6359169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TextBox 25"/>
          <p:cNvSpPr txBox="1"/>
          <p:nvPr/>
        </p:nvSpPr>
        <p:spPr>
          <a:xfrm>
            <a:off x="2590800" y="6858000"/>
            <a:ext cx="1447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বালু মাটি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4038600"/>
            <a:ext cx="518160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পানি ধারণক্ষমতা খুবই কম। </a:t>
            </a: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মাটির কণার আকার সবচেয়ে বড়।</a:t>
            </a: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বর্ষাকালে জলাবদ্ধতা সৃষ্টি হয় না।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 descr="maxresdefault (1).jpg"/>
          <p:cNvPicPr>
            <a:picLocks noChangeAspect="1"/>
          </p:cNvPicPr>
          <p:nvPr/>
        </p:nvPicPr>
        <p:blipFill>
          <a:blip r:embed="rId2"/>
          <a:srcRect l="19375" t="6667" r="21875" b="22222"/>
          <a:stretch>
            <a:fillRect/>
          </a:stretch>
        </p:blipFill>
        <p:spPr>
          <a:xfrm>
            <a:off x="8458200" y="457199"/>
            <a:ext cx="3295650" cy="2243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09600"/>
            <a:ext cx="3124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-০৫ মিনিট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505200"/>
            <a:ext cx="6248400" cy="21236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মাটি কাকে বলে?</a:t>
            </a:r>
          </a:p>
          <a:p>
            <a:pPr>
              <a:buFont typeface="Wingdings" pitchFamily="2" charset="2"/>
              <a:buChar char="ü"/>
            </a:pP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বায়বায়ন কাকে বলে?  </a:t>
            </a:r>
          </a:p>
          <a:p>
            <a:pPr>
              <a:buFont typeface="Wingdings" pitchFamily="2" charset="2"/>
              <a:buChar char="ü"/>
            </a:pP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হিউমাস বলতে কী বোঝায়? </a:t>
            </a: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258" y="1371600"/>
            <a:ext cx="5381884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223340"/>
            <a:ext cx="4724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ছবিটির দিকে লক্ষ কর- 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7800" y="1524000"/>
            <a:ext cx="1447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পলি মাটি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562600"/>
            <a:ext cx="685800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পলি মাটি খুবই উর্বর। </a:t>
            </a:r>
            <a:endParaRPr lang="en-US" sz="36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পানি ধারণক্ষমতা বালু মাটির চেয়ে বেশি। </a:t>
            </a: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সামান্য পানিযুক্ত মাটি নিয়ে ঘষলে মসৃণ হয়।</a:t>
            </a: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23340"/>
            <a:ext cx="4724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ছবিটির দিকে লক্ষ কর- 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749" y="1371600"/>
            <a:ext cx="5610902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067800" y="1524000"/>
            <a:ext cx="16764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কাদা  মাটি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562600"/>
            <a:ext cx="685800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মাটির কণাগুলো খুবই সূক্ষ্ম। </a:t>
            </a: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পানি ধারণক্ষমতা সবচেয়ে বেশি। </a:t>
            </a: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খনিজ পদার্থের পরিমাণ অনেক বেশি।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7800" y="1524000"/>
            <a:ext cx="2286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দো-আশ মাটি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23340"/>
            <a:ext cx="4724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ছবিটির দিকে লক্ষ কর- 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Road_side_view_at_chalna,_Khulna_-_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143000"/>
            <a:ext cx="5334000" cy="4000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33600" y="5562600"/>
            <a:ext cx="975360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বালু, পলি কাদামাটির সমন্বয়ে তৈরি হয়।  </a:t>
            </a: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ফসল চাষাবাদের জন্য খুবই উপযোগী। </a:t>
            </a:r>
            <a:endParaRPr lang="en-US" sz="36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পানি ধারণক্ষমতা ভাল এবং প্রয়োজ নে দ্রুত নিষ্কাশনও হতে পারে। </a:t>
            </a: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5102" y="47208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6" y="381000"/>
            <a:ext cx="3095470" cy="95410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প্রতি দলে ০৫ জন     করে বিভক্ত হয়ে যাও।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6" y="455950"/>
            <a:ext cx="24384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১০ মিনিট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257800"/>
            <a:ext cx="68580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জৈব পদার্থকে মাটির জীবন বলা হয় কেন?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বালু মাটির পানি ধারণক্ষমতা কম কেন? </a:t>
            </a:r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05000"/>
            <a:ext cx="5029200" cy="2781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81000"/>
            <a:ext cx="4724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ছবি গুলোর দিকে লক্ষ কর- 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20201008_082530_o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96" y="1704975"/>
            <a:ext cx="5524500" cy="27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170" y="1676400"/>
            <a:ext cx="5486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9100" y="5791200"/>
            <a:ext cx="115062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ফসল উৎপাদনের জন্য মাটির অত্যন্ত গুরুত্বপূর্ণ একটি মানদন্ড হলো এর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pH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মাটির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pH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অনুযায়ী ফসল নির্বাচন করা খুবই জরুরী।   </a:t>
            </a: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loud 2"/>
          <p:cNvSpPr/>
          <p:nvPr/>
        </p:nvSpPr>
        <p:spPr>
          <a:xfrm>
            <a:off x="4285164" y="514660"/>
            <a:ext cx="3774072" cy="1828800"/>
          </a:xfrm>
          <a:prstGeom prst="clou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971800"/>
            <a:ext cx="9906000" cy="28623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১। সাবসয়েল কী? </a:t>
            </a:r>
          </a:p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২। সবচেয়ে নরম খনিজটির নাম কী?</a:t>
            </a:r>
          </a:p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৩। মাটির হরাইজোন গুলোর নাম বল।</a:t>
            </a:r>
          </a:p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৪। ফসল উৎপাদনের জন্য দো-আশ মাটি উপযোগী কেন? </a:t>
            </a:r>
          </a:p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৫। আয়তন অনুসারে মাটিতে বায়বীয় পদার্থ  শতকরা কতভাগ থাকে? </a:t>
            </a: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C303EA-01D4-4373-91CE-B6370ED77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2" t="7852" r="11231" b="14242"/>
          <a:stretch>
            <a:fillRect/>
          </a:stretch>
        </p:blipFill>
        <p:spPr>
          <a:xfrm>
            <a:off x="9993801" y="347130"/>
            <a:ext cx="1918800" cy="178647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81000" y="304800"/>
            <a:ext cx="3774072" cy="1828800"/>
          </a:xfrm>
          <a:prstGeom prst="cloud">
            <a:avLst/>
          </a:prstGeom>
          <a:solidFill>
            <a:srgbClr val="00B0F0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বাড়ির কাজ </a:t>
            </a:r>
            <a:endParaRPr lang="en-US" sz="4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 descr="Grow-Tomatoes-in-p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981199"/>
            <a:ext cx="4657165" cy="3958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86800" y="2895600"/>
            <a:ext cx="2895600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উপরোক্ত টবের</a:t>
            </a:r>
          </a:p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মাটি বালু,</a:t>
            </a:r>
          </a:p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পলি ও কাদার </a:t>
            </a:r>
          </a:p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সমন্বয়ে তৈরি।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" y="6324600"/>
            <a:ext cx="108966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উক্ত টবের মাটি কোন ধরনের? তার বৈশিষ্ট্য লিখ। </a:t>
            </a: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IMG-20190711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68" y="1516015"/>
            <a:ext cx="2407094" cy="2702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/>
          <a:srcRect b="3628"/>
          <a:stretch>
            <a:fillRect/>
          </a:stretch>
        </p:blipFill>
        <p:spPr>
          <a:xfrm>
            <a:off x="8215768" y="1502818"/>
            <a:ext cx="2422725" cy="2728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KSFL-307RD-Gladiolus-LONG-RED-2PC-PACKING-1.jpg"/>
          <p:cNvPicPr>
            <a:picLocks noChangeAspect="1"/>
          </p:cNvPicPr>
          <p:nvPr/>
        </p:nvPicPr>
        <p:blipFill>
          <a:blip r:embed="rId4" cstate="print"/>
          <a:srcRect l="20588" r="22059"/>
          <a:stretch>
            <a:fillRect/>
          </a:stretch>
        </p:blipFill>
        <p:spPr>
          <a:xfrm>
            <a:off x="5489294" y="533399"/>
            <a:ext cx="1444480" cy="4961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724400"/>
            <a:ext cx="5695198" cy="221110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পার্থ সারথী নাথ </a:t>
            </a:r>
            <a:endParaRPr lang="bn-IN" sz="400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সহকারী শিক্ষক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ICT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)  </a:t>
            </a: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  লতিফপুর আলহাজ্ব </a:t>
            </a:r>
            <a:r>
              <a:rPr lang="en-US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আবদুল জলিল </a:t>
            </a: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উচ্চ বিদ্যালয়</a:t>
            </a:r>
            <a:r>
              <a:rPr lang="en-US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,</a:t>
            </a:r>
            <a:endParaRPr lang="bn-BD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সীতাকুণ্ড, চট্টগ্রাম,   </a:t>
            </a:r>
            <a:endParaRPr lang="en-US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278" y="4687603"/>
            <a:ext cx="4486023" cy="2362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শ্রেণি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   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৯ম-১০ম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  </a:t>
            </a:r>
            <a:endParaRPr lang="bn-IN" sz="36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বিষয় :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বিজ্ঞান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 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সময় :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৫০ মিনিট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তারিখ: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Kalpurush" pitchFamily="2" charset="0"/>
              </a:rPr>
              <a:t>১০.০৭.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২০</a:t>
            </a:r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২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২ </a:t>
            </a:r>
            <a:endParaRPr lang="bn-BD" sz="36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106-1065529_butterfly-page-border-design.png"/>
          <p:cNvPicPr>
            <a:picLocks noChangeAspect="1"/>
          </p:cNvPicPr>
          <p:nvPr/>
        </p:nvPicPr>
        <p:blipFill>
          <a:blip r:embed="rId4"/>
          <a:srcRect l="15234" t="3333" r="15235" b="7778"/>
          <a:stretch>
            <a:fillRect/>
          </a:stretch>
        </p:blipFill>
        <p:spPr>
          <a:xfrm>
            <a:off x="609600" y="533400"/>
            <a:ext cx="10896600" cy="6934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609600"/>
            <a:ext cx="6629400" cy="2057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পরিশেষে সবার সুন্দর </a:t>
            </a:r>
          </a:p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সুস্বাস্থ্য কামনা করছি।</a:t>
            </a:r>
            <a:endParaRPr lang="en-US" sz="66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200400"/>
            <a:ext cx="5859780" cy="2321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115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ধন্যবাদ </a:t>
            </a:r>
            <a:endParaRPr lang="en-US" sz="11500" dirty="0">
              <a:solidFill>
                <a:schemeClr val="accent6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81000"/>
            <a:ext cx="4724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ছবি গুলোর দিকে লক্ষ কর- 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Tree-01201307180936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234" y="2057400"/>
            <a:ext cx="5259294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মাটি-45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32" y="2057400"/>
            <a:ext cx="525780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5943600"/>
            <a:ext cx="3429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মাটির উপর গাছ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 descr="Matir-G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7" y="2241346"/>
            <a:ext cx="5500149" cy="3428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2122-202007251134555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898" y="2279445"/>
            <a:ext cx="54864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381000"/>
            <a:ext cx="4724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ছবি গুলোর দিকে লক্ষ কর- 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6248400"/>
            <a:ext cx="3429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মাটির উপর বাড়ি 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931327"/>
            <a:ext cx="38862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আজ আমরা পড়ব--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1845727"/>
            <a:ext cx="55626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86100" y="3098799"/>
            <a:ext cx="6172200" cy="2590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   </a:t>
            </a:r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আমাদের সম্পদ (মাটি) </a:t>
            </a:r>
            <a:endParaRPr lang="bn-BD" sz="28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অধ্যায়ঃ      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অষ্টম   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পৃষ্ঠাঃ	      ১৬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৭--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১৭২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পাঠঃ	      ৮.১—৮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.১.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৩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 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267200" y="228600"/>
            <a:ext cx="3810000" cy="990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শিখনফল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47244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এই পাঠ শেষে শিক্ষার্থীরা----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" y="2873514"/>
            <a:ext cx="4495800" cy="707886"/>
            <a:chOff x="838200" y="3048000"/>
            <a:chExt cx="4495800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1560792" y="3048000"/>
              <a:ext cx="3773208" cy="7078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dirty="0" smtClean="0">
                  <a:latin typeface="SutonnyOMJ" pitchFamily="2" charset="0"/>
                  <a:cs typeface="SutonnyOMJ" pitchFamily="2" charset="0"/>
                </a:rPr>
                <a:t>মাটি কী বলতে পারবে; </a:t>
              </a:r>
              <a:endParaRPr lang="en-US" sz="4000" dirty="0" smtClean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838200" y="3048000"/>
              <a:ext cx="609600" cy="685800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66800" y="3787914"/>
            <a:ext cx="6096000" cy="707886"/>
            <a:chOff x="838200" y="3048000"/>
            <a:chExt cx="6096000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1560792" y="3048000"/>
              <a:ext cx="5373408" cy="7078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dirty="0" smtClean="0">
                  <a:latin typeface="SutonnyOMJ" pitchFamily="2" charset="0"/>
                  <a:cs typeface="SutonnyOMJ" pitchFamily="2" charset="0"/>
                </a:rPr>
                <a:t>মাটির গঠন ব্যাখ্যা করতে পারবে; </a:t>
              </a:r>
              <a:endParaRPr lang="en-US" sz="4000" dirty="0" smtClean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838200" y="3048000"/>
              <a:ext cx="609600" cy="685800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6800" y="4778514"/>
            <a:ext cx="8153400" cy="707886"/>
            <a:chOff x="838200" y="3048000"/>
            <a:chExt cx="8153400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560792" y="3048000"/>
              <a:ext cx="7430808" cy="7078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dirty="0" smtClean="0">
                  <a:latin typeface="SutonnyOMJ" pitchFamily="2" charset="0"/>
                  <a:cs typeface="SutonnyOMJ" pitchFamily="2" charset="0"/>
                </a:rPr>
                <a:t>বিভিন্ন প্রকার মাটির গঠন ব্যাখ্যা করতে পারবে; </a:t>
              </a:r>
              <a:endParaRPr lang="en-US" sz="4000" dirty="0" smtClean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838200" y="3048000"/>
              <a:ext cx="609600" cy="685800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6800" y="5791200"/>
            <a:ext cx="10210800" cy="707886"/>
            <a:chOff x="838200" y="3048000"/>
            <a:chExt cx="10210800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1560792" y="3048000"/>
              <a:ext cx="9488208" cy="7078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dirty="0" smtClean="0">
                  <a:latin typeface="SutonnyOMJ" pitchFamily="2" charset="0"/>
                  <a:cs typeface="SutonnyOMJ" pitchFamily="2" charset="0"/>
                </a:rPr>
                <a:t>মাটির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 </a:t>
              </a:r>
              <a:r>
                <a:rPr lang="bn-BD" sz="4000" dirty="0" smtClean="0">
                  <a:latin typeface="SutonnyOMJ" pitchFamily="2" charset="0"/>
                  <a:cs typeface="SutonnyOMJ" pitchFamily="2" charset="0"/>
                </a:rPr>
                <a:t>মান জানার প্রয়োজনীয়তা  ব্যাখ্যা করতে পারবে। </a:t>
              </a:r>
              <a:endParaRPr lang="en-US" sz="4000" dirty="0" smtClean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838200" y="3048000"/>
              <a:ext cx="609600" cy="685800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2223573_kalerkantho-2021-10-0-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39162"/>
            <a:ext cx="5638800" cy="3404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4.jpg"/>
          <p:cNvPicPr>
            <a:picLocks noChangeAspect="1"/>
          </p:cNvPicPr>
          <p:nvPr/>
        </p:nvPicPr>
        <p:blipFill>
          <a:blip r:embed="rId3"/>
          <a:srcRect b="9333"/>
          <a:stretch>
            <a:fillRect/>
          </a:stretch>
        </p:blipFill>
        <p:spPr>
          <a:xfrm>
            <a:off x="304800" y="1939162"/>
            <a:ext cx="5715000" cy="3420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381000"/>
            <a:ext cx="4724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ছবি গুলোর দিকে লক্ষ কর- 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5943600"/>
            <a:ext cx="1070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মাটি হলো নানারকম জৈব আর অজৈব রাসায়নিক পদার্থের মিশ্রণ।</a:t>
            </a:r>
          </a:p>
          <a:p>
            <a:pPr>
              <a:buFont typeface="Wingdings" pitchFamily="2" charset="2"/>
              <a:buChar char="§"/>
            </a:pP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বিভিন্ন এলাকার মাটির গঠন ভিন্ন হয়।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slide10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34" y="1508248"/>
            <a:ext cx="10024533" cy="563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657600" y="381000"/>
            <a:ext cx="4724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SutonnyOMJ" pitchFamily="2" charset="0"/>
                <a:cs typeface="SutonnyOMJ" pitchFamily="2" charset="0"/>
              </a:rPr>
              <a:t>ছবিটির দিকে লক্ষ কর- </a:t>
            </a:r>
            <a:endParaRPr lang="en-US" sz="4000" b="1" dirty="0" smtClean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04" y="73570"/>
            <a:ext cx="12192000" cy="76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a38cb578779b3f0d501749ab3a09ee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350" y="321733"/>
            <a:ext cx="2023968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700" y="533400"/>
            <a:ext cx="2667000" cy="838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 একক কাজ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00" y="2438400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১. মাটিতে জৈব পদার্থের শতকরা পরিমাণ কত?</a:t>
            </a:r>
          </a:p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২. মাটিতে বিদ্যমান পদার্থগুলোকে কয়ভাগে ভাগ করা হয়?</a:t>
            </a:r>
          </a:p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৩.মাটিতে শতকরা কতভাগ পানি থাকে? </a:t>
            </a:r>
          </a:p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৪. মাটিতে বিদ্যমান জৈব পদার্থ কি নামে পরিচিত?  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0" y="60960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উত্তরমালা </a:t>
            </a:r>
          </a:p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১. ৫%   ২.চার  ৩.২৫%  ৪. হিউমাস  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461</Words>
  <Application>Microsoft Office PowerPoint</Application>
  <PresentationFormat>Custom</PresentationFormat>
  <Paragraphs>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</dc:creator>
  <cp:lastModifiedBy>J</cp:lastModifiedBy>
  <cp:revision>90</cp:revision>
  <dcterms:created xsi:type="dcterms:W3CDTF">2006-08-16T00:00:00Z</dcterms:created>
  <dcterms:modified xsi:type="dcterms:W3CDTF">2022-07-10T08:18:37Z</dcterms:modified>
</cp:coreProperties>
</file>