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81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3656" autoAdjust="0"/>
  </p:normalViewPr>
  <p:slideViewPr>
    <p:cSldViewPr>
      <p:cViewPr>
        <p:scale>
          <a:sx n="100" d="100"/>
          <a:sy n="100" d="100"/>
        </p:scale>
        <p:origin x="-516" y="16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014B8-0FB2-4CC0-9206-95D08F14811B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3E250-BA01-4808-A69D-5CA54B472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E250-BA01-4808-A69D-5CA54B4724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E250-BA01-4808-A69D-5CA54B4724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67056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05000"/>
            <a:ext cx="6553199" cy="3776223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2438443" y="761019"/>
            <a:ext cx="2952773" cy="914400"/>
          </a:xfrm>
          <a:prstGeom prst="cloud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667000"/>
            <a:ext cx="44196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কম্পাংক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32" r="29686" b="3548"/>
          <a:stretch/>
        </p:blipFill>
        <p:spPr>
          <a:xfrm>
            <a:off x="5715000" y="304800"/>
            <a:ext cx="2959776" cy="329284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762000"/>
            <a:ext cx="52578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একক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সমাধান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981200"/>
            <a:ext cx="8305800" cy="2862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</a:rPr>
              <a:t>K¤úvsK</a:t>
            </a:r>
            <a:r>
              <a:rPr lang="en-GB" sz="3600" b="1" dirty="0" smtClean="0">
                <a:latin typeface="SutonnyMJ" pitchFamily="2" charset="0"/>
              </a:rPr>
              <a:t>:</a:t>
            </a:r>
            <a:r>
              <a:rPr lang="en-GB" sz="3600" dirty="0" smtClean="0">
                <a:latin typeface="SutonnyMJ" pitchFamily="2" charset="0"/>
              </a:rPr>
              <a:t> Zi‡½i </a:t>
            </a:r>
            <a:r>
              <a:rPr lang="en-GB" sz="3600" dirty="0" err="1" smtClean="0">
                <a:latin typeface="SutonnyMJ" pitchFamily="2" charset="0"/>
              </a:rPr>
              <a:t>Dci</a:t>
            </a:r>
            <a:r>
              <a:rPr lang="en-GB" sz="3600" dirty="0" smtClean="0">
                <a:latin typeface="SutonnyMJ" pitchFamily="2" charset="0"/>
              </a:rPr>
              <a:t>¯’ †</a:t>
            </a:r>
            <a:r>
              <a:rPr lang="en-GB" sz="3600" dirty="0" err="1" smtClean="0">
                <a:latin typeface="SutonnyMJ" pitchFamily="2" charset="0"/>
              </a:rPr>
              <a:t>Kv‡bv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KYv</a:t>
            </a:r>
            <a:r>
              <a:rPr lang="en-GB" sz="3600" dirty="0" smtClean="0">
                <a:latin typeface="SutonnyMJ" pitchFamily="2" charset="0"/>
              </a:rPr>
              <a:t> GKK </a:t>
            </a:r>
            <a:r>
              <a:rPr lang="en-GB" sz="3600" dirty="0" err="1" smtClean="0">
                <a:latin typeface="SutonnyMJ" pitchFamily="2" charset="0"/>
              </a:rPr>
              <a:t>mg‡q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hZ</a:t>
            </a:r>
            <a:r>
              <a:rPr lang="en-GB" sz="3600" dirty="0" smtClean="0">
                <a:latin typeface="SutonnyMJ" pitchFamily="2" charset="0"/>
              </a:rPr>
              <a:t>¸‡</a:t>
            </a:r>
            <a:r>
              <a:rPr lang="en-GB" sz="3600" dirty="0" err="1" smtClean="0">
                <a:latin typeface="SutonnyMJ" pitchFamily="2" charset="0"/>
              </a:rPr>
              <a:t>jv</a:t>
            </a:r>
            <a:r>
              <a:rPr lang="en-GB" sz="3600" dirty="0" smtClean="0">
                <a:latin typeface="SutonnyMJ" pitchFamily="2" charset="0"/>
              </a:rPr>
              <a:t> ¯</a:t>
            </a:r>
            <a:r>
              <a:rPr lang="en-GB" sz="3600" dirty="0" err="1" smtClean="0">
                <a:latin typeface="SutonnyMJ" pitchFamily="2" charset="0"/>
              </a:rPr>
              <a:t>ú›`b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m¤úbœ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K‡i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Zv‡K</a:t>
            </a:r>
            <a:r>
              <a:rPr lang="en-GB" sz="3600" dirty="0" smtClean="0">
                <a:latin typeface="SutonnyMJ" pitchFamily="2" charset="0"/>
              </a:rPr>
              <a:t> H Zi‡½i </a:t>
            </a:r>
            <a:r>
              <a:rPr lang="en-GB" sz="3600" dirty="0" err="1" smtClean="0">
                <a:latin typeface="SutonnyMJ" pitchFamily="2" charset="0"/>
              </a:rPr>
              <a:t>K¤úvsK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e‡j</a:t>
            </a:r>
            <a:r>
              <a:rPr lang="en-GB" sz="3600" dirty="0" smtClean="0">
                <a:latin typeface="SutonnyMJ" pitchFamily="2" charset="0"/>
              </a:rPr>
              <a:t>| </a:t>
            </a:r>
            <a:r>
              <a:rPr lang="en-US" sz="3600" dirty="0" smtClean="0">
                <a:latin typeface="SutonnyMJ" pitchFamily="2" charset="0"/>
              </a:rPr>
              <a:t>G‡K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f or n </a:t>
            </a:r>
            <a:r>
              <a:rPr lang="en-US" sz="3600" dirty="0" err="1" smtClean="0">
                <a:latin typeface="SutonnyMJ" pitchFamily="2" charset="0"/>
              </a:rPr>
              <a:t>Øviv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cÖKvk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</a:rPr>
              <a:t>K¤úvs‡Ki</a:t>
            </a:r>
            <a:r>
              <a:rPr lang="en-US" sz="3600" dirty="0" smtClean="0">
                <a:latin typeface="SutonnyMJ" pitchFamily="2" charset="0"/>
              </a:rPr>
              <a:t> GKK </a:t>
            </a:r>
            <a:r>
              <a:rPr lang="en-US" sz="3600" dirty="0" err="1" smtClean="0">
                <a:latin typeface="SutonnyMJ" pitchFamily="2" charset="0"/>
              </a:rPr>
              <a:t>nvR</a:t>
            </a:r>
            <a:r>
              <a:rPr lang="en-US" sz="3600" dirty="0" smtClean="0">
                <a:latin typeface="SutonnyMJ" pitchFamily="2" charset="0"/>
              </a:rPr>
              <a:t>©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(Hz) or sec</a:t>
            </a:r>
            <a:r>
              <a:rPr lang="en-US" sz="3600" baseline="30000" dirty="0" smtClean="0">
                <a:latin typeface="Myanmar Text" pitchFamily="34" charset="0"/>
                <a:cs typeface="Myanmar Text" pitchFamily="34" charset="0"/>
              </a:rPr>
              <a:t>-1</a:t>
            </a:r>
            <a:r>
              <a:rPr lang="en-US" sz="36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or cycle/sec or vibration/sec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gvÎv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T</a:t>
            </a:r>
            <a:r>
              <a:rPr lang="en-US" sz="3600" baseline="30000" dirty="0" smtClean="0">
                <a:latin typeface="+mj-lt"/>
                <a:cs typeface="NikoshBAN" pitchFamily="2" charset="0"/>
              </a:rPr>
              <a:t>-1</a:t>
            </a:r>
            <a:r>
              <a:rPr lang="en-US" sz="3600" dirty="0" smtClean="0">
                <a:latin typeface="SutonnyMJ" pitchFamily="2" charset="0"/>
              </a:rPr>
              <a:t>|</a:t>
            </a:r>
            <a:endParaRPr lang="en-US" sz="3600" dirty="0">
              <a:latin typeface="SutonnyMJ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0" y="381000"/>
            <a:ext cx="571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কম্পাংক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দোলনকালের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মধ্যে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সম্পর্ক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: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000" y="1219200"/>
            <a:ext cx="8305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SutonnyMJ" pitchFamily="2" charset="0"/>
              </a:rPr>
              <a:t>Avgiv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Rvwb</a:t>
            </a:r>
            <a:r>
              <a:rPr lang="en-US" sz="3200" dirty="0" smtClean="0">
                <a:latin typeface="SutonnyMJ" pitchFamily="2" charset="0"/>
              </a:rPr>
              <a:t>, ¯</a:t>
            </a:r>
            <a:r>
              <a:rPr lang="en-US" sz="3200" dirty="0" err="1" smtClean="0">
                <a:latin typeface="SutonnyMJ" pitchFamily="2" charset="0"/>
              </a:rPr>
              <a:t>ú›`bkxj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e¯‘KYv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m‡K‡Û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hZUv</a:t>
            </a:r>
            <a:r>
              <a:rPr lang="en-US" sz="3200" dirty="0" smtClean="0">
                <a:latin typeface="SutonnyMJ" pitchFamily="2" charset="0"/>
              </a:rPr>
              <a:t> ¯</a:t>
            </a:r>
            <a:r>
              <a:rPr lang="en-US" sz="3200" dirty="0" err="1" smtClean="0">
                <a:latin typeface="SutonnyMJ" pitchFamily="2" charset="0"/>
              </a:rPr>
              <a:t>ú›`b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m¤úbœ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Zv‡K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K¤úvsK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</a:rPr>
              <a:t>| GB </a:t>
            </a:r>
            <a:r>
              <a:rPr lang="en-US" sz="3200" dirty="0" err="1" smtClean="0">
                <a:latin typeface="SutonnyMJ" pitchFamily="2" charset="0"/>
              </a:rPr>
              <a:t>K¤úvsK‡K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Øviv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m~wPZ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</a:rPr>
              <a:t>Avevi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ch©vqKvj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n‡j</a:t>
            </a:r>
            <a:r>
              <a:rPr lang="en-US" sz="3200" dirty="0" smtClean="0">
                <a:latin typeface="SutonnyMJ" pitchFamily="2" charset="0"/>
              </a:rPr>
              <a:t>,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3200" dirty="0" smtClean="0">
                <a:latin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</a:rPr>
              <a:t>m‡K‡Û</a:t>
            </a:r>
            <a:r>
              <a:rPr lang="en-US" sz="3200" dirty="0" smtClean="0">
                <a:latin typeface="SutonnyMJ" pitchFamily="2" charset="0"/>
              </a:rPr>
              <a:t> ¯</a:t>
            </a:r>
            <a:r>
              <a:rPr lang="en-US" sz="3200" dirty="0" err="1" smtClean="0">
                <a:latin typeface="SutonnyMJ" pitchFamily="2" charset="0"/>
              </a:rPr>
              <a:t>ú›`‡bi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msL¨v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wU</a:t>
            </a:r>
            <a:endParaRPr lang="en-US" sz="3200" dirty="0" smtClean="0">
              <a:latin typeface="SutonnyMJ" pitchFamily="2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m‡K‡Û</a:t>
            </a:r>
            <a:r>
              <a:rPr lang="en-US" sz="3200" dirty="0" smtClean="0">
                <a:latin typeface="SutonnyMJ" pitchFamily="2" charset="0"/>
              </a:rPr>
              <a:t> ¯</a:t>
            </a:r>
            <a:r>
              <a:rPr lang="en-US" sz="3200" dirty="0" err="1" smtClean="0">
                <a:latin typeface="SutonnyMJ" pitchFamily="2" charset="0"/>
              </a:rPr>
              <a:t>ú›`‡bi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msL¨v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1/T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wU</a:t>
            </a:r>
            <a:endParaRPr lang="en-US" sz="3200" dirty="0" smtClean="0">
              <a:latin typeface="SutonnyMJ" pitchFamily="2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m‡K‡Ûi</a:t>
            </a:r>
            <a:r>
              <a:rPr lang="en-US" sz="3200" dirty="0" smtClean="0">
                <a:latin typeface="SutonnyMJ" pitchFamily="2" charset="0"/>
              </a:rPr>
              <a:t> GB ¯</a:t>
            </a:r>
            <a:r>
              <a:rPr lang="en-US" sz="3200" dirty="0" err="1" smtClean="0">
                <a:latin typeface="SutonnyMJ" pitchFamily="2" charset="0"/>
              </a:rPr>
              <a:t>ú›`‡bi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msL¨vB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K¤úvsK</a:t>
            </a:r>
            <a:r>
              <a:rPr lang="en-US" sz="3200" dirty="0" smtClean="0">
                <a:latin typeface="SutonnyMJ" pitchFamily="2" charset="0"/>
              </a:rPr>
              <a:t>|</a:t>
            </a:r>
          </a:p>
          <a:p>
            <a:r>
              <a:rPr lang="en-US" sz="3200" dirty="0" err="1" smtClean="0">
                <a:latin typeface="SutonnyMJ" pitchFamily="2" charset="0"/>
              </a:rPr>
              <a:t>myZivs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K¤úvsK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 = 1/T </a:t>
            </a:r>
            <a:r>
              <a:rPr lang="en-US" sz="3200" dirty="0" smtClean="0">
                <a:latin typeface="SutonnyMJ" pitchFamily="2" charset="0"/>
              </a:rPr>
              <a:t>|</a:t>
            </a:r>
          </a:p>
          <a:p>
            <a:r>
              <a:rPr lang="en-US" sz="3200" dirty="0" err="1" smtClean="0">
                <a:latin typeface="SutonnyMJ" pitchFamily="2" charset="0"/>
              </a:rPr>
              <a:t>BnvB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K¤úvsK</a:t>
            </a:r>
            <a:r>
              <a:rPr lang="en-US" sz="3200" dirty="0" smtClean="0">
                <a:latin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</a:rPr>
              <a:t>ch©vqKv‡ji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g‡a</a:t>
            </a:r>
            <a:r>
              <a:rPr lang="en-US" sz="3200" dirty="0" smtClean="0">
                <a:latin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</a:rPr>
              <a:t>m¤úK</a:t>
            </a:r>
            <a:r>
              <a:rPr lang="en-US" sz="3200" dirty="0" smtClean="0">
                <a:latin typeface="SutonnyMJ" pitchFamily="2" charset="0"/>
              </a:rPr>
              <a:t>©|</a:t>
            </a:r>
          </a:p>
          <a:p>
            <a:r>
              <a:rPr lang="en-US" sz="3200" dirty="0" err="1" smtClean="0">
                <a:latin typeface="SutonnyMJ" pitchFamily="2" charset="0"/>
              </a:rPr>
              <a:t>A_©vr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K¤úvsK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ch©vqKv‡ji</a:t>
            </a:r>
            <a:r>
              <a:rPr lang="en-US" sz="3200" dirty="0" smtClean="0">
                <a:latin typeface="SutonnyMJ" pitchFamily="2" charset="0"/>
              </a:rPr>
              <a:t> e¨¯</a:t>
            </a:r>
            <a:r>
              <a:rPr lang="en-US" sz="3200" dirty="0" err="1" smtClean="0">
                <a:latin typeface="SutonnyMJ" pitchFamily="2" charset="0"/>
              </a:rPr>
              <a:t>ÍvbycvwZK</a:t>
            </a:r>
            <a:r>
              <a:rPr lang="en-US" sz="3200" dirty="0" smtClean="0">
                <a:latin typeface="SutonnyMJ" pitchFamily="2" charset="0"/>
              </a:rPr>
              <a:t>|</a:t>
            </a:r>
          </a:p>
          <a:p>
            <a:endParaRPr lang="en-US" dirty="0">
              <a:latin typeface="SutonnyMJ" pitchFamily="2" charset="0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428625"/>
          </a:xfrm>
          <a:prstGeom prst="rect">
            <a:avLst/>
          </a:prstGeom>
          <a:noFill/>
        </p:spPr>
      </p:pic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428625"/>
          </a:xfrm>
          <a:prstGeom prst="rect">
            <a:avLst/>
          </a:prstGeom>
          <a:noFill/>
        </p:spPr>
      </p:pic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903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4286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966" y="381000"/>
            <a:ext cx="2673897" cy="2057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514600" y="381000"/>
            <a:ext cx="28956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19200"/>
            <a:ext cx="5715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কম্পাংক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দোলনকালের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1828800"/>
            <a:ext cx="44196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2743200"/>
          <a:ext cx="8382000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কম্পাংক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দোলনকাল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Zi‡½i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Dci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¯’ †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Kv‡bv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KYv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GKK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mg‡q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hZ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¸‡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jv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¯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ú›`b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m¤úbœ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K‡i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Zv‡K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H Zi‡½i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K¤úvsK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e‡j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| 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G‡K 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f or n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Øviv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cÖKvk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Kiv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nq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|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Zi‡½i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Dci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¯’ †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Kv‡bv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KYvi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GKwU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c~Y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© ¯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ú›`b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m¤úbœ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Ki‡Z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†h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mgq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jv‡M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Zv‡K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ch©vqKvj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ev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†`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vjbKvj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GB" sz="2800" dirty="0" err="1" smtClean="0">
                          <a:latin typeface="SutonnyMJ" pitchFamily="2" charset="0"/>
                        </a:rPr>
                        <a:t>e‡j</a:t>
                      </a:r>
                      <a:r>
                        <a:rPr lang="en-GB" sz="2800" dirty="0" smtClean="0">
                          <a:latin typeface="SutonnyMJ" pitchFamily="2" charset="0"/>
                        </a:rPr>
                        <a:t>| 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G‡K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Øviv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cÖKvk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Kiv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nq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|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২।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K¤úvs‡Ki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GKK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nvR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© 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(Hz) or sec</a:t>
                      </a:r>
                      <a:r>
                        <a:rPr lang="en-US" sz="2800" baseline="30000" dirty="0" smtClean="0">
                          <a:latin typeface="Myanmar Text" pitchFamily="34" charset="0"/>
                          <a:cs typeface="Myanmar Text" pitchFamily="34" charset="0"/>
                        </a:rPr>
                        <a:t>-1</a:t>
                      </a:r>
                      <a:r>
                        <a:rPr lang="en-US" sz="2800" dirty="0" smtClean="0">
                          <a:latin typeface="Myanmar Text" pitchFamily="34" charset="0"/>
                          <a:cs typeface="Myanmar Text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or cycle/sec or vibration/sec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Ges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gvÎv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T</a:t>
                      </a:r>
                      <a:r>
                        <a:rPr lang="en-US" sz="2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NikoshBAN" pitchFamily="2" charset="0"/>
                        </a:rPr>
                        <a:t>-1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২।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ch©vqKv‡ji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GKK †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m‡KÛ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(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sec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)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Ges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</a:rPr>
                        <a:t>gvÎv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T.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-152400" y="0"/>
            <a:ext cx="9525000" cy="70104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86000" y="2590800"/>
            <a:ext cx="4648200" cy="2286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/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3657600" y="1447800"/>
            <a:ext cx="1981200" cy="1143000"/>
          </a:xfrm>
          <a:prstGeom prst="triangle">
            <a:avLst>
              <a:gd name="adj" fmla="val 51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57400"/>
            <a:ext cx="5757383" cy="3581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rame 3"/>
          <p:cNvSpPr/>
          <p:nvPr/>
        </p:nvSpPr>
        <p:spPr>
          <a:xfrm>
            <a:off x="-152400" y="0"/>
            <a:ext cx="9525000" cy="70104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85800"/>
            <a:ext cx="8534400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1981200" y="609600"/>
            <a:ext cx="4648200" cy="1143000"/>
          </a:xfrm>
          <a:prstGeom prst="leftRightArrow">
            <a:avLst>
              <a:gd name="adj1" fmla="val 74935"/>
              <a:gd name="adj2" fmla="val 40649"/>
            </a:avLst>
          </a:prstGeom>
          <a:solidFill>
            <a:srgbClr val="00206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971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133600"/>
            <a:ext cx="5029200" cy="329320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শহিদুল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বি,এস,সি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স্বর্ণপদকপ্রাপ্ত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এম,এসসি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পদার্থবিজ্ঞান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রা.বি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.)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পদার্থবিজ্ঞান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তাড়াশ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তাড়াশ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সিরাজগঞ্জ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নম্বরঃ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০১৭২২ ০২৯৯৮৪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shahidul.tdc@gmail.com</a:t>
            </a:r>
          </a:p>
        </p:txBody>
      </p:sp>
      <p:pic>
        <p:nvPicPr>
          <p:cNvPr id="48129" name="Picture 1" descr="R:\01722029984\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133600"/>
            <a:ext cx="2743200" cy="32924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1905000" y="914400"/>
            <a:ext cx="4648200" cy="1143000"/>
          </a:xfrm>
          <a:prstGeom prst="leftRightArrow">
            <a:avLst>
              <a:gd name="adj1" fmla="val 74935"/>
              <a:gd name="adj2" fmla="val 40649"/>
            </a:avLst>
          </a:prstGeom>
          <a:solidFill>
            <a:srgbClr val="00206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2743200"/>
            <a:ext cx="3733800" cy="304698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পদার্থবিজ্ঞান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তরঙ্গ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পিরিয়ডঃ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১৮/0৬/20২২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ইং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1524000" y="457200"/>
            <a:ext cx="59436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200" dirty="0" smtClean="0">
                <a:latin typeface="SutonnyMJ" pitchFamily="2" charset="0"/>
              </a:rPr>
              <a:t> 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2819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 descr="https://www.myacademybd.com/maap/helper/chapter_images/142295388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81200"/>
            <a:ext cx="7162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838200"/>
            <a:ext cx="599555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আমরা কী দেখলাম?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2743200"/>
            <a:ext cx="365760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তরঙ্গ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1143000" y="457200"/>
            <a:ext cx="6858000" cy="2209800"/>
          </a:xfrm>
          <a:prstGeom prst="downArrowCallout">
            <a:avLst>
              <a:gd name="adj1" fmla="val 25392"/>
              <a:gd name="adj2" fmla="val 43608"/>
              <a:gd name="adj3" fmla="val 25000"/>
              <a:gd name="adj4" fmla="val 58372"/>
            </a:avLst>
          </a:prstGeom>
          <a:solidFill>
            <a:srgbClr val="92D050"/>
          </a:solidFill>
          <a:ln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4800" y="2743200"/>
            <a:ext cx="8458200" cy="1143000"/>
            <a:chOff x="3103808" y="203910"/>
            <a:chExt cx="5911404" cy="865035"/>
          </a:xfrm>
          <a:solidFill>
            <a:srgbClr val="00CCFF"/>
          </a:solidFill>
        </p:grpSpPr>
        <p:sp>
          <p:nvSpPr>
            <p:cNvPr id="7" name="Flowchart: Preparation 6"/>
            <p:cNvSpPr/>
            <p:nvPr/>
          </p:nvSpPr>
          <p:spPr>
            <a:xfrm>
              <a:off x="3796135" y="218939"/>
              <a:ext cx="4793030" cy="850006"/>
            </a:xfrm>
            <a:prstGeom prst="flowChartPreparation">
              <a:avLst/>
            </a:prstGeom>
            <a:solidFill>
              <a:srgbClr val="002060"/>
            </a:solidFill>
            <a:ln>
              <a:solidFill>
                <a:schemeClr val="bg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 </a:t>
              </a:r>
              <a:r>
                <a:rPr lang="en-US" sz="5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তরঙ্গ</a:t>
              </a:r>
              <a:r>
                <a:rPr lang="en-US" sz="5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ea typeface="Times New Roman" panose="02020603050405020304" pitchFamily="18" charset="0"/>
                  <a:cs typeface="NikoshBAN" panose="02000000000000000000" pitchFamily="2" charset="0"/>
                </a:rPr>
                <a:t> </a:t>
              </a:r>
              <a:r>
                <a:rPr lang="en-US" sz="5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(Waves)</a:t>
              </a:r>
              <a:r>
                <a:rPr lang="en-US" sz="5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Chevron 7"/>
            <p:cNvSpPr/>
            <p:nvPr/>
          </p:nvSpPr>
          <p:spPr>
            <a:xfrm>
              <a:off x="7637169" y="203911"/>
              <a:ext cx="1378043" cy="865033"/>
            </a:xfrm>
            <a:prstGeom prst="chevron">
              <a:avLst>
                <a:gd name="adj" fmla="val 92463"/>
              </a:avLst>
            </a:prstGeom>
            <a:solidFill>
              <a:srgbClr val="CC34AF"/>
            </a:solidFill>
            <a:ln>
              <a:solidFill>
                <a:schemeClr val="bg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9" name="Chevron 8"/>
            <p:cNvSpPr/>
            <p:nvPr/>
          </p:nvSpPr>
          <p:spPr>
            <a:xfrm rot="10800000">
              <a:off x="3103808" y="203910"/>
              <a:ext cx="1545466" cy="865034"/>
            </a:xfrm>
            <a:prstGeom prst="chevron">
              <a:avLst>
                <a:gd name="adj" fmla="val 100104"/>
              </a:avLst>
            </a:prstGeom>
            <a:solidFill>
              <a:srgbClr val="C937BF"/>
            </a:solidFill>
            <a:ln>
              <a:solidFill>
                <a:schemeClr val="bg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457200" y="457200"/>
            <a:ext cx="8153400" cy="1524000"/>
          </a:xfrm>
          <a:prstGeom prst="downArrowCallout">
            <a:avLst>
              <a:gd name="adj1" fmla="val 15909"/>
              <a:gd name="adj2" fmla="val 25000"/>
              <a:gd name="adj3" fmla="val 25000"/>
              <a:gd name="adj4" fmla="val 58372"/>
            </a:avLst>
          </a:prstGeom>
          <a:solidFill>
            <a:srgbClr val="0066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শিক্ষার্থীরা-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143000" y="1981200"/>
            <a:ext cx="7696200" cy="811369"/>
          </a:xfrm>
          <a:prstGeom prst="chevron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তরঙ্গ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সংশ্লিষ্ট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কয়েকটি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রাশি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জানতে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;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304800" y="1981200"/>
            <a:ext cx="1269684" cy="811369"/>
          </a:xfrm>
          <a:prstGeom prst="homePlate">
            <a:avLst/>
          </a:prstGeom>
          <a:solidFill>
            <a:srgbClr val="00CCFF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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1143001" y="3124200"/>
            <a:ext cx="7696200" cy="822733"/>
          </a:xfrm>
          <a:prstGeom prst="chevron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কম্পাংক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দোলনকালের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মধ্যে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সম্পর্ক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স্থাপন</a:t>
            </a:r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করতে </a:t>
            </a:r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;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143001" y="4343400"/>
            <a:ext cx="7696199" cy="811369"/>
          </a:xfrm>
          <a:prstGeom prst="chevron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গাণিতিক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সমস্যাবলীর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সমাধান</a:t>
            </a:r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করতে পারবে।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304800" y="3124200"/>
            <a:ext cx="1269684" cy="811369"/>
          </a:xfrm>
          <a:prstGeom prst="homePlate">
            <a:avLst/>
          </a:prstGeom>
          <a:solidFill>
            <a:srgbClr val="00CCFF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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04800" y="4343400"/>
            <a:ext cx="1269684" cy="811369"/>
          </a:xfrm>
          <a:prstGeom prst="homePlate">
            <a:avLst/>
          </a:prstGeom>
          <a:solidFill>
            <a:srgbClr val="00CCFF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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pPr algn="just"/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সাম্যাবস্থান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একদিকে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তরঙ্গস্থিত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কণার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সরণকে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সূচিত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200400"/>
            <a:ext cx="8382000" cy="31700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</a:rPr>
              <a:t>c~Y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</a:rPr>
              <a:t>© ¯</a:t>
            </a:r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</a:rPr>
              <a:t>ú›`b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</a:rPr>
              <a:t>ev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</a:rPr>
              <a:t>K¤úb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</a:rPr>
              <a:t>ev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</a:rPr>
              <a:t> †`</a:t>
            </a:r>
            <a:r>
              <a:rPr lang="en-GB" sz="4000" b="1" dirty="0" err="1" smtClean="0">
                <a:solidFill>
                  <a:srgbClr val="002060"/>
                </a:solidFill>
                <a:latin typeface="SutonnyMJ" pitchFamily="2" charset="0"/>
              </a:rPr>
              <a:t>vjb</a:t>
            </a:r>
            <a:r>
              <a:rPr lang="en-GB" sz="4000" b="1" dirty="0" smtClean="0">
                <a:solidFill>
                  <a:srgbClr val="002060"/>
                </a:solidFill>
                <a:latin typeface="SutonnyMJ" pitchFamily="2" charset="0"/>
              </a:rPr>
              <a:t>:</a:t>
            </a:r>
            <a:r>
              <a:rPr lang="en-GB" sz="4000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</a:p>
          <a:p>
            <a:pPr lvl="0" algn="just"/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Zi‡½i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Dci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¯’ †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Kv‡bv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KYv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GKwU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wbw`©ó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we›`y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†_‡K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hvÎv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ïiæ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K‡i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Avevi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GKB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w`K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†_‡K †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mB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we›`y‡Z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wd‡i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G‡j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Zv‡K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c~Y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© ¯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ú›`b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ev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K¤úb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ev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†`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vjb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  <a:latin typeface="SutonnyMJ" pitchFamily="2" charset="0"/>
              </a:rPr>
              <a:t>e‡j</a:t>
            </a:r>
            <a:r>
              <a:rPr lang="en-GB" sz="4000" dirty="0" smtClean="0">
                <a:solidFill>
                  <a:srgbClr val="0070C0"/>
                </a:solidFill>
                <a:latin typeface="SutonnyMJ" pitchFamily="2" charset="0"/>
              </a:rPr>
              <a:t>|</a:t>
            </a:r>
            <a:endParaRPr lang="en-US" sz="4000" dirty="0" smtClean="0">
              <a:solidFill>
                <a:srgbClr val="0070C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9144000" cy="6858000"/>
          </a:xfrm>
          <a:prstGeom prst="frame">
            <a:avLst>
              <a:gd name="adj1" fmla="val 3298"/>
            </a:avLst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304800"/>
            <a:ext cx="449580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b="1" dirty="0" err="1" smtClean="0">
                <a:latin typeface="SutonnyMJ" pitchFamily="2" charset="0"/>
              </a:rPr>
              <a:t>ch©vqKvj</a:t>
            </a:r>
            <a:r>
              <a:rPr lang="en-GB" sz="4000" b="1" dirty="0" smtClean="0">
                <a:latin typeface="SutonnyMJ" pitchFamily="2" charset="0"/>
              </a:rPr>
              <a:t> </a:t>
            </a:r>
            <a:r>
              <a:rPr lang="en-GB" sz="4000" b="1" dirty="0" err="1" smtClean="0">
                <a:latin typeface="SutonnyMJ" pitchFamily="2" charset="0"/>
              </a:rPr>
              <a:t>ev</a:t>
            </a:r>
            <a:r>
              <a:rPr lang="en-GB" sz="4000" b="1" dirty="0" smtClean="0">
                <a:latin typeface="SutonnyMJ" pitchFamily="2" charset="0"/>
              </a:rPr>
              <a:t> †`</a:t>
            </a:r>
            <a:r>
              <a:rPr lang="en-GB" sz="4000" b="1" dirty="0" err="1" smtClean="0">
                <a:latin typeface="SutonnyMJ" pitchFamily="2" charset="0"/>
              </a:rPr>
              <a:t>vjbKvj</a:t>
            </a:r>
            <a:r>
              <a:rPr lang="en-GB" sz="4000" b="1" dirty="0" smtClean="0">
                <a:latin typeface="SutonnyMJ" pitchFamily="2" charset="0"/>
              </a:rPr>
              <a:t>: </a:t>
            </a:r>
            <a:endParaRPr lang="en-US" sz="4000" dirty="0"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822960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en-GB" sz="3600" dirty="0" smtClean="0">
                <a:latin typeface="SutonnyMJ" pitchFamily="2" charset="0"/>
              </a:rPr>
              <a:t>Zi‡½i </a:t>
            </a:r>
            <a:r>
              <a:rPr lang="en-GB" sz="3600" dirty="0" err="1" smtClean="0">
                <a:latin typeface="SutonnyMJ" pitchFamily="2" charset="0"/>
              </a:rPr>
              <a:t>Dci</a:t>
            </a:r>
            <a:r>
              <a:rPr lang="en-GB" sz="3600" dirty="0" smtClean="0">
                <a:latin typeface="SutonnyMJ" pitchFamily="2" charset="0"/>
              </a:rPr>
              <a:t>¯’ †</a:t>
            </a:r>
            <a:r>
              <a:rPr lang="en-GB" sz="3600" dirty="0" err="1" smtClean="0">
                <a:latin typeface="SutonnyMJ" pitchFamily="2" charset="0"/>
              </a:rPr>
              <a:t>Kv‡bv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KYvi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GKwU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c~Y</a:t>
            </a:r>
            <a:r>
              <a:rPr lang="en-GB" sz="3600" dirty="0" smtClean="0">
                <a:latin typeface="SutonnyMJ" pitchFamily="2" charset="0"/>
              </a:rPr>
              <a:t>© ¯</a:t>
            </a:r>
            <a:r>
              <a:rPr lang="en-GB" sz="3600" dirty="0" err="1" smtClean="0">
                <a:latin typeface="SutonnyMJ" pitchFamily="2" charset="0"/>
              </a:rPr>
              <a:t>ú›`b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m¤úbœ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Ki‡Z</a:t>
            </a:r>
            <a:r>
              <a:rPr lang="en-GB" sz="3600" dirty="0" smtClean="0">
                <a:latin typeface="SutonnyMJ" pitchFamily="2" charset="0"/>
              </a:rPr>
              <a:t> †h </a:t>
            </a:r>
            <a:r>
              <a:rPr lang="en-GB" sz="3600" dirty="0" err="1" smtClean="0">
                <a:latin typeface="SutonnyMJ" pitchFamily="2" charset="0"/>
              </a:rPr>
              <a:t>mgq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jv‡M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Zv‡K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ch©vqKvj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ev</a:t>
            </a:r>
            <a:r>
              <a:rPr lang="en-GB" sz="3600" dirty="0" smtClean="0">
                <a:latin typeface="SutonnyMJ" pitchFamily="2" charset="0"/>
              </a:rPr>
              <a:t> †`</a:t>
            </a:r>
            <a:r>
              <a:rPr lang="en-GB" sz="3600" dirty="0" err="1" smtClean="0">
                <a:latin typeface="SutonnyMJ" pitchFamily="2" charset="0"/>
              </a:rPr>
              <a:t>vjbKvj</a:t>
            </a:r>
            <a:r>
              <a:rPr lang="en-GB" sz="3600" dirty="0" smtClean="0">
                <a:latin typeface="SutonnyMJ" pitchFamily="2" charset="0"/>
              </a:rPr>
              <a:t> </a:t>
            </a:r>
            <a:r>
              <a:rPr lang="en-GB" sz="3600" dirty="0" err="1" smtClean="0">
                <a:latin typeface="SutonnyMJ" pitchFamily="2" charset="0"/>
              </a:rPr>
              <a:t>e‡j</a:t>
            </a:r>
            <a:r>
              <a:rPr lang="en-GB" sz="3600" dirty="0" smtClean="0">
                <a:latin typeface="SutonnyMJ" pitchFamily="2" charset="0"/>
              </a:rPr>
              <a:t>| </a:t>
            </a:r>
            <a:r>
              <a:rPr lang="en-US" sz="3600" dirty="0" smtClean="0">
                <a:latin typeface="SutonnyMJ" pitchFamily="2" charset="0"/>
              </a:rPr>
              <a:t>G‡K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Øviv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cÖKvk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</a:rPr>
              <a:t>ch©vqKv‡ji</a:t>
            </a:r>
            <a:r>
              <a:rPr lang="en-US" sz="3600" dirty="0" smtClean="0">
                <a:latin typeface="SutonnyMJ" pitchFamily="2" charset="0"/>
              </a:rPr>
              <a:t> GKK †</a:t>
            </a:r>
            <a:r>
              <a:rPr lang="en-US" sz="3600" dirty="0" err="1" smtClean="0">
                <a:latin typeface="SutonnyMJ" pitchFamily="2" charset="0"/>
              </a:rPr>
              <a:t>m‡KÛ</a:t>
            </a:r>
            <a:r>
              <a:rPr lang="en-US" sz="3600" dirty="0" smtClean="0">
                <a:latin typeface="SutonnyMJ" pitchFamily="2" charset="0"/>
              </a:rPr>
              <a:t> (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sec</a:t>
            </a:r>
            <a:r>
              <a:rPr lang="en-US" sz="3600" dirty="0" smtClean="0">
                <a:latin typeface="SutonnyMJ" pitchFamily="2" charset="0"/>
              </a:rPr>
              <a:t>) </a:t>
            </a:r>
            <a:r>
              <a:rPr lang="en-US" sz="3600" dirty="0" err="1" smtClean="0">
                <a:latin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gvÎv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SutonnyMJ" pitchFamily="2" charset="0"/>
              </a:rPr>
              <a:t>|</a:t>
            </a:r>
            <a:endParaRPr lang="en-US" sz="3600" dirty="0">
              <a:latin typeface="SutonnyMJ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4038600" y="838200"/>
            <a:ext cx="685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5600" y="4038600"/>
            <a:ext cx="274320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SutonnyMJ" pitchFamily="2" charset="0"/>
              </a:rPr>
              <a:t> </a:t>
            </a:r>
            <a:r>
              <a:rPr lang="en-GB" sz="4000" b="1" dirty="0" err="1" smtClean="0">
                <a:latin typeface="NikoshBAN" pitchFamily="2" charset="0"/>
                <a:cs typeface="NikoshBAN" pitchFamily="2" charset="0"/>
              </a:rPr>
              <a:t>কম্পাংক</a:t>
            </a:r>
            <a:r>
              <a:rPr lang="en-GB" sz="40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4800600"/>
            <a:ext cx="8077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dirty="0" smtClean="0">
                <a:latin typeface="SutonnyMJ" pitchFamily="2" charset="0"/>
              </a:rPr>
              <a:t>Zi‡½i </a:t>
            </a:r>
            <a:r>
              <a:rPr lang="en-GB" sz="2800" dirty="0" err="1" smtClean="0">
                <a:latin typeface="SutonnyMJ" pitchFamily="2" charset="0"/>
              </a:rPr>
              <a:t>Dci</a:t>
            </a:r>
            <a:r>
              <a:rPr lang="en-GB" sz="2800" dirty="0" smtClean="0">
                <a:latin typeface="SutonnyMJ" pitchFamily="2" charset="0"/>
              </a:rPr>
              <a:t>¯’ †</a:t>
            </a:r>
            <a:r>
              <a:rPr lang="en-GB" sz="2800" dirty="0" err="1" smtClean="0">
                <a:latin typeface="SutonnyMJ" pitchFamily="2" charset="0"/>
              </a:rPr>
              <a:t>Kv‡bv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KYv</a:t>
            </a:r>
            <a:r>
              <a:rPr lang="en-GB" sz="2800" dirty="0" smtClean="0">
                <a:latin typeface="SutonnyMJ" pitchFamily="2" charset="0"/>
              </a:rPr>
              <a:t> GKK </a:t>
            </a:r>
            <a:r>
              <a:rPr lang="en-GB" sz="2800" dirty="0" err="1" smtClean="0">
                <a:latin typeface="SutonnyMJ" pitchFamily="2" charset="0"/>
              </a:rPr>
              <a:t>mg‡q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hZ</a:t>
            </a:r>
            <a:r>
              <a:rPr lang="en-GB" sz="2800" dirty="0" smtClean="0">
                <a:latin typeface="SutonnyMJ" pitchFamily="2" charset="0"/>
              </a:rPr>
              <a:t>¸‡</a:t>
            </a:r>
            <a:r>
              <a:rPr lang="en-GB" sz="2800" dirty="0" err="1" smtClean="0">
                <a:latin typeface="SutonnyMJ" pitchFamily="2" charset="0"/>
              </a:rPr>
              <a:t>jv</a:t>
            </a:r>
            <a:r>
              <a:rPr lang="en-GB" sz="2800" dirty="0" smtClean="0">
                <a:latin typeface="SutonnyMJ" pitchFamily="2" charset="0"/>
              </a:rPr>
              <a:t> ¯</a:t>
            </a:r>
            <a:r>
              <a:rPr lang="en-GB" sz="2800" dirty="0" err="1" smtClean="0">
                <a:latin typeface="SutonnyMJ" pitchFamily="2" charset="0"/>
              </a:rPr>
              <a:t>ú›`b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m¤úbœ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K‡i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Zv‡K</a:t>
            </a:r>
            <a:r>
              <a:rPr lang="en-GB" sz="2800" dirty="0" smtClean="0">
                <a:latin typeface="SutonnyMJ" pitchFamily="2" charset="0"/>
              </a:rPr>
              <a:t> H Zi‡½i </a:t>
            </a:r>
            <a:r>
              <a:rPr lang="en-GB" sz="2800" dirty="0" err="1" smtClean="0">
                <a:latin typeface="SutonnyMJ" pitchFamily="2" charset="0"/>
              </a:rPr>
              <a:t>K¤úvsK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e‡j</a:t>
            </a:r>
            <a:r>
              <a:rPr lang="en-GB" sz="2800" dirty="0" smtClean="0">
                <a:latin typeface="SutonnyMJ" pitchFamily="2" charset="0"/>
              </a:rPr>
              <a:t>| </a:t>
            </a:r>
            <a:r>
              <a:rPr lang="en-US" sz="2800" dirty="0" smtClean="0">
                <a:latin typeface="SutonnyMJ" pitchFamily="2" charset="0"/>
              </a:rPr>
              <a:t>G‡K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f or n </a:t>
            </a:r>
            <a:r>
              <a:rPr lang="en-US" sz="2800" dirty="0" err="1" smtClean="0">
                <a:latin typeface="SutonnyMJ" pitchFamily="2" charset="0"/>
              </a:rPr>
              <a:t>Øviv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cÖKvk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</a:rPr>
              <a:t>K¤úvs‡Ki</a:t>
            </a:r>
            <a:r>
              <a:rPr lang="en-US" sz="2800" dirty="0" smtClean="0">
                <a:latin typeface="SutonnyMJ" pitchFamily="2" charset="0"/>
              </a:rPr>
              <a:t> GKK </a:t>
            </a:r>
            <a:r>
              <a:rPr lang="en-US" sz="2800" dirty="0" err="1" smtClean="0">
                <a:latin typeface="SutonnyMJ" pitchFamily="2" charset="0"/>
              </a:rPr>
              <a:t>nvR</a:t>
            </a:r>
            <a:r>
              <a:rPr lang="en-US" sz="2800" dirty="0" smtClean="0">
                <a:latin typeface="SutonnyMJ" pitchFamily="2" charset="0"/>
              </a:rPr>
              <a:t>©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(Hz) or sec</a:t>
            </a:r>
            <a:r>
              <a:rPr lang="en-US" sz="2800" baseline="30000" dirty="0" smtClean="0">
                <a:latin typeface="Myanmar Text" pitchFamily="34" charset="0"/>
                <a:cs typeface="Myanmar Text" pitchFamily="34" charset="0"/>
              </a:rPr>
              <a:t>-1</a:t>
            </a:r>
            <a:r>
              <a:rPr lang="en-US" sz="28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or cycle/sec or vibration/sec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gvÎv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T</a:t>
            </a:r>
            <a:r>
              <a:rPr lang="en-US" sz="2800" baseline="30000" dirty="0" smtClean="0">
                <a:cs typeface="NikoshBAN" pitchFamily="2" charset="0"/>
              </a:rPr>
              <a:t>-1</a:t>
            </a:r>
            <a:r>
              <a:rPr lang="en-US" sz="2800" dirty="0" smtClean="0">
                <a:latin typeface="SutonnyMJ" pitchFamily="2" charset="0"/>
              </a:rPr>
              <a:t>|</a:t>
            </a:r>
            <a:endParaRPr lang="en-US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600</Words>
  <Application>Microsoft Office PowerPoint</Application>
  <PresentationFormat>On-screen Show (4:3)</PresentationFormat>
  <Paragraphs>65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Windows User</cp:lastModifiedBy>
  <cp:revision>269</cp:revision>
  <dcterms:created xsi:type="dcterms:W3CDTF">2006-08-16T00:00:00Z</dcterms:created>
  <dcterms:modified xsi:type="dcterms:W3CDTF">2022-07-12T05:49:01Z</dcterms:modified>
</cp:coreProperties>
</file>