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51118-D1BD-4D7B-BD21-C194022A940B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64F8A-8052-4D5B-B009-0AB15F6B24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64F8A-8052-4D5B-B009-0AB15F6B24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62BF-C840-44A2-BEB2-E60772D7E906}" type="datetimeFigureOut">
              <a:rPr lang="en-US" smtClean="0"/>
              <a:pPr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39CFC-E57F-450D-AB06-591BF231B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আজকের মাল্টিমিডিয়া ক্লাসে স্বাগতম</a:t>
            </a:r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 descr="bn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8153399" cy="4876799"/>
          </a:xfrm>
          <a:prstGeom prst="rect">
            <a:avLst/>
          </a:prstGeom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92D050"/>
                </a:solidFill>
                <a:latin typeface="Kalpurush" pitchFamily="2" charset="0"/>
                <a:cs typeface="Kalpurush" pitchFamily="2" charset="0"/>
              </a:rPr>
              <a:t>বিশেষ নির্বচনঃ </a:t>
            </a:r>
            <a:endParaRPr lang="en-US">
              <a:solidFill>
                <a:srgbClr val="92D05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82000" cy="3581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4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মনে করি, </a:t>
            </a:r>
          </a:p>
          <a:p>
            <a:r>
              <a:rPr lang="en-US" sz="44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একটি সমকোনী ত্রিভুজের অতিভুজ c এবংa, b যথাক্রমে অন্য দুই বাহু।</a:t>
            </a:r>
          </a:p>
          <a:p>
            <a:r>
              <a:rPr lang="en-US" sz="44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প্রমান করতে হবে যে</a:t>
            </a:r>
            <a:r>
              <a:rPr lang="en-US" sz="4400" smtClean="0">
                <a:latin typeface="Kalpurush" pitchFamily="2" charset="0"/>
                <a:cs typeface="Kalpurush" pitchFamily="2" charset="0"/>
              </a:rPr>
              <a:t>, </a:t>
            </a:r>
            <a:endParaRPr lang="en-US" sz="44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4191000"/>
            <a:ext cx="30480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c2  =  a2  +  b2</a:t>
            </a:r>
            <a:endParaRPr lang="en-US" sz="28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1371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অঙ্কনঃ</a:t>
            </a:r>
            <a:endParaRPr lang="en-US" sz="3200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382000" cy="4038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প্রদত্ত ত্রিভুজের সমান করে </a:t>
            </a:r>
          </a:p>
          <a:p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চারটি ত্রিভুজ চিত্রে প্রদর্শিত</a:t>
            </a:r>
          </a:p>
          <a:p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Kalpurush" pitchFamily="2" charset="0"/>
                <a:cs typeface="Kalpurush" pitchFamily="2" charset="0"/>
              </a:rPr>
              <a:t> উপায়ে আঁকি।</a:t>
            </a:r>
            <a:endParaRPr lang="en-US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  <a:normAutofit/>
          </a:bodyPr>
          <a:lstStyle/>
          <a:p>
            <a:r>
              <a:rPr lang="en-US" sz="900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প্রমাণঃ</a:t>
            </a:r>
            <a:endParaRPr lang="en-US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458200" cy="3962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ধাপ-১,</a:t>
            </a:r>
            <a:r>
              <a:rPr lang="en-US" sz="400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বড় বর্গক্ষেত্রের ক্ষেত্রফল= (a + b)2 </a:t>
            </a:r>
            <a:endParaRPr lang="en-US" sz="4000" smtClean="0">
              <a:latin typeface="Kalpurush" pitchFamily="2" charset="0"/>
              <a:cs typeface="Kalpurush" pitchFamily="2" charset="0"/>
            </a:endParaRPr>
          </a:p>
          <a:p>
            <a:r>
              <a:rPr lang="en-US" sz="4000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      </a:t>
            </a:r>
            <a:r>
              <a:rPr lang="en-US" sz="4000" smtClean="0">
                <a:latin typeface="Kalpurush" pitchFamily="2" charset="0"/>
                <a:cs typeface="Kalpurush" pitchFamily="2" charset="0"/>
              </a:rPr>
              <a:t> </a:t>
            </a:r>
            <a:r>
              <a:rPr lang="en-US" sz="4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ছোট বর্গক্ষেত্রের ক্ষেত্রফল = c2 </a:t>
            </a:r>
            <a:endParaRPr lang="en-US" sz="4000" smtClean="0">
              <a:latin typeface="Kalpurush" pitchFamily="2" charset="0"/>
              <a:cs typeface="Kalpurush" pitchFamily="2" charset="0"/>
            </a:endParaRPr>
          </a:p>
          <a:p>
            <a:r>
              <a:rPr lang="en-US" sz="4000" smtClean="0">
                <a:latin typeface="Kalpurush" pitchFamily="2" charset="0"/>
                <a:cs typeface="Kalpurush" pitchFamily="2" charset="0"/>
              </a:rPr>
              <a:t>       </a:t>
            </a:r>
            <a:r>
              <a:rPr lang="en-US" sz="40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ত্রিভুজক্ষেত্রের ক্ষেত্রফল = ½ a .b </a:t>
            </a:r>
            <a:endParaRPr lang="en-US" sz="4000" smtClean="0">
              <a:latin typeface="Kalpurush" pitchFamily="2" charset="0"/>
              <a:cs typeface="Kalpurush" pitchFamily="2" charset="0"/>
            </a:endParaRPr>
          </a:p>
          <a:p>
            <a:endParaRPr lang="en-US" sz="3600" smtClean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066800"/>
            <a:ext cx="8153400" cy="502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ধাপঃ</a:t>
            </a:r>
            <a:r>
              <a:rPr lang="en-US" b="1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- ০২ বড় বর্গক্ষেত্রের ক্ষেত্রফল চারটি ত্রিভুজক্ষেত্র</a:t>
            </a:r>
          </a:p>
          <a:p>
            <a:r>
              <a:rPr lang="en-US" b="1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ও ছোট বর্গক্ষেত্রের ক্ষেত্রফলের সমষ্টির সমান।</a:t>
            </a:r>
          </a:p>
          <a:p>
            <a:r>
              <a:rPr lang="en-US" b="1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 (a + b)2 = 4 . ½ .a.b + c2</a:t>
            </a:r>
          </a:p>
          <a:p>
            <a:r>
              <a:rPr lang="en-US" b="1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বা,  a2 + 2ab + b2 = 2ab + c2</a:t>
            </a:r>
          </a:p>
          <a:p>
            <a:r>
              <a:rPr lang="en-US" b="1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বা, c2 = a2 + b2 </a:t>
            </a:r>
            <a:endParaRPr lang="en-US" smtClean="0">
              <a:ln w="31550" cmpd="sng">
                <a:solidFill>
                  <a:srgbClr val="FF0000"/>
                </a:solidFill>
                <a:prstDash val="solid"/>
              </a:ln>
              <a:latin typeface="Kalpurush" pitchFamily="2" charset="0"/>
              <a:cs typeface="Kalpurush" pitchFamily="2" charset="0"/>
            </a:endParaRPr>
          </a:p>
          <a:p>
            <a:r>
              <a:rPr lang="en-US" smtClean="0">
                <a:latin typeface="Kalpurush" pitchFamily="2" charset="0"/>
                <a:cs typeface="Kalpurush" pitchFamily="2" charset="0"/>
              </a:rPr>
              <a:t> (</a:t>
            </a:r>
            <a:r>
              <a:rPr lang="en-US" smtClean="0">
                <a:solidFill>
                  <a:srgbClr val="C00000"/>
                </a:solidFill>
                <a:latin typeface="Kalpurush" pitchFamily="2" charset="0"/>
                <a:cs typeface="Kalpurush" pitchFamily="2" charset="0"/>
              </a:rPr>
              <a:t>প্রমাণিত)</a:t>
            </a:r>
            <a:endParaRPr lang="en-US">
              <a:solidFill>
                <a:srgbClr val="C0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Kalpurush" pitchFamily="2" charset="0"/>
                <a:cs typeface="Kalpurush" pitchFamily="2" charset="0"/>
              </a:rPr>
              <a:t>একক কাজঃ</a:t>
            </a:r>
            <a:endParaRPr lang="en-US" b="1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305800" cy="44196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১। সমকোনী ত্রিভুজের চিত্র আঁক </a:t>
            </a:r>
            <a:r>
              <a:rPr 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এবং </a:t>
            </a:r>
          </a:p>
          <a:p>
            <a:r>
              <a:rPr 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Kalpurush" pitchFamily="2" charset="0"/>
                <a:cs typeface="Kalpurush" pitchFamily="2" charset="0"/>
              </a:rPr>
              <a:t>অতিভুজ,ভুমি ও লম্ব চিহ্নিত কর।</a:t>
            </a:r>
            <a:endParaRPr lang="en-US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দলীয় কাজঃ</a:t>
            </a:r>
            <a:endParaRPr lang="en-US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534400" cy="365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 সদৃশকোনী ত্রিভুজের সাহায্যে </a:t>
            </a:r>
          </a:p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পিথাগোরাসের উপপাদ্য প্রমান কর।</a:t>
            </a:r>
            <a:r>
              <a:rPr lang="en-US" smtClean="0">
                <a:latin typeface="Kalpurush" pitchFamily="2" charset="0"/>
                <a:cs typeface="Kalpurush" pitchFamily="2" charset="0"/>
              </a:rPr>
              <a:t>।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731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Kalpurush" pitchFamily="2" charset="0"/>
                <a:cs typeface="Kalpurush" pitchFamily="2" charset="0"/>
              </a:rPr>
              <a:t>মূল্যায়ণঃ</a:t>
            </a:r>
            <a:endParaRPr lang="en-US" b="1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382000" cy="3733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১/ সমকোনী কোণ কাকে বলে?</a:t>
            </a:r>
          </a:p>
          <a:p>
            <a:r>
              <a:rPr lang="en-US" smtClean="0">
                <a:solidFill>
                  <a:srgbClr val="7030A0"/>
                </a:solidFill>
              </a:rPr>
              <a:t>২</a:t>
            </a:r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/পিথাগোরাসের সূত্র কী? </a:t>
            </a:r>
            <a:endParaRPr lang="en-US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বাড়ীর কাজ</a:t>
            </a:r>
            <a:endParaRPr lang="en-US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H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76400"/>
            <a:ext cx="7162799" cy="2971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410200"/>
            <a:ext cx="80772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পিথাগোরাসের উপপাদ্যের বিপরীত উপপাদ্য প্রমান কর। </a:t>
            </a:r>
            <a:endParaRPr lang="en-US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706562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ধন্যবাদ </a:t>
            </a:r>
            <a:endParaRPr lang="en-US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F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5000"/>
            <a:ext cx="7391400" cy="44196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latin typeface="Kalpurush" pitchFamily="2" charset="0"/>
                <a:cs typeface="Kalpurush" pitchFamily="2" charset="0"/>
              </a:rPr>
              <a:t>শিক্ষক পরিচিতি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ma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76400"/>
            <a:ext cx="3810000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1676400"/>
            <a:ext cx="4572000" cy="487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মোঃমানিক মিয়া</a:t>
            </a:r>
          </a:p>
          <a:p>
            <a:r>
              <a:rPr lang="en-US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সহকারি শিক্ষক(গণিত)</a:t>
            </a:r>
          </a:p>
          <a:p>
            <a:r>
              <a:rPr lang="en-US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কচুরগুল উচ্চ বিদ্যালয়</a:t>
            </a:r>
          </a:p>
          <a:p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জুড়ী, মৌলভীবাজার</a:t>
            </a:r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পাঠ পরিচিতি</a:t>
            </a:r>
            <a:endParaRPr lang="en-US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math-8.jpg"/>
          <p:cNvPicPr>
            <a:picLocks noChangeAspect="1"/>
          </p:cNvPicPr>
          <p:nvPr/>
        </p:nvPicPr>
        <p:blipFill>
          <a:blip r:embed="rId3"/>
          <a:srcRect r="50000"/>
          <a:stretch>
            <a:fillRect/>
          </a:stretch>
        </p:blipFill>
        <p:spPr>
          <a:xfrm>
            <a:off x="0" y="1447800"/>
            <a:ext cx="4038600" cy="541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14800" y="1828800"/>
            <a:ext cx="4800600" cy="464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শ্রেনীঃ অষ্ঠম</a:t>
            </a:r>
          </a:p>
          <a:p>
            <a:r>
              <a:rPr lang="en-US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বিষয়ঃ গণিত</a:t>
            </a:r>
          </a:p>
          <a:p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অধ্যায়ঃ ৯ম</a:t>
            </a:r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পাঠঃ পিথাগোরাসের উপপাদ্য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249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FFFF00"/>
                </a:solidFill>
              </a:rPr>
              <a:t>নিচের চিত্রটি লক্ষ কর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3600" y="2819400"/>
            <a:ext cx="2895600" cy="28194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উত্তরঃ</a:t>
            </a:r>
          </a:p>
          <a:p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সমকোনী ত্রিভুজ</a:t>
            </a:r>
            <a:endParaRPr lang="en-US">
              <a:solidFill>
                <a:srgbClr val="7030A0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21" name="Picture 20" descr="mn,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81200"/>
            <a:ext cx="5105400" cy="36576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আজকেরপাঠ</a:t>
            </a:r>
            <a:endParaRPr lang="en-US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458200" cy="3352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</a:rPr>
              <a:t> পিথাগোরাসের উপপাদ্যের বিকল্প প্রমাণ</a:t>
            </a:r>
            <a:endParaRPr lang="en-US">
              <a:ln>
                <a:solidFill>
                  <a:srgbClr val="00B05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962400" y="1524000"/>
            <a:ext cx="1752600" cy="1219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401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শিখনফল</a:t>
            </a:r>
            <a:endParaRPr lang="en-US">
              <a:ln>
                <a:solidFill>
                  <a:srgbClr val="002060"/>
                </a:solidFill>
              </a:ln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905000"/>
            <a:ext cx="8458200" cy="4648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mtClean="0"/>
              <a:t> </a:t>
            </a:r>
            <a:r>
              <a:rPr lang="en-US" smtClean="0">
                <a:solidFill>
                  <a:srgbClr val="00B050"/>
                </a:solidFill>
                <a:latin typeface="Kalpurush" pitchFamily="2" charset="0"/>
                <a:cs typeface="Kalpurush" pitchFamily="2" charset="0"/>
              </a:rPr>
              <a:t>পিথাগোরাসের সূত্র বিবৃত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সমকোনী ত্রিভুজের চিত্র অঙ্কন করতে পারবে?</a:t>
            </a:r>
          </a:p>
          <a:p>
            <a:pPr>
              <a:buFont typeface="Wingdings" pitchFamily="2" charset="2"/>
              <a:buChar char="q"/>
            </a:pPr>
            <a:r>
              <a:rPr lang="en-US" smtClean="0"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পিথাগোরাসের উপপাদ্যের প্রমাণ করতে পারবে?</a:t>
            </a:r>
            <a:endParaRPr lang="en-US">
              <a:solidFill>
                <a:srgbClr val="FF0000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00B0F0"/>
                </a:solidFill>
                <a:latin typeface="Kalpurush" pitchFamily="2" charset="0"/>
                <a:cs typeface="Kalpurush" pitchFamily="2" charset="0"/>
              </a:rPr>
              <a:t>পিথাগোরাসের উপপাদ্যঃ</a:t>
            </a:r>
            <a:endParaRPr lang="en-US">
              <a:solidFill>
                <a:srgbClr val="00B0F0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382000" cy="441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একটি সমকোনী ত্রিভুজের অতিভুজের উপর </a:t>
            </a:r>
          </a:p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অঙ্কিত বর্গক্ষেত্র অপর দুই বাহুর উপর </a:t>
            </a:r>
          </a:p>
          <a:p>
            <a:r>
              <a:rPr lang="en-US" smtClean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latin typeface="Kalpurush" pitchFamily="2" charset="0"/>
                <a:cs typeface="Kalpurush" pitchFamily="2" charset="0"/>
              </a:rPr>
              <a:t>অঙ্কিত বর্গক্ষেত্রদ্বয়ের সমষ্ঠির সমান।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latin typeface="Kalpurush" pitchFamily="2" charset="0"/>
                <a:cs typeface="Kalpurush" pitchFamily="2" charset="0"/>
              </a:rPr>
              <a:t>চিত্রঃ</a:t>
            </a:r>
            <a:endParaRPr lang="en-US"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962400" y="3276600"/>
            <a:ext cx="22860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5334000" y="4191000"/>
            <a:ext cx="1828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048000" y="4267200"/>
            <a:ext cx="18288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62400" y="5105400"/>
            <a:ext cx="2286000" cy="76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mtClean="0">
                <a:solidFill>
                  <a:srgbClr val="FFC000"/>
                </a:solidFill>
                <a:latin typeface="Kalpurush" pitchFamily="2" charset="0"/>
                <a:cs typeface="Kalpurush" pitchFamily="2" charset="0"/>
              </a:rPr>
              <a:t>প্রমাণঃ</a:t>
            </a:r>
            <a:endParaRPr lang="en-US">
              <a:solidFill>
                <a:srgbClr val="FFC000"/>
              </a:solidFill>
              <a:latin typeface="Kalpurush" pitchFamily="2" charset="0"/>
              <a:cs typeface="Kalpurush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V="1">
            <a:off x="5295900" y="3924300"/>
            <a:ext cx="2895600" cy="76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971800" y="2438400"/>
            <a:ext cx="1828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71800" y="2438400"/>
            <a:ext cx="3733800" cy="76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71800" y="5334000"/>
            <a:ext cx="3810000" cy="76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1524000" y="3886200"/>
            <a:ext cx="289560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4800600" y="2438400"/>
            <a:ext cx="1905000" cy="1371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105400" y="3810000"/>
            <a:ext cx="1600200" cy="1524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71800" y="3886200"/>
            <a:ext cx="21336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581400" y="1981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alpurush" pitchFamily="2" charset="0"/>
                <a:cs typeface="Kalpurush" pitchFamily="2" charset="0"/>
              </a:rPr>
              <a:t>b</a:t>
            </a:r>
            <a:endParaRPr lang="en-US" sz="2400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100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2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38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Kalpurush" pitchFamily="2" charset="0"/>
                <a:cs typeface="Kalpurush" pitchFamily="2" charset="0"/>
              </a:rPr>
              <a:t>a</a:t>
            </a:r>
            <a:endParaRPr lang="en-US" sz="2400" b="1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250</Words>
  <Application>Microsoft Office PowerPoint</Application>
  <PresentationFormat>On-screen Show (4:3)</PresentationFormat>
  <Paragraphs>61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আজকের মাল্টিমিডিয়া ক্লাসে স্বাগতম</vt:lpstr>
      <vt:lpstr>শিক্ষক পরিচিতি</vt:lpstr>
      <vt:lpstr>পাঠ পরিচিতি</vt:lpstr>
      <vt:lpstr>নিচের চিত্রটি লক্ষ কর</vt:lpstr>
      <vt:lpstr>আজকেরপাঠ</vt:lpstr>
      <vt:lpstr>শিখনফল</vt:lpstr>
      <vt:lpstr>পিথাগোরাসের উপপাদ্যঃ</vt:lpstr>
      <vt:lpstr>চিত্রঃ</vt:lpstr>
      <vt:lpstr>প্রমাণঃ</vt:lpstr>
      <vt:lpstr>বিশেষ নির্বচনঃ </vt:lpstr>
      <vt:lpstr>Slide 11</vt:lpstr>
      <vt:lpstr>প্রমাণঃ</vt:lpstr>
      <vt:lpstr>Slide 13</vt:lpstr>
      <vt:lpstr>একক কাজঃ</vt:lpstr>
      <vt:lpstr>দলীয় কাজঃ</vt:lpstr>
      <vt:lpstr>মূল্যায়ণঃ</vt:lpstr>
      <vt:lpstr>বাড়ীর কাজ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মাল্টিমিডিয়া ক্লাসে স্বাগতম</dc:title>
  <dc:creator>KM</dc:creator>
  <cp:lastModifiedBy>KM</cp:lastModifiedBy>
  <cp:revision>63</cp:revision>
  <dcterms:created xsi:type="dcterms:W3CDTF">2022-07-03T00:11:28Z</dcterms:created>
  <dcterms:modified xsi:type="dcterms:W3CDTF">2022-07-16T00:04:44Z</dcterms:modified>
</cp:coreProperties>
</file>