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87" r:id="rId3"/>
    <p:sldId id="288" r:id="rId4"/>
    <p:sldId id="289" r:id="rId5"/>
    <p:sldId id="264" r:id="rId6"/>
    <p:sldId id="285" r:id="rId7"/>
    <p:sldId id="265" r:id="rId8"/>
    <p:sldId id="266" r:id="rId9"/>
    <p:sldId id="267" r:id="rId10"/>
    <p:sldId id="269" r:id="rId11"/>
    <p:sldId id="270" r:id="rId12"/>
    <p:sldId id="273" r:id="rId13"/>
    <p:sldId id="274" r:id="rId14"/>
    <p:sldId id="275" r:id="rId15"/>
    <p:sldId id="28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edefined Process 3"/>
          <p:cNvSpPr/>
          <p:nvPr/>
        </p:nvSpPr>
        <p:spPr>
          <a:xfrm>
            <a:off x="2209800" y="304800"/>
            <a:ext cx="4800600" cy="1295400"/>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smtClean="0">
              <a:solidFill>
                <a:schemeClr val="accent5">
                  <a:lumMod val="75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ctr"/>
            <a:r>
              <a:rPr lang="en-US" sz="8000" dirty="0" err="1" smtClean="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স্বাগতম</a:t>
            </a:r>
            <a:endParaRPr lang="en-US" sz="8000" dirty="0" smtClean="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ctr"/>
            <a:endParaRPr lang="en-US" dirty="0"/>
          </a:p>
        </p:txBody>
      </p:sp>
      <p:pic>
        <p:nvPicPr>
          <p:cNvPr id="3074" name="Picture 3"/>
          <p:cNvPicPr>
            <a:picLocks noChangeAspect="1"/>
          </p:cNvPicPr>
          <p:nvPr/>
        </p:nvPicPr>
        <p:blipFill>
          <a:blip r:embed="rId2"/>
          <a:srcRect/>
          <a:stretch>
            <a:fillRect/>
          </a:stretch>
        </p:blipFill>
        <p:spPr bwMode="auto">
          <a:xfrm>
            <a:off x="1066800" y="1676400"/>
            <a:ext cx="7143750" cy="5181600"/>
          </a:xfrm>
          <a:prstGeom prst="roundRect">
            <a:avLst>
              <a:gd name="adj" fmla="val 8594"/>
            </a:avLst>
          </a:prstGeom>
          <a:solidFill>
            <a:srgbClr val="FFFFFF">
              <a:shade val="85000"/>
            </a:srgbClr>
          </a:solidFill>
          <a:ln>
            <a:solidFill>
              <a:schemeClr val="bg2">
                <a:lumMod val="10000"/>
              </a:schemeClr>
            </a:solid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diamond(in)">
                                      <p:cBhvr>
                                        <p:cTn id="7"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81000"/>
            <a:ext cx="4953000" cy="1143000"/>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bn-BD" dirty="0" smtClean="0">
                <a:latin typeface="Nikosh" pitchFamily="2" charset="0"/>
                <a:cs typeface="Nikosh" pitchFamily="2" charset="0"/>
              </a:rPr>
              <a:t>   জোড়ায় কাজের প্রশ্ন</a:t>
            </a:r>
            <a:endParaRPr lang="en-US" dirty="0">
              <a:latin typeface="Nikosh" pitchFamily="2" charset="0"/>
              <a:cs typeface="Nikosh" pitchFamily="2" charset="0"/>
            </a:endParaRPr>
          </a:p>
        </p:txBody>
      </p:sp>
      <p:sp>
        <p:nvSpPr>
          <p:cNvPr id="3" name="Content Placeholder 2"/>
          <p:cNvSpPr>
            <a:spLocks noGrp="1"/>
          </p:cNvSpPr>
          <p:nvPr>
            <p:ph idx="1"/>
          </p:nvPr>
        </p:nvSpPr>
        <p:spPr>
          <a:xfrm>
            <a:off x="685800" y="1905000"/>
            <a:ext cx="8001000" cy="18288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buNone/>
            </a:pPr>
            <a:r>
              <a:rPr lang="bn-BD" sz="4000" dirty="0" smtClean="0">
                <a:latin typeface="Nikosh" pitchFamily="2" charset="0"/>
                <a:cs typeface="Nikosh" pitchFamily="2" charset="0"/>
              </a:rPr>
              <a:t>জাতির ধারণা ও সংজ্ঞা কি বল?</a:t>
            </a:r>
          </a:p>
          <a:p>
            <a:pPr algn="ctr">
              <a:buNone/>
            </a:pPr>
            <a:r>
              <a:rPr lang="bn-BD" sz="4000" dirty="0" smtClean="0">
                <a:latin typeface="Nikosh" pitchFamily="2" charset="0"/>
                <a:cs typeface="Nikosh" pitchFamily="2" charset="0"/>
              </a:rPr>
              <a:t>সময়ঃ ৫ মিনিট </a:t>
            </a:r>
            <a:endParaRPr lang="en-US" sz="4000" dirty="0">
              <a:latin typeface="Nikosh" pitchFamily="2" charset="0"/>
              <a:cs typeface="Nikosh" pitchFamily="2"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amond(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010400" cy="1143000"/>
          </a:xfrm>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bn-BD" dirty="0" smtClean="0">
                <a:latin typeface="Nikosh" pitchFamily="2" charset="0"/>
                <a:cs typeface="Nikosh" pitchFamily="2" charset="0"/>
              </a:rPr>
              <a:t>জোড়ায় কাজের সমাধান</a:t>
            </a:r>
            <a:endParaRPr lang="en-US" dirty="0"/>
          </a:p>
        </p:txBody>
      </p:sp>
      <p:sp>
        <p:nvSpPr>
          <p:cNvPr id="5" name="Content Placeholder 4"/>
          <p:cNvSpPr>
            <a:spLocks noGrp="1"/>
          </p:cNvSpPr>
          <p:nvPr>
            <p:ph idx="1"/>
          </p:nvPr>
        </p:nvSpPr>
        <p:spPr>
          <a:xfrm>
            <a:off x="381000" y="1600200"/>
            <a:ext cx="8229600" cy="4572000"/>
          </a:xfrm>
          <a:ln w="28575"/>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a:buNone/>
            </a:pPr>
            <a:r>
              <a:rPr lang="bn-BD" sz="2400" dirty="0" smtClean="0">
                <a:latin typeface="Times New Roman" pitchFamily="18" charset="0"/>
                <a:cs typeface="Nikosh" pitchFamily="2" charset="0"/>
              </a:rPr>
              <a:t>রাজনৈতিকভাবে সংগঠিত সমাজকেই জাতি বা </a:t>
            </a:r>
            <a:r>
              <a:rPr lang="en-US" sz="2400" dirty="0" smtClean="0">
                <a:latin typeface="Times New Roman" pitchFamily="18" charset="0"/>
                <a:cs typeface="Times New Roman" pitchFamily="18" charset="0"/>
              </a:rPr>
              <a:t>Nation</a:t>
            </a:r>
            <a:r>
              <a:rPr lang="bn-BD" sz="2400" dirty="0" smtClean="0">
                <a:latin typeface="Times New Roman" pitchFamily="18" charset="0"/>
                <a:cs typeface="Times New Roman" pitchFamily="18" charset="0"/>
              </a:rPr>
              <a:t> </a:t>
            </a:r>
            <a:r>
              <a:rPr lang="bn-BD" sz="2400" dirty="0" smtClean="0">
                <a:latin typeface="Nikosh" pitchFamily="2" charset="0"/>
                <a:cs typeface="Nikosh" pitchFamily="2" charset="0"/>
              </a:rPr>
              <a:t>বলে। জাতি হলো নির্দিষ্ট ভুখন্ডে বসবাসকারী এমন এক জনসমষ্টি যারা ধর্ম ভাষা, সাহিত্য, সংস্কৃতি, কৃষ্টি এবং ঐতিহ্যের বন্ধনে আবদ্ধ এবং যাদের মধ্যে সামাজিক, রাজনৈতিক ও অর্থনৈতিক বিষয়ে ঐক্য বিদ্যমান। একটি জনসমাজ জাতীয়তাবোধে উদ্বুদ্ধ হলে এবং রাজনৈতিক সংগঠনের ভিত্তিতে স্বাধীন হবার চেষ্টা করলে বা স্বাধীন হলে জাতিতে পরণত হয়। </a:t>
            </a:r>
          </a:p>
          <a:p>
            <a:pPr>
              <a:buNone/>
            </a:pPr>
            <a:r>
              <a:rPr lang="bn-BD" sz="2400" b="1" dirty="0" smtClean="0">
                <a:latin typeface="Nikosh" pitchFamily="2" charset="0"/>
                <a:cs typeface="Nikosh" pitchFamily="2" charset="0"/>
              </a:rPr>
              <a:t>লর্ড ব্রাইস বলেন </a:t>
            </a:r>
            <a:r>
              <a:rPr lang="bn-BD" sz="2400" dirty="0" smtClean="0">
                <a:latin typeface="Nikosh" pitchFamily="2" charset="0"/>
                <a:cs typeface="Nikosh" pitchFamily="2" charset="0"/>
              </a:rPr>
              <a:t>জাতি হলো রাজনৈতিকভাবে সংগঠিত এমন এক জাতীয়তা যা স্বাধীন কিংবা স্বাধীনতাকামী। </a:t>
            </a:r>
          </a:p>
          <a:p>
            <a:pPr>
              <a:buNone/>
            </a:pPr>
            <a:r>
              <a:rPr lang="bn-BD" sz="2400" b="1" dirty="0" smtClean="0">
                <a:latin typeface="Nikosh" pitchFamily="2" charset="0"/>
                <a:cs typeface="Nikosh" pitchFamily="2" charset="0"/>
              </a:rPr>
              <a:t>অধ্যাপক ম্যাকাইভার </a:t>
            </a:r>
            <a:r>
              <a:rPr lang="bn-BD" sz="2400" dirty="0" smtClean="0">
                <a:latin typeface="Nikosh" pitchFamily="2" charset="0"/>
                <a:cs typeface="Nikosh" pitchFamily="2" charset="0"/>
              </a:rPr>
              <a:t>এর মতে ঐতিহাসিক পরিস্থিতি দ্বারা সৃষ্ট, আধাত্ম চেতনা দ্বারা সমর্থিত, একত্রে বাস করতে ইচ্ছুক, সম্প্রদায়গত মনোভাবের অধিকারী জনসমাজ যখন নিজেদের শাসনব্যবস্থা নিজেরাই প্রণয়ন করতে চায়, তখন তাকে জাতি বলে।</a:t>
            </a:r>
          </a:p>
          <a:p>
            <a:pPr>
              <a:buNone/>
            </a:pPr>
            <a:r>
              <a:rPr lang="bn-BD" sz="2400" b="1" dirty="0" smtClean="0">
                <a:latin typeface="Nikosh" pitchFamily="2" charset="0"/>
                <a:cs typeface="Nikosh" pitchFamily="2" charset="0"/>
              </a:rPr>
              <a:t>অধ্যাপক যে এইচ হায়েস </a:t>
            </a:r>
            <a:r>
              <a:rPr lang="bn-BD" sz="2400" dirty="0" smtClean="0">
                <a:latin typeface="Nikosh" pitchFamily="2" charset="0"/>
                <a:cs typeface="Nikosh" pitchFamily="2" charset="0"/>
              </a:rPr>
              <a:t>এর মতে জাতীয়তাবোধে উদ্বুদ্ধ জনসমাজ ঐক্যবদ্ধ হয়ে এবং সার্বভৌম স্বাধীনতা লাভ করে জাতিতে পরিণত হয়।  </a:t>
            </a:r>
            <a:endParaRPr lang="bn-BD" sz="2400" dirty="0" smtClean="0">
              <a:latin typeface="Times New Roman" pitchFamily="18" charset="0"/>
              <a:cs typeface="Nikosh" pitchFamily="2" charset="0"/>
            </a:endParaRPr>
          </a:p>
        </p:txBody>
      </p:sp>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5181600" cy="1143000"/>
          </a:xfrm>
        </p:spPr>
        <p:style>
          <a:lnRef idx="2">
            <a:schemeClr val="accent1"/>
          </a:lnRef>
          <a:fillRef idx="1">
            <a:schemeClr val="lt1"/>
          </a:fillRef>
          <a:effectRef idx="0">
            <a:schemeClr val="accent1"/>
          </a:effectRef>
          <a:fontRef idx="minor">
            <a:schemeClr val="dk1"/>
          </a:fontRef>
        </p:style>
        <p:txBody>
          <a:bodyPr/>
          <a:lstStyle/>
          <a:p>
            <a:pPr algn="ctr"/>
            <a:r>
              <a:rPr lang="bn-BD" dirty="0" smtClean="0">
                <a:latin typeface="Nikosh" pitchFamily="2" charset="0"/>
                <a:cs typeface="Nikosh" pitchFamily="2" charset="0"/>
              </a:rPr>
              <a:t>     দলীয় কাজের প্রশ্ন </a:t>
            </a:r>
            <a:endParaRPr lang="en-US" dirty="0">
              <a:latin typeface="Nikosh" pitchFamily="2" charset="0"/>
              <a:cs typeface="Nikosh" pitchFamily="2" charset="0"/>
            </a:endParaRPr>
          </a:p>
        </p:txBody>
      </p:sp>
      <p:sp>
        <p:nvSpPr>
          <p:cNvPr id="3" name="Content Placeholder 2"/>
          <p:cNvSpPr>
            <a:spLocks noGrp="1"/>
          </p:cNvSpPr>
          <p:nvPr>
            <p:ph idx="1"/>
          </p:nvPr>
        </p:nvSpPr>
        <p:spPr>
          <a:xfrm>
            <a:off x="990600" y="2286000"/>
            <a:ext cx="7696200" cy="2895600"/>
          </a:xfrm>
        </p:spPr>
        <p:style>
          <a:lnRef idx="1">
            <a:schemeClr val="accent2"/>
          </a:lnRef>
          <a:fillRef idx="2">
            <a:schemeClr val="accent2"/>
          </a:fillRef>
          <a:effectRef idx="1">
            <a:schemeClr val="accent2"/>
          </a:effectRef>
          <a:fontRef idx="minor">
            <a:schemeClr val="dk1"/>
          </a:fontRef>
        </p:style>
        <p:txBody>
          <a:bodyPr>
            <a:normAutofit/>
          </a:bodyPr>
          <a:lstStyle/>
          <a:p>
            <a:pPr algn="ctr">
              <a:buNone/>
            </a:pPr>
            <a:endParaRPr lang="en-US" sz="3600" dirty="0" smtClean="0">
              <a:latin typeface="Nikosh" pitchFamily="2" charset="0"/>
              <a:cs typeface="Nikosh" pitchFamily="2" charset="0"/>
            </a:endParaRPr>
          </a:p>
          <a:p>
            <a:pPr algn="ctr">
              <a:buNone/>
            </a:pPr>
            <a:r>
              <a:rPr lang="bn-BD" sz="3600" dirty="0" smtClean="0">
                <a:latin typeface="Nikosh" pitchFamily="2" charset="0"/>
                <a:cs typeface="Nikosh" pitchFamily="2" charset="0"/>
              </a:rPr>
              <a:t>জাতীয়তার ধারণা ও সংজ্ঞা কি বল?</a:t>
            </a:r>
            <a:endParaRPr lang="bn-BD" sz="3200" dirty="0" smtClean="0">
              <a:latin typeface="Nikosh" pitchFamily="2" charset="0"/>
              <a:cs typeface="Nikosh" pitchFamily="2" charset="0"/>
            </a:endParaRPr>
          </a:p>
          <a:p>
            <a:endParaRPr lang="en-US" dirty="0">
              <a:latin typeface="Nikosh" pitchFamily="2" charset="0"/>
              <a:cs typeface="Nikosh" pitchFamily="2" charset="0"/>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5867400" cy="1143000"/>
          </a:xfrm>
        </p:spPr>
        <p:style>
          <a:lnRef idx="2">
            <a:schemeClr val="dk1"/>
          </a:lnRef>
          <a:fillRef idx="1">
            <a:schemeClr val="lt1"/>
          </a:fillRef>
          <a:effectRef idx="0">
            <a:schemeClr val="dk1"/>
          </a:effectRef>
          <a:fontRef idx="minor">
            <a:schemeClr val="dk1"/>
          </a:fontRef>
        </p:style>
        <p:txBody>
          <a:bodyPr/>
          <a:lstStyle/>
          <a:p>
            <a:pPr algn="ctr"/>
            <a:r>
              <a:rPr lang="bn-BD" dirty="0" smtClean="0">
                <a:latin typeface="Nikosh" pitchFamily="2" charset="0"/>
                <a:cs typeface="Nikosh" pitchFamily="2" charset="0"/>
              </a:rPr>
              <a:t>দলীয় কাজের সমাধান </a:t>
            </a:r>
            <a:endParaRPr lang="en-US" dirty="0"/>
          </a:p>
        </p:txBody>
      </p:sp>
      <p:sp>
        <p:nvSpPr>
          <p:cNvPr id="5" name="Content Placeholder 4"/>
          <p:cNvSpPr>
            <a:spLocks noGrp="1"/>
          </p:cNvSpPr>
          <p:nvPr>
            <p:ph idx="1"/>
          </p:nvPr>
        </p:nvSpPr>
        <p:spPr>
          <a:ln/>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a:buNone/>
            </a:pPr>
            <a:r>
              <a:rPr lang="bn-BD" sz="2400" dirty="0" smtClean="0">
                <a:latin typeface="Nikosh" pitchFamily="2" charset="0"/>
                <a:cs typeface="Nikosh" pitchFamily="2" charset="0"/>
              </a:rPr>
              <a:t>কোনো জনসমাজের মধ্যে যখন রাজনৈতিক চেতনার সঞ্চার হয়, তখন তাকে জাতীয়তা বলে। এ জন্য জাতীয়তাকে বলা হয় রাজনৈতিক চেতনা সম্পন্ন জনসমাজ। </a:t>
            </a:r>
          </a:p>
          <a:p>
            <a:pPr>
              <a:buNone/>
            </a:pPr>
            <a:r>
              <a:rPr lang="bn-BD" sz="2400" dirty="0" smtClean="0">
                <a:latin typeface="Nikosh" pitchFamily="2" charset="0"/>
                <a:cs typeface="Nikosh" pitchFamily="2" charset="0"/>
              </a:rPr>
              <a:t>জন স্টুয়ার্ট মিল এর মতে রাজনৈতিক চেতনা সম্পন্ন জনগোষ্ঠী যখন একই সরকারের অধীনে বাস করতে চায় এবং ইচ্ছা করে যে, সরকার হবে তাদের নিজস্ব সরকার বা তাদের একাংশের সরকার তখন তাকে জাতি বলে। </a:t>
            </a:r>
          </a:p>
          <a:p>
            <a:pPr>
              <a:buNone/>
            </a:pPr>
            <a:r>
              <a:rPr lang="bn-BD" sz="2400" dirty="0" smtClean="0">
                <a:latin typeface="Nikosh" pitchFamily="2" charset="0"/>
                <a:cs typeface="Nikosh" pitchFamily="2" charset="0"/>
              </a:rPr>
              <a:t>ফরাসি লেখক রেনাঁ বলেন জাতীয়তা একটি মানসিক সত্তা এবং এক প্রকার সজীব মানসিকতা। </a:t>
            </a:r>
          </a:p>
          <a:p>
            <a:pPr>
              <a:buNone/>
            </a:pPr>
            <a:r>
              <a:rPr lang="bn-BD" sz="2400" dirty="0" smtClean="0">
                <a:latin typeface="Nikosh" pitchFamily="2" charset="0"/>
                <a:cs typeface="Nikosh" pitchFamily="2" charset="0"/>
              </a:rPr>
              <a:t>অধ্যাপক হ্যারল্ড যে লাস্কি এর মতে জাতীয়তার ধারণা এক প্রকার মানসিক ধারণা। </a:t>
            </a:r>
          </a:p>
          <a:p>
            <a:pPr>
              <a:buNone/>
            </a:pPr>
            <a:r>
              <a:rPr lang="bn-BD" sz="2400" dirty="0" smtClean="0">
                <a:latin typeface="Nikosh" pitchFamily="2" charset="0"/>
                <a:cs typeface="Nikosh" pitchFamily="2" charset="0"/>
              </a:rPr>
              <a:t>হান্স কোঁন এর মতে জাতীয়তাবোধ মুলত এক মানসিক অবস্থা এবং এক প্রকার সচেতনতা। </a:t>
            </a:r>
          </a:p>
          <a:p>
            <a:pPr>
              <a:buNone/>
            </a:pPr>
            <a:r>
              <a:rPr lang="bn-BD" sz="2400" dirty="0" smtClean="0">
                <a:latin typeface="Nikosh" pitchFamily="2" charset="0"/>
                <a:cs typeface="Nikosh" pitchFamily="2" charset="0"/>
              </a:rPr>
              <a:t>সুতরাং জাতীয়তা হচ্ছে এক ধরনের আধাত্ম চেতনা ও মানসিক ধারণা। একই ভাষা, সাহিত্য, সংস্কৃতি, ধর্ম, বংশ, ইতিহাস, ঐতিহ্য এবং ভৌগলিক সান্নিধ্যতার সুত্রে আবদ্ধ জনসমষ্টি যখন নিজেদেরকে অন্য জনসমষ্টি হতে আলাদা মনে করে তখন সেই জনসমষ্টিকে জাতীয়তা বলে। </a:t>
            </a: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5334000" cy="1143000"/>
          </a:xfrm>
        </p:spPr>
        <p:style>
          <a:lnRef idx="2">
            <a:schemeClr val="accent1"/>
          </a:lnRef>
          <a:fillRef idx="1">
            <a:schemeClr val="lt1"/>
          </a:fillRef>
          <a:effectRef idx="0">
            <a:schemeClr val="accent1"/>
          </a:effectRef>
          <a:fontRef idx="minor">
            <a:schemeClr val="dk1"/>
          </a:fontRef>
        </p:style>
        <p:txBody>
          <a:bodyPr/>
          <a:lstStyle/>
          <a:p>
            <a:pPr algn="ctr"/>
            <a:r>
              <a:rPr lang="bn-BD" dirty="0" smtClean="0">
                <a:latin typeface="Nikosh" pitchFamily="2" charset="0"/>
                <a:cs typeface="Nikosh" pitchFamily="2" charset="0"/>
              </a:rPr>
              <a:t>মুল্যায়ন</a:t>
            </a:r>
            <a:endParaRPr lang="en-US" dirty="0"/>
          </a:p>
        </p:txBody>
      </p:sp>
      <p:sp>
        <p:nvSpPr>
          <p:cNvPr id="3" name="Content Placeholder 2"/>
          <p:cNvSpPr>
            <a:spLocks noGrp="1"/>
          </p:cNvSpPr>
          <p:nvPr>
            <p:ph idx="1"/>
          </p:nvPr>
        </p:nvSpPr>
        <p:spPr>
          <a:xfrm>
            <a:off x="457200" y="1828800"/>
            <a:ext cx="8686800" cy="4525963"/>
          </a:xfrm>
        </p:spPr>
        <p:txBody>
          <a:bodyPr>
            <a:normAutofit fontScale="55000" lnSpcReduction="20000"/>
          </a:bodyPr>
          <a:lstStyle/>
          <a:p>
            <a:pPr>
              <a:buNone/>
            </a:pPr>
            <a:endParaRPr lang="en-US" sz="4500" dirty="0" smtClean="0">
              <a:latin typeface="Nikosh" pitchFamily="2" charset="0"/>
              <a:cs typeface="Nikosh" pitchFamily="2" charset="0"/>
            </a:endParaRPr>
          </a:p>
          <a:p>
            <a:pPr>
              <a:buNone/>
            </a:pPr>
            <a:r>
              <a:rPr lang="bn-BD" sz="4500" dirty="0" smtClean="0">
                <a:latin typeface="Nikosh" pitchFamily="2" charset="0"/>
                <a:cs typeface="Nikosh" pitchFamily="2" charset="0"/>
              </a:rPr>
              <a:t>জ্ঞান মুলক,অনুধাবন মুলক, প্রয়োগ মুলক প্রশ্ন  </a:t>
            </a:r>
          </a:p>
          <a:p>
            <a:pPr>
              <a:buNone/>
            </a:pPr>
            <a:r>
              <a:rPr lang="bn-BD" dirty="0" smtClean="0">
                <a:latin typeface="Nikosh" pitchFamily="2" charset="0"/>
                <a:cs typeface="Nikosh" pitchFamily="2" charset="0"/>
              </a:rPr>
              <a:t>১। জাতি হলো রাজনৈতিকভাবে সংগঠিত এমন এক জাতীয়তা যা স্বাধীন কিংবা স্বাধীনতাকামী- উক্তিটি কার?</a:t>
            </a:r>
            <a:r>
              <a:rPr lang="bn-BD" dirty="0" smtClean="0">
                <a:latin typeface="Times New Roman" pitchFamily="18" charset="0"/>
                <a:cs typeface="Nikosh" pitchFamily="2" charset="0"/>
              </a:rPr>
              <a:t>   </a:t>
            </a:r>
            <a:r>
              <a:rPr lang="bn-BD" dirty="0" smtClean="0">
                <a:latin typeface="Times New Roman" pitchFamily="18" charset="0"/>
                <a:cs typeface="Times New Roman" pitchFamily="18" charset="0"/>
              </a:rPr>
              <a:t>  </a:t>
            </a:r>
            <a:r>
              <a:rPr lang="bn-BD" dirty="0" smtClean="0">
                <a:latin typeface="Nikosh" pitchFamily="2" charset="0"/>
                <a:cs typeface="Nikosh" pitchFamily="2" charset="0"/>
              </a:rPr>
              <a:t>    </a:t>
            </a:r>
          </a:p>
          <a:p>
            <a:pPr>
              <a:buNone/>
            </a:pPr>
            <a:r>
              <a:rPr lang="bn-BD" dirty="0" smtClean="0">
                <a:latin typeface="Nikosh" pitchFamily="2" charset="0"/>
                <a:cs typeface="Nikosh" pitchFamily="2" charset="0"/>
              </a:rPr>
              <a:t>ক। যে এইচ হায়েস   </a:t>
            </a:r>
            <a:r>
              <a:rPr lang="bn-BD" b="1" dirty="0" smtClean="0">
                <a:latin typeface="Nikosh" pitchFamily="2" charset="0"/>
                <a:cs typeface="Nikosh" pitchFamily="2" charset="0"/>
              </a:rPr>
              <a:t>খ।</a:t>
            </a:r>
            <a:r>
              <a:rPr lang="en-US" b="1" dirty="0" smtClean="0">
                <a:latin typeface="Nikosh" pitchFamily="2" charset="0"/>
                <a:cs typeface="Nikosh" pitchFamily="2" charset="0"/>
              </a:rPr>
              <a:t> </a:t>
            </a:r>
            <a:r>
              <a:rPr lang="bn-BD" b="1" dirty="0" smtClean="0">
                <a:latin typeface="Nikosh" pitchFamily="2" charset="0"/>
                <a:cs typeface="Nikosh" pitchFamily="2" charset="0"/>
              </a:rPr>
              <a:t>লর্ড ব্রাইস</a:t>
            </a:r>
            <a:r>
              <a:rPr lang="en-US" b="1" dirty="0" smtClean="0">
                <a:latin typeface="Times New Roman" pitchFamily="18" charset="0"/>
                <a:cs typeface="Times New Roman" pitchFamily="18" charset="0"/>
              </a:rPr>
              <a:t>  </a:t>
            </a:r>
            <a:r>
              <a:rPr lang="bn-BD" dirty="0" smtClean="0">
                <a:latin typeface="Nikosh" pitchFamily="2" charset="0"/>
                <a:cs typeface="Nikosh" pitchFamily="2" charset="0"/>
              </a:rPr>
              <a:t>গ।</a:t>
            </a:r>
            <a:r>
              <a:rPr lang="bn-BD" b="1" dirty="0" smtClean="0">
                <a:latin typeface="Nikosh" pitchFamily="2" charset="0"/>
                <a:cs typeface="Nikosh" pitchFamily="2" charset="0"/>
              </a:rPr>
              <a:t> </a:t>
            </a:r>
            <a:r>
              <a:rPr lang="bn-BD" dirty="0" smtClean="0">
                <a:latin typeface="Nikosh" pitchFamily="2" charset="0"/>
                <a:cs typeface="Nikosh" pitchFamily="2" charset="0"/>
              </a:rPr>
              <a:t>রামজে ম্যুইর  ঘ। অধ্যাপক জিম্মান</a:t>
            </a:r>
            <a:endParaRPr lang="bn-BD" dirty="0" smtClean="0">
              <a:latin typeface="Times New Roman" pitchFamily="18" charset="0"/>
              <a:cs typeface="Nikosh" pitchFamily="2" charset="0"/>
            </a:endParaRPr>
          </a:p>
          <a:p>
            <a:pPr>
              <a:buNone/>
            </a:pPr>
            <a:r>
              <a:rPr lang="bn-BD" dirty="0" smtClean="0">
                <a:latin typeface="Nikosh" pitchFamily="2" charset="0"/>
                <a:cs typeface="Nikosh" pitchFamily="2" charset="0"/>
              </a:rPr>
              <a:t>২। জাতি হলো ঐতিহাসিকভাবে বিকশিত এমন একটি স্থায়ী জনসমাজ যাদের ভাষা এক, বাসভুমি এক, অর্থনৈতিক জীবন এবং মানসিক গঠনও এক এবং এই মানসিক গঠন একটি সাধারণ সংস্কৃতির মধ্য দিয়ে প্রকাশিত হয়?  </a:t>
            </a:r>
          </a:p>
          <a:p>
            <a:pPr>
              <a:buNone/>
            </a:pPr>
            <a:r>
              <a:rPr lang="bn-BD" b="1" dirty="0" smtClean="0">
                <a:latin typeface="Nikosh" pitchFamily="2" charset="0"/>
                <a:cs typeface="Nikosh" pitchFamily="2" charset="0"/>
              </a:rPr>
              <a:t>ক।  স্ট্যালিন   </a:t>
            </a:r>
            <a:r>
              <a:rPr lang="bn-BD" dirty="0" smtClean="0">
                <a:latin typeface="Nikosh" pitchFamily="2" charset="0"/>
                <a:cs typeface="Nikosh" pitchFamily="2" charset="0"/>
              </a:rPr>
              <a:t>খ।  হারল্ড লাস্কি</a:t>
            </a:r>
            <a:r>
              <a:rPr lang="en-US" dirty="0" smtClean="0">
                <a:latin typeface="Times New Roman" pitchFamily="18" charset="0"/>
                <a:cs typeface="Times New Roman" pitchFamily="18" charset="0"/>
              </a:rPr>
              <a:t> </a:t>
            </a:r>
            <a:r>
              <a:rPr lang="bn-BD" dirty="0" smtClean="0">
                <a:latin typeface="Nikosh" pitchFamily="2" charset="0"/>
                <a:cs typeface="Nikosh" pitchFamily="2" charset="0"/>
              </a:rPr>
              <a:t>গ।  অধ্যাপক জিম্মান </a:t>
            </a:r>
            <a:r>
              <a:rPr lang="bn-BD" dirty="0" smtClean="0">
                <a:latin typeface="Times New Roman" pitchFamily="18" charset="0"/>
                <a:cs typeface="Nikosh" pitchFamily="2" charset="0"/>
              </a:rPr>
              <a:t> </a:t>
            </a:r>
            <a:r>
              <a:rPr lang="bn-BD" dirty="0" smtClean="0">
                <a:latin typeface="Nikosh" pitchFamily="2" charset="0"/>
                <a:cs typeface="Nikosh" pitchFamily="2" charset="0"/>
              </a:rPr>
              <a:t>  ঘ।  লর্ড ব্রাইস</a:t>
            </a:r>
          </a:p>
          <a:p>
            <a:pPr>
              <a:buNone/>
            </a:pPr>
            <a:r>
              <a:rPr lang="bn-BD" dirty="0" smtClean="0">
                <a:latin typeface="Nikosh" pitchFamily="2" charset="0"/>
                <a:cs typeface="Nikosh" pitchFamily="2" charset="0"/>
              </a:rPr>
              <a:t>৩। </a:t>
            </a:r>
            <a:r>
              <a:rPr lang="en-US" dirty="0" smtClean="0">
                <a:latin typeface="Nikosh" pitchFamily="2" charset="0"/>
                <a:cs typeface="Nikosh" pitchFamily="2" charset="0"/>
              </a:rPr>
              <a:t> </a:t>
            </a:r>
            <a:r>
              <a:rPr lang="bn-BD" dirty="0" smtClean="0">
                <a:latin typeface="Nikosh" pitchFamily="2" charset="0"/>
                <a:cs typeface="Nikosh" pitchFamily="2" charset="0"/>
              </a:rPr>
              <a:t>জাতীয়তার ধারণা হলো মুলত ভাবগত- উক্তিটি কার?  </a:t>
            </a:r>
          </a:p>
          <a:p>
            <a:pPr>
              <a:buNone/>
            </a:pPr>
            <a:r>
              <a:rPr lang="bn-BD" dirty="0" smtClean="0">
                <a:latin typeface="Nikosh" pitchFamily="2" charset="0"/>
                <a:cs typeface="Nikosh" pitchFamily="2" charset="0"/>
              </a:rPr>
              <a:t>ক। লর্ড ব্রাইস </a:t>
            </a:r>
            <a:r>
              <a:rPr lang="bn-BD" dirty="0" smtClean="0">
                <a:latin typeface="Times New Roman" pitchFamily="18" charset="0"/>
                <a:cs typeface="Nikosh" pitchFamily="2" charset="0"/>
              </a:rPr>
              <a:t>  </a:t>
            </a:r>
            <a:r>
              <a:rPr lang="bn-BD" dirty="0" smtClean="0">
                <a:latin typeface="Nikosh" pitchFamily="2" charset="0"/>
                <a:cs typeface="Nikosh" pitchFamily="2" charset="0"/>
              </a:rPr>
              <a:t>খ। ম্যাকাইভার  </a:t>
            </a:r>
            <a:r>
              <a:rPr lang="bn-BD" b="1" dirty="0" smtClean="0">
                <a:latin typeface="Nikosh" pitchFamily="2" charset="0"/>
                <a:cs typeface="Nikosh" pitchFamily="2" charset="0"/>
              </a:rPr>
              <a:t>গ।</a:t>
            </a:r>
            <a:r>
              <a:rPr lang="en-US" b="1" dirty="0" smtClean="0">
                <a:latin typeface="Nikosh" pitchFamily="2" charset="0"/>
                <a:cs typeface="Nikosh" pitchFamily="2" charset="0"/>
              </a:rPr>
              <a:t> </a:t>
            </a:r>
            <a:r>
              <a:rPr lang="bn-BD" b="1" dirty="0" smtClean="0">
                <a:latin typeface="Times New Roman" pitchFamily="18" charset="0"/>
                <a:cs typeface="Nikosh" pitchFamily="2" charset="0"/>
              </a:rPr>
              <a:t> রেঁনা  </a:t>
            </a:r>
            <a:r>
              <a:rPr lang="en-US" b="1" dirty="0" smtClean="0">
                <a:latin typeface="Times New Roman" pitchFamily="18" charset="0"/>
                <a:cs typeface="Times New Roman" pitchFamily="18" charset="0"/>
              </a:rPr>
              <a:t> </a:t>
            </a:r>
            <a:r>
              <a:rPr lang="bn-BD" dirty="0" smtClean="0">
                <a:latin typeface="Nikosh" pitchFamily="2" charset="0"/>
                <a:cs typeface="Nikosh" pitchFamily="2" charset="0"/>
              </a:rPr>
              <a:t>ঘ।</a:t>
            </a:r>
            <a:r>
              <a:rPr lang="en-US" dirty="0" smtClean="0">
                <a:latin typeface="Nikosh" pitchFamily="2" charset="0"/>
                <a:cs typeface="Nikosh" pitchFamily="2" charset="0"/>
              </a:rPr>
              <a:t> </a:t>
            </a:r>
            <a:r>
              <a:rPr lang="bn-BD" dirty="0" smtClean="0">
                <a:latin typeface="Nikosh" pitchFamily="2" charset="0"/>
                <a:cs typeface="Nikosh" pitchFamily="2" charset="0"/>
              </a:rPr>
              <a:t> অধ্যাপক জিম্মান</a:t>
            </a:r>
            <a:r>
              <a:rPr lang="bn-BD" dirty="0" smtClean="0">
                <a:latin typeface="Times New Roman" pitchFamily="18" charset="0"/>
                <a:cs typeface="Nikosh" pitchFamily="2" charset="0"/>
              </a:rPr>
              <a:t>   </a:t>
            </a:r>
          </a:p>
          <a:p>
            <a:pPr>
              <a:buNone/>
            </a:pPr>
            <a:r>
              <a:rPr lang="bn-BD" dirty="0" smtClean="0">
                <a:latin typeface="Nikosh" pitchFamily="2" charset="0"/>
                <a:cs typeface="Nikosh" pitchFamily="2" charset="0"/>
              </a:rPr>
              <a:t>৪।  জাতীয়তার ধারণা একপ্রকার মানসিক ধারণা- উক্তিটি কার?         </a:t>
            </a:r>
          </a:p>
          <a:p>
            <a:pPr>
              <a:buNone/>
            </a:pPr>
            <a:r>
              <a:rPr lang="bn-BD" b="1" dirty="0" smtClean="0">
                <a:latin typeface="Nikosh" pitchFamily="2" charset="0"/>
                <a:cs typeface="Nikosh" pitchFamily="2" charset="0"/>
              </a:rPr>
              <a:t>ক। হারল্ড লাস্কি  </a:t>
            </a:r>
            <a:r>
              <a:rPr lang="bn-BD" b="1" dirty="0" smtClean="0">
                <a:latin typeface="Times New Roman" pitchFamily="18" charset="0"/>
                <a:cs typeface="Nikosh" pitchFamily="2" charset="0"/>
              </a:rPr>
              <a:t>  </a:t>
            </a:r>
            <a:r>
              <a:rPr lang="bn-BD" dirty="0" smtClean="0">
                <a:latin typeface="Nikosh" pitchFamily="2" charset="0"/>
                <a:cs typeface="Nikosh" pitchFamily="2" charset="0"/>
              </a:rPr>
              <a:t>খ।  লর্ড ব্রাইস   গ। রেঁনা  ঘ।  ম্যাকাইভার</a:t>
            </a:r>
          </a:p>
          <a:p>
            <a:pPr>
              <a:buNone/>
            </a:pPr>
            <a:r>
              <a:rPr lang="bn-BD" dirty="0" smtClean="0">
                <a:latin typeface="Nikosh" pitchFamily="2" charset="0"/>
                <a:cs typeface="Nikosh" pitchFamily="2" charset="0"/>
              </a:rPr>
              <a:t>৫। জাতি রাষ্ট্রের উদ্ভব হয়েছে কখন থেকে?      </a:t>
            </a:r>
          </a:p>
          <a:p>
            <a:pPr>
              <a:buNone/>
            </a:pPr>
            <a:r>
              <a:rPr lang="bn-BD" dirty="0" smtClean="0">
                <a:latin typeface="Nikosh" pitchFamily="2" charset="0"/>
                <a:cs typeface="Nikosh" pitchFamily="2" charset="0"/>
              </a:rPr>
              <a:t>ক। প্রাচীন যুগে  </a:t>
            </a:r>
            <a:r>
              <a:rPr lang="bn-BD" dirty="0" smtClean="0">
                <a:latin typeface="Times New Roman" pitchFamily="18" charset="0"/>
                <a:cs typeface="Nikosh" pitchFamily="2" charset="0"/>
              </a:rPr>
              <a:t>  </a:t>
            </a:r>
            <a:r>
              <a:rPr lang="bn-BD" dirty="0" smtClean="0">
                <a:latin typeface="Nikosh" pitchFamily="2" charset="0"/>
                <a:cs typeface="Nikosh" pitchFamily="2" charset="0"/>
              </a:rPr>
              <a:t>খ। মধ্যয যুগে </a:t>
            </a:r>
            <a:r>
              <a:rPr lang="bn-BD" b="1" dirty="0" smtClean="0">
                <a:latin typeface="Nikosh" pitchFamily="2" charset="0"/>
                <a:cs typeface="Nikosh" pitchFamily="2" charset="0"/>
              </a:rPr>
              <a:t>গ।  পঞ্চদশ ও ষোড়শ শতকে </a:t>
            </a:r>
            <a:r>
              <a:rPr lang="bn-BD" b="1" dirty="0" smtClean="0">
                <a:latin typeface="Times New Roman" pitchFamily="18" charset="0"/>
                <a:cs typeface="Times New Roman" pitchFamily="18" charset="0"/>
              </a:rPr>
              <a:t> </a:t>
            </a:r>
            <a:r>
              <a:rPr lang="bn-BD" dirty="0" smtClean="0">
                <a:latin typeface="Nikosh" pitchFamily="2" charset="0"/>
                <a:cs typeface="Nikosh" pitchFamily="2" charset="0"/>
              </a:rPr>
              <a:t>ঘ। একবিংশ শতকে</a:t>
            </a:r>
          </a:p>
          <a:p>
            <a:pPr>
              <a:buNone/>
            </a:pPr>
            <a:endParaRPr lang="bn-BD" dirty="0" smtClean="0">
              <a:latin typeface="Nikosh" pitchFamily="2" charset="0"/>
              <a:cs typeface="Nikosh" pitchFamily="2" charset="0"/>
            </a:endParaRPr>
          </a:p>
          <a:p>
            <a:pPr>
              <a:buNone/>
            </a:pPr>
            <a:endParaRPr lang="en-US"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বাড়ি.jpg"/>
          <p:cNvPicPr>
            <a:picLocks noChangeAspect="1"/>
          </p:cNvPicPr>
          <p:nvPr/>
        </p:nvPicPr>
        <p:blipFill>
          <a:blip r:embed="rId2"/>
          <a:stretch>
            <a:fillRect/>
          </a:stretch>
        </p:blipFill>
        <p:spPr>
          <a:xfrm>
            <a:off x="152400" y="0"/>
            <a:ext cx="8991600" cy="4648200"/>
          </a:xfrm>
          <a:prstGeom prst="rect">
            <a:avLst/>
          </a:prstGeom>
        </p:spPr>
      </p:pic>
      <p:sp>
        <p:nvSpPr>
          <p:cNvPr id="6" name="Title 1"/>
          <p:cNvSpPr txBox="1">
            <a:spLocks/>
          </p:cNvSpPr>
          <p:nvPr/>
        </p:nvSpPr>
        <p:spPr>
          <a:xfrm>
            <a:off x="2895600" y="-152400"/>
            <a:ext cx="3124200" cy="1143000"/>
          </a:xfrm>
          <a:prstGeom prst="rect">
            <a:avLst/>
          </a:prstGeom>
          <a:solidFill>
            <a:schemeClr val="bg2"/>
          </a:solidFill>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bn-BD" sz="4400" b="0" i="0" u="none" strike="noStrike" kern="1200" cap="none" spc="0" normalizeH="0" baseline="0" noProof="0" smtClean="0">
                <a:ln>
                  <a:noFill/>
                </a:ln>
                <a:solidFill>
                  <a:schemeClr val="dk1"/>
                </a:solidFill>
                <a:effectLst/>
                <a:uLnTx/>
                <a:uFillTx/>
                <a:latin typeface="Nikosh" pitchFamily="2" charset="0"/>
                <a:ea typeface="+mn-ea"/>
                <a:cs typeface="Nikosh" pitchFamily="2" charset="0"/>
              </a:rPr>
              <a:t>   বাড়ির কাজ</a:t>
            </a:r>
            <a:endParaRPr kumimoji="0" lang="en-US" sz="4400" b="0" i="0" u="none" strike="noStrike" kern="1200" cap="none" spc="0" normalizeH="0" baseline="0" noProof="0" dirty="0">
              <a:ln>
                <a:noFill/>
              </a:ln>
              <a:solidFill>
                <a:schemeClr val="dk1"/>
              </a:solidFill>
              <a:effectLst/>
              <a:uLnTx/>
              <a:uFillTx/>
              <a:latin typeface="Nikosh" pitchFamily="2" charset="0"/>
              <a:ea typeface="+mn-ea"/>
              <a:cs typeface="Nikosh" pitchFamily="2" charset="0"/>
            </a:endParaRPr>
          </a:p>
        </p:txBody>
      </p:sp>
      <p:sp>
        <p:nvSpPr>
          <p:cNvPr id="11" name="Content Placeholder 2"/>
          <p:cNvSpPr>
            <a:spLocks noGrp="1"/>
          </p:cNvSpPr>
          <p:nvPr>
            <p:ph idx="1"/>
          </p:nvPr>
        </p:nvSpPr>
        <p:spPr>
          <a:xfrm>
            <a:off x="228600" y="4724400"/>
            <a:ext cx="8534400" cy="1828800"/>
          </a:xfrm>
        </p:spPr>
        <p:style>
          <a:lnRef idx="0">
            <a:schemeClr val="accent1"/>
          </a:lnRef>
          <a:fillRef idx="3">
            <a:schemeClr val="accent1"/>
          </a:fillRef>
          <a:effectRef idx="3">
            <a:schemeClr val="accent1"/>
          </a:effectRef>
          <a:fontRef idx="minor">
            <a:schemeClr val="lt1"/>
          </a:fontRef>
        </p:style>
        <p:txBody>
          <a:bodyPr>
            <a:normAutofit/>
          </a:bodyPr>
          <a:lstStyle/>
          <a:p>
            <a:pPr algn="ctr">
              <a:buNone/>
            </a:pPr>
            <a:r>
              <a:rPr lang="bn-BD" dirty="0" smtClean="0">
                <a:latin typeface="Nikosh" pitchFamily="2" charset="0"/>
                <a:cs typeface="Nikosh" pitchFamily="2" charset="0"/>
              </a:rPr>
              <a:t>জাতি ও জাতীয়তা কি আলাদাভাবে দেখাও ?</a:t>
            </a:r>
            <a:endParaRPr lang="en-US" dirty="0" smtClean="0">
              <a:latin typeface="Nikosh" pitchFamily="2" charset="0"/>
              <a:cs typeface="Nikosh" pitchFamily="2" charset="0"/>
            </a:endParaRPr>
          </a:p>
          <a:p>
            <a:pPr algn="ctr">
              <a:buNone/>
            </a:pPr>
            <a:r>
              <a:rPr lang="bn-BD" sz="2000" dirty="0">
                <a:latin typeface="Nikosh" pitchFamily="2" charset="0"/>
                <a:cs typeface="Nikosh" pitchFamily="2" charset="0"/>
              </a:rPr>
              <a:t>সহায়ক গ্রন্থ/ প্রকাশনীঃ পৌরনীতি ও সুশাসনঃ  হাসান বুক হাউস, লেকচার প্রকাশনী, অক্ষরপত্র/পাঞ্জেরী প্রকাশনী</a:t>
            </a:r>
          </a:p>
          <a:p>
            <a:pPr algn="ctr">
              <a:buNone/>
            </a:pPr>
            <a:endParaRPr lang="en-US" dirty="0">
              <a:latin typeface="Nikosh" pitchFamily="2" charset="0"/>
              <a:cs typeface="Nikosh" pitchFamily="2" charset="0"/>
            </a:endParaRPr>
          </a:p>
          <a:p>
            <a:pPr algn="ctr">
              <a:buNone/>
            </a:pPr>
            <a:endParaRPr lang="bn-BD" dirty="0" smtClean="0">
              <a:latin typeface="Nikosh" pitchFamily="2" charset="0"/>
              <a:cs typeface="Nikosh" pitchFamily="2" charset="0"/>
            </a:endParaRPr>
          </a:p>
        </p:txBody>
      </p:sp>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2041525" y="2246313"/>
            <a:ext cx="185738" cy="366712"/>
          </a:xfrm>
          <a:prstGeom prst="rect">
            <a:avLst/>
          </a:prstGeom>
          <a:noFill/>
          <a:ln w="9525">
            <a:noFill/>
            <a:miter lim="800000"/>
            <a:headEnd/>
            <a:tailEnd/>
          </a:ln>
          <a:effectLst/>
        </p:spPr>
        <p:txBody>
          <a:bodyPr wrap="none" lIns="91437" tIns="45718" rIns="91437" bIns="45718">
            <a:spAutoFit/>
          </a:bodyPr>
          <a:lstStyle/>
          <a:p>
            <a:endParaRPr lang="en-US"/>
          </a:p>
        </p:txBody>
      </p:sp>
      <p:sp>
        <p:nvSpPr>
          <p:cNvPr id="4099" name="Text Box 3"/>
          <p:cNvSpPr txBox="1">
            <a:spLocks noChangeArrowheads="1"/>
          </p:cNvSpPr>
          <p:nvPr/>
        </p:nvSpPr>
        <p:spPr bwMode="auto">
          <a:xfrm>
            <a:off x="228600" y="2362200"/>
            <a:ext cx="8534400" cy="400105"/>
          </a:xfrm>
          <a:prstGeom prst="rect">
            <a:avLst/>
          </a:prstGeom>
          <a:noFill/>
          <a:ln w="9525" algn="ctr">
            <a:noFill/>
            <a:miter lim="800000"/>
            <a:headEnd/>
            <a:tailEnd/>
          </a:ln>
          <a:effectLst/>
        </p:spPr>
        <p:txBody>
          <a:bodyPr wrap="square" lIns="91437" tIns="45718" rIns="91437" bIns="45718">
            <a:spAutoFit/>
          </a:bodyPr>
          <a:lstStyle/>
          <a:p>
            <a:endParaRPr lang="en-US" sz="2000" b="1" dirty="0">
              <a:latin typeface="SutonnyMJ" pitchFamily="2" charset="0"/>
            </a:endParaRPr>
          </a:p>
        </p:txBody>
      </p:sp>
      <p:pic>
        <p:nvPicPr>
          <p:cNvPr id="4100" name="Picture 4" descr="PHOTO-1"/>
          <p:cNvPicPr>
            <a:picLocks noChangeAspect="1" noChangeArrowheads="1"/>
          </p:cNvPicPr>
          <p:nvPr/>
        </p:nvPicPr>
        <p:blipFill>
          <a:blip r:embed="rId2"/>
          <a:srcRect/>
          <a:stretch>
            <a:fillRect/>
          </a:stretch>
        </p:blipFill>
        <p:spPr bwMode="auto">
          <a:xfrm>
            <a:off x="6950075" y="0"/>
            <a:ext cx="2193925" cy="1905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Flowchart: Alternate Process 5"/>
          <p:cNvSpPr/>
          <p:nvPr/>
        </p:nvSpPr>
        <p:spPr>
          <a:xfrm>
            <a:off x="304800" y="2209800"/>
            <a:ext cx="8305800" cy="4648200"/>
          </a:xfrm>
          <a:prstGeom prst="flowChartAlternateProcess">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latin typeface="SutonnyMJ" pitchFamily="2" charset="0"/>
              </a:rPr>
              <a:t>wk¶‡</a:t>
            </a:r>
            <a:r>
              <a:rPr lang="en-US" sz="2800" b="1" dirty="0" err="1" smtClean="0">
                <a:latin typeface="SutonnyMJ" pitchFamily="2" charset="0"/>
              </a:rPr>
              <a:t>Ki</a:t>
            </a:r>
            <a:r>
              <a:rPr lang="en-US" sz="2800" b="1" dirty="0" smtClean="0">
                <a:latin typeface="SutonnyMJ" pitchFamily="2" charset="0"/>
              </a:rPr>
              <a:t> </a:t>
            </a:r>
            <a:r>
              <a:rPr lang="en-US" sz="2800" b="1" dirty="0" err="1" smtClean="0">
                <a:latin typeface="SutonnyMJ" pitchFamily="2" charset="0"/>
              </a:rPr>
              <a:t>bvg</a:t>
            </a:r>
            <a:r>
              <a:rPr lang="en-US" sz="2800" b="1" dirty="0" smtClean="0">
                <a:latin typeface="SutonnyMJ" pitchFamily="2" charset="0"/>
              </a:rPr>
              <a:t>		t ‡</a:t>
            </a:r>
            <a:r>
              <a:rPr lang="en-US" sz="2800" b="1" dirty="0" err="1" smtClean="0">
                <a:latin typeface="SutonnyMJ" pitchFamily="2" charset="0"/>
              </a:rPr>
              <a:t>gv</a:t>
            </a:r>
            <a:r>
              <a:rPr lang="en-US" sz="2800" b="1" dirty="0" smtClean="0">
                <a:latin typeface="SutonnyMJ" pitchFamily="2" charset="0"/>
              </a:rPr>
              <a:t>: </a:t>
            </a:r>
            <a:r>
              <a:rPr lang="en-US" sz="2800" b="1" dirty="0" err="1" smtClean="0">
                <a:latin typeface="SutonnyMJ" pitchFamily="2" charset="0"/>
              </a:rPr>
              <a:t>gy¯ÍvwdRyi</a:t>
            </a:r>
            <a:r>
              <a:rPr lang="en-US" sz="2800" b="1" dirty="0" smtClean="0">
                <a:latin typeface="SutonnyMJ" pitchFamily="2" charset="0"/>
              </a:rPr>
              <a:t> </a:t>
            </a:r>
            <a:r>
              <a:rPr lang="en-US" sz="2800" b="1" dirty="0" err="1" smtClean="0">
                <a:latin typeface="SutonnyMJ" pitchFamily="2" charset="0"/>
              </a:rPr>
              <a:t>ingvb</a:t>
            </a:r>
            <a:r>
              <a:rPr lang="en-US" sz="2800" b="1" dirty="0" smtClean="0">
                <a:latin typeface="SutonnyMJ" pitchFamily="2" charset="0"/>
              </a:rPr>
              <a:t> </a:t>
            </a:r>
            <a:endParaRPr lang="en-US" sz="2800" b="1" dirty="0" smtClean="0">
              <a:latin typeface="SutonnyMJ" pitchFamily="2" charset="0"/>
            </a:endParaRPr>
          </a:p>
          <a:p>
            <a:r>
              <a:rPr lang="en-US" sz="2800" b="1" dirty="0" smtClean="0">
                <a:latin typeface="SutonnyMJ" pitchFamily="2" charset="0"/>
              </a:rPr>
              <a:t>			</a:t>
            </a:r>
            <a:r>
              <a:rPr lang="en-US" sz="2800" b="1" dirty="0" err="1" smtClean="0">
                <a:latin typeface="SutonnyMJ" pitchFamily="2" charset="0"/>
              </a:rPr>
              <a:t>cÖfvlK</a:t>
            </a:r>
            <a:r>
              <a:rPr lang="en-US" sz="2800" b="1" dirty="0" smtClean="0">
                <a:latin typeface="SutonnyMJ" pitchFamily="2" charset="0"/>
              </a:rPr>
              <a:t>, </a:t>
            </a:r>
            <a:r>
              <a:rPr lang="en-US" sz="2800" b="1" dirty="0" smtClean="0">
                <a:latin typeface="SutonnyMJ" pitchFamily="2" charset="0"/>
              </a:rPr>
              <a:t>†</a:t>
            </a:r>
            <a:r>
              <a:rPr lang="en-US" sz="2800" b="1" dirty="0" err="1" smtClean="0">
                <a:latin typeface="SutonnyMJ" pitchFamily="2" charset="0"/>
              </a:rPr>
              <a:t>cŠibxwZ</a:t>
            </a:r>
            <a:r>
              <a:rPr lang="en-US" sz="2800" b="1" dirty="0" smtClean="0">
                <a:latin typeface="SutonnyMJ" pitchFamily="2" charset="0"/>
              </a:rPr>
              <a:t> I </a:t>
            </a:r>
            <a:r>
              <a:rPr lang="en-US" sz="2800" b="1" dirty="0" err="1" smtClean="0">
                <a:latin typeface="SutonnyMJ" pitchFamily="2" charset="0"/>
              </a:rPr>
              <a:t>mykvmb</a:t>
            </a:r>
            <a:endParaRPr lang="en-US" sz="2800" b="1" dirty="0" smtClean="0">
              <a:latin typeface="SutonnyMJ" pitchFamily="2" charset="0"/>
            </a:endParaRPr>
          </a:p>
          <a:p>
            <a:r>
              <a:rPr lang="en-US" sz="2800" b="1" dirty="0" smtClean="0">
                <a:latin typeface="SutonnyMJ" pitchFamily="2" charset="0"/>
              </a:rPr>
              <a:t>			</a:t>
            </a:r>
            <a:r>
              <a:rPr lang="en-US" sz="2800" b="1" dirty="0" err="1" smtClean="0">
                <a:latin typeface="SutonnyMJ" pitchFamily="2" charset="0"/>
              </a:rPr>
              <a:t>Bmjvwgqv</a:t>
            </a:r>
            <a:r>
              <a:rPr lang="en-US" sz="2800" b="1" dirty="0" smtClean="0">
                <a:latin typeface="SutonnyMJ" pitchFamily="2" charset="0"/>
              </a:rPr>
              <a:t> </a:t>
            </a:r>
            <a:r>
              <a:rPr lang="en-US" sz="2800" b="1" dirty="0" err="1" smtClean="0">
                <a:latin typeface="SutonnyMJ" pitchFamily="2" charset="0"/>
              </a:rPr>
              <a:t>wWMÖx</a:t>
            </a:r>
            <a:r>
              <a:rPr lang="en-US" sz="2800" b="1" dirty="0" smtClean="0">
                <a:latin typeface="SutonnyMJ" pitchFamily="2" charset="0"/>
              </a:rPr>
              <a:t> </a:t>
            </a:r>
            <a:r>
              <a:rPr lang="en-US" sz="2800" b="1" dirty="0" err="1" smtClean="0">
                <a:latin typeface="SutonnyMJ" pitchFamily="2" charset="0"/>
              </a:rPr>
              <a:t>K‡jR</a:t>
            </a:r>
            <a:r>
              <a:rPr lang="en-US" sz="2800" b="1" dirty="0" smtClean="0">
                <a:latin typeface="SutonnyMJ" pitchFamily="2" charset="0"/>
              </a:rPr>
              <a:t>, </a:t>
            </a:r>
            <a:r>
              <a:rPr lang="en-US" sz="2800" b="1" dirty="0" err="1" smtClean="0">
                <a:latin typeface="SutonnyMJ" pitchFamily="2" charset="0"/>
              </a:rPr>
              <a:t>ivRkvnx</a:t>
            </a:r>
            <a:r>
              <a:rPr lang="en-US" sz="2800" b="1" dirty="0" smtClean="0">
                <a:latin typeface="SutonnyMJ" pitchFamily="2" charset="0"/>
              </a:rPr>
              <a:t>|</a:t>
            </a:r>
          </a:p>
          <a:p>
            <a:r>
              <a:rPr lang="en-US" sz="2800" b="1" dirty="0" err="1" smtClean="0">
                <a:latin typeface="SutonnyMJ" pitchFamily="2" charset="0"/>
              </a:rPr>
              <a:t>cÖwZôvb</a:t>
            </a:r>
            <a:r>
              <a:rPr lang="en-US" sz="2800" b="1" dirty="0" smtClean="0">
                <a:latin typeface="SutonnyMJ" pitchFamily="2" charset="0"/>
              </a:rPr>
              <a:t>			: </a:t>
            </a:r>
            <a:r>
              <a:rPr lang="en-US" sz="2800" b="1" dirty="0" err="1" smtClean="0">
                <a:latin typeface="SutonnyMJ" pitchFamily="2" charset="0"/>
              </a:rPr>
              <a:t>Bmjvwgqv</a:t>
            </a:r>
            <a:r>
              <a:rPr lang="en-US" sz="2800" b="1" dirty="0" smtClean="0">
                <a:latin typeface="SutonnyMJ" pitchFamily="2" charset="0"/>
              </a:rPr>
              <a:t> </a:t>
            </a:r>
            <a:r>
              <a:rPr lang="en-US" sz="2800" b="1" dirty="0" err="1" smtClean="0">
                <a:latin typeface="SutonnyMJ" pitchFamily="2" charset="0"/>
              </a:rPr>
              <a:t>K‡jR</a:t>
            </a:r>
            <a:endParaRPr lang="en-US" sz="2800" b="1" dirty="0" smtClean="0">
              <a:latin typeface="SutonnyMJ" pitchFamily="2" charset="0"/>
            </a:endParaRPr>
          </a:p>
          <a:p>
            <a:r>
              <a:rPr lang="en-US" sz="2800" b="1" dirty="0" smtClean="0">
                <a:latin typeface="SutonnyMJ" pitchFamily="2" charset="0"/>
              </a:rPr>
              <a:t>‡</a:t>
            </a:r>
            <a:r>
              <a:rPr lang="en-US" sz="2800" b="1" dirty="0" err="1" smtClean="0">
                <a:latin typeface="SutonnyMJ" pitchFamily="2" charset="0"/>
              </a:rPr>
              <a:t>kªwY</a:t>
            </a:r>
            <a:r>
              <a:rPr lang="en-US" sz="2800" b="1" dirty="0" smtClean="0">
                <a:latin typeface="SutonnyMJ" pitchFamily="2" charset="0"/>
              </a:rPr>
              <a:t>			: </a:t>
            </a:r>
            <a:r>
              <a:rPr lang="en-US" sz="2800" b="1" dirty="0" err="1" smtClean="0">
                <a:latin typeface="SutonnyMJ" pitchFamily="2" charset="0"/>
              </a:rPr>
              <a:t>Øv`k</a:t>
            </a:r>
            <a:endParaRPr lang="en-US" sz="2800" b="1" dirty="0" smtClean="0">
              <a:latin typeface="SutonnyMJ" pitchFamily="2" charset="0"/>
            </a:endParaRPr>
          </a:p>
          <a:p>
            <a:r>
              <a:rPr lang="en-US" sz="2800" b="1" dirty="0" smtClean="0">
                <a:latin typeface="SutonnyMJ" pitchFamily="2" charset="0"/>
              </a:rPr>
              <a:t>‡</a:t>
            </a:r>
            <a:r>
              <a:rPr lang="en-US" sz="2800" b="1" dirty="0" err="1" smtClean="0">
                <a:latin typeface="SutonnyMJ" pitchFamily="2" charset="0"/>
              </a:rPr>
              <a:t>gvU</a:t>
            </a:r>
            <a:r>
              <a:rPr lang="en-US" sz="2800" b="1" dirty="0" smtClean="0">
                <a:latin typeface="SutonnyMJ" pitchFamily="2" charset="0"/>
              </a:rPr>
              <a:t> </a:t>
            </a:r>
            <a:r>
              <a:rPr lang="en-US" sz="2800" b="1" dirty="0" err="1" smtClean="0">
                <a:latin typeface="SutonnyMJ" pitchFamily="2" charset="0"/>
              </a:rPr>
              <a:t>wk¶v_x</a:t>
            </a:r>
            <a:r>
              <a:rPr lang="en-US" sz="2800" b="1" dirty="0" smtClean="0">
                <a:latin typeface="SutonnyMJ" pitchFamily="2" charset="0"/>
              </a:rPr>
              <a:t>©		</a:t>
            </a:r>
            <a:r>
              <a:rPr lang="en-US" sz="2800" b="1" dirty="0" smtClean="0">
                <a:latin typeface="SutonnyMJ" pitchFamily="2" charset="0"/>
              </a:rPr>
              <a:t>t </a:t>
            </a:r>
            <a:r>
              <a:rPr lang="en-US" sz="2800" b="1" dirty="0" smtClean="0">
                <a:latin typeface="SutonnyMJ" pitchFamily="2" charset="0"/>
              </a:rPr>
              <a:t>208</a:t>
            </a:r>
          </a:p>
          <a:p>
            <a:r>
              <a:rPr lang="en-US" sz="2800" b="1" dirty="0" err="1" smtClean="0">
                <a:latin typeface="SutonnyMJ" pitchFamily="2" charset="0"/>
              </a:rPr>
              <a:t>welq</a:t>
            </a:r>
            <a:r>
              <a:rPr lang="en-US" sz="2800" b="1" dirty="0" smtClean="0">
                <a:latin typeface="SutonnyMJ" pitchFamily="2" charset="0"/>
              </a:rPr>
              <a:t>			t †</a:t>
            </a:r>
            <a:r>
              <a:rPr lang="en-US" sz="2800" b="1" dirty="0" err="1" smtClean="0">
                <a:latin typeface="SutonnyMJ" pitchFamily="2" charset="0"/>
              </a:rPr>
              <a:t>cŠibxwZ</a:t>
            </a:r>
            <a:r>
              <a:rPr lang="en-US" sz="2800" b="1" dirty="0" smtClean="0">
                <a:latin typeface="SutonnyMJ" pitchFamily="2" charset="0"/>
              </a:rPr>
              <a:t> I </a:t>
            </a:r>
            <a:r>
              <a:rPr lang="en-US" sz="2800" b="1" dirty="0" err="1" smtClean="0">
                <a:latin typeface="SutonnyMJ" pitchFamily="2" charset="0"/>
              </a:rPr>
              <a:t>mykvmb</a:t>
            </a:r>
            <a:endParaRPr lang="en-US" sz="2800" b="1" dirty="0" smtClean="0">
              <a:latin typeface="SutonnyMJ" pitchFamily="2" charset="0"/>
            </a:endParaRPr>
          </a:p>
          <a:p>
            <a:r>
              <a:rPr lang="en-US" sz="2800" b="1" dirty="0" err="1" smtClean="0">
                <a:latin typeface="SutonnyMJ" pitchFamily="2" charset="0"/>
              </a:rPr>
              <a:t>mgq</a:t>
            </a:r>
            <a:r>
              <a:rPr lang="en-US" sz="2800" b="1" dirty="0" smtClean="0">
                <a:latin typeface="SutonnyMJ" pitchFamily="2" charset="0"/>
              </a:rPr>
              <a:t>			t 45</a:t>
            </a:r>
          </a:p>
          <a:p>
            <a:r>
              <a:rPr lang="en-US" sz="2800" b="1" dirty="0" err="1" smtClean="0">
                <a:latin typeface="SutonnyMJ" pitchFamily="2" charset="0"/>
              </a:rPr>
              <a:t>ZvwiL</a:t>
            </a:r>
            <a:r>
              <a:rPr lang="en-US" sz="2800" b="1" dirty="0" smtClean="0">
                <a:latin typeface="SutonnyMJ" pitchFamily="2" charset="0"/>
              </a:rPr>
              <a:t>			</a:t>
            </a:r>
            <a:r>
              <a:rPr lang="en-US" sz="2800" b="1" dirty="0" smtClean="0">
                <a:latin typeface="SutonnyMJ" pitchFamily="2" charset="0"/>
              </a:rPr>
              <a:t>t 16/07/2022</a:t>
            </a:r>
            <a:endParaRPr lang="en-US" sz="2800" b="1" dirty="0">
              <a:latin typeface="SutonnyMJ" pitchFamily="2" charset="0"/>
            </a:endParaRPr>
          </a:p>
        </p:txBody>
      </p:sp>
      <p:sp>
        <p:nvSpPr>
          <p:cNvPr id="8" name="Flowchart: Punched Tape 7"/>
          <p:cNvSpPr/>
          <p:nvPr/>
        </p:nvSpPr>
        <p:spPr>
          <a:xfrm>
            <a:off x="533400" y="0"/>
            <a:ext cx="5105400" cy="1642872"/>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rgbClr val="FFFF00"/>
                </a:solidFill>
                <a:latin typeface="SutonnyMJ" pitchFamily="2" charset="0"/>
              </a:rPr>
              <a:t>wk¶‡</a:t>
            </a:r>
            <a:r>
              <a:rPr lang="en-US" sz="6000" b="1" dirty="0" err="1" smtClean="0">
                <a:solidFill>
                  <a:srgbClr val="FFFF00"/>
                </a:solidFill>
                <a:latin typeface="SutonnyMJ" pitchFamily="2" charset="0"/>
              </a:rPr>
              <a:t>Ki</a:t>
            </a:r>
            <a:r>
              <a:rPr lang="en-US" sz="6000" b="1" dirty="0" smtClean="0">
                <a:solidFill>
                  <a:srgbClr val="FFFF00"/>
                </a:solidFill>
                <a:latin typeface="SutonnyMJ" pitchFamily="2" charset="0"/>
              </a:rPr>
              <a:t> </a:t>
            </a:r>
            <a:r>
              <a:rPr lang="bn-BD" sz="6000" dirty="0" smtClean="0">
                <a:solidFill>
                  <a:srgbClr val="FFFF00"/>
                </a:solidFill>
                <a:effectLst>
                  <a:outerShdw blurRad="38100" dist="38100" dir="2700000" algn="tl">
                    <a:srgbClr val="C0C0C0"/>
                  </a:outerShdw>
                </a:effectLst>
                <a:latin typeface="NikoshBAN"/>
                <a:ea typeface="NikoshBAN"/>
                <a:cs typeface="NikoshBAN"/>
              </a:rPr>
              <a:t>পরিচিতি</a:t>
            </a:r>
            <a:endParaRPr lang="en-US" sz="6000" dirty="0">
              <a:solidFill>
                <a:srgbClr val="FFFF00"/>
              </a:solidFill>
              <a:effectLst>
                <a:outerShdw blurRad="38100" dist="38100" dir="2700000" algn="tl">
                  <a:srgbClr val="C0C0C0"/>
                </a:outerShdw>
              </a:effectLst>
              <a:latin typeface="NikoshBAN"/>
              <a:ea typeface="NikoshBAN"/>
              <a:cs typeface="NikoshBAN"/>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05000" y="304800"/>
            <a:ext cx="4572000" cy="1143000"/>
          </a:xfrm>
        </p:spPr>
        <p:txBody>
          <a:bodyPr lIns="0" rIns="0" bIns="0" anchor="b"/>
          <a:lstStyle/>
          <a:p>
            <a:r>
              <a:rPr lang="bn-BD" dirty="0">
                <a:latin typeface="Nikosh"/>
                <a:ea typeface="Nikosh"/>
                <a:cs typeface="Nikosh"/>
              </a:rPr>
              <a:t>  </a:t>
            </a:r>
            <a:endParaRPr lang="en-US" dirty="0">
              <a:latin typeface="Nikosh"/>
              <a:ea typeface="Nikosh"/>
              <a:cs typeface="Nikosh"/>
            </a:endParaRPr>
          </a:p>
        </p:txBody>
      </p:sp>
      <p:sp>
        <p:nvSpPr>
          <p:cNvPr id="4" name="Rounded Rectangle 3"/>
          <p:cNvSpPr/>
          <p:nvPr/>
        </p:nvSpPr>
        <p:spPr>
          <a:xfrm>
            <a:off x="1295400" y="2133600"/>
            <a:ext cx="6019800" cy="3657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3050" indent="-273050" algn="ctr">
              <a:buFontTx/>
              <a:buNone/>
            </a:pPr>
            <a:r>
              <a:rPr lang="bn-BD" sz="4400" dirty="0" smtClean="0">
                <a:solidFill>
                  <a:srgbClr val="FF0000"/>
                </a:solidFill>
                <a:latin typeface="Nikosh"/>
                <a:ea typeface="Nikosh"/>
                <a:cs typeface="Nikosh"/>
              </a:rPr>
              <a:t>শ্রেনীঃ </a:t>
            </a:r>
            <a:r>
              <a:rPr lang="en-US" sz="5400" dirty="0" err="1" smtClean="0">
                <a:solidFill>
                  <a:srgbClr val="FF0000"/>
                </a:solidFill>
                <a:latin typeface="SutonnyMJ" pitchFamily="2" charset="0"/>
                <a:ea typeface="Nikosh"/>
                <a:cs typeface="SutonnyMJ" pitchFamily="2" charset="0"/>
              </a:rPr>
              <a:t>GKv`k</a:t>
            </a:r>
            <a:endParaRPr lang="bn-BD" sz="4400" dirty="0" smtClean="0">
              <a:solidFill>
                <a:srgbClr val="FF0000"/>
              </a:solidFill>
              <a:latin typeface="Nikosh"/>
              <a:ea typeface="Nikosh"/>
              <a:cs typeface="Nikosh"/>
            </a:endParaRPr>
          </a:p>
          <a:p>
            <a:pPr marL="273050" indent="-273050" algn="ctr">
              <a:buFontTx/>
              <a:buNone/>
            </a:pPr>
            <a:r>
              <a:rPr lang="bn-BD" sz="4400" dirty="0" smtClean="0">
                <a:solidFill>
                  <a:srgbClr val="FF0000"/>
                </a:solidFill>
                <a:latin typeface="Nikosh"/>
                <a:ea typeface="Nikosh"/>
                <a:cs typeface="Nikosh"/>
              </a:rPr>
              <a:t>পৌরনীতি ও সুশাসন</a:t>
            </a:r>
          </a:p>
          <a:p>
            <a:pPr marL="273050" indent="-273050" algn="ctr">
              <a:buFontTx/>
              <a:buNone/>
            </a:pPr>
            <a:r>
              <a:rPr lang="en-US" sz="4400" dirty="0" smtClean="0">
                <a:solidFill>
                  <a:srgbClr val="FF0000"/>
                </a:solidFill>
                <a:latin typeface="Nikosh"/>
                <a:ea typeface="Nikosh"/>
                <a:cs typeface="Nikosh"/>
              </a:rPr>
              <a:t>    </a:t>
            </a:r>
            <a:r>
              <a:rPr lang="bn-BD" sz="4400" dirty="0" smtClean="0">
                <a:solidFill>
                  <a:srgbClr val="FF0000"/>
                </a:solidFill>
                <a:latin typeface="Nikosh"/>
                <a:ea typeface="Nikosh"/>
                <a:cs typeface="Nikosh"/>
              </a:rPr>
              <a:t>সময়ঃ </a:t>
            </a:r>
            <a:r>
              <a:rPr lang="bn-BD" sz="4400" dirty="0" smtClean="0">
                <a:solidFill>
                  <a:srgbClr val="FF0000"/>
                </a:solidFill>
                <a:latin typeface="Nikosh"/>
                <a:ea typeface="Nikosh"/>
                <a:cs typeface="Nikosh"/>
              </a:rPr>
              <a:t>৪৫ মিনিট                     </a:t>
            </a:r>
          </a:p>
          <a:p>
            <a:pPr marL="273050" indent="-273050" algn="ctr">
              <a:buFontTx/>
              <a:buNone/>
            </a:pPr>
            <a:r>
              <a:rPr lang="bn-BD" sz="4400" dirty="0" smtClean="0">
                <a:solidFill>
                  <a:srgbClr val="FF0000"/>
                </a:solidFill>
                <a:latin typeface="Nikosh"/>
                <a:ea typeface="Nikosh"/>
                <a:cs typeface="Nikosh"/>
              </a:rPr>
              <a:t>তারিখঃ</a:t>
            </a:r>
            <a:r>
              <a:rPr lang="en-US" sz="4400" dirty="0" smtClean="0">
                <a:solidFill>
                  <a:srgbClr val="FF0000"/>
                </a:solidFill>
                <a:latin typeface="SutonnyMJ" pitchFamily="2" charset="0"/>
                <a:ea typeface="Nikosh"/>
                <a:cs typeface="Nikosh"/>
              </a:rPr>
              <a:t>16</a:t>
            </a:r>
            <a:r>
              <a:rPr lang="bn-BD" sz="4400" dirty="0" smtClean="0">
                <a:solidFill>
                  <a:srgbClr val="FF0000"/>
                </a:solidFill>
                <a:latin typeface="Nikosh"/>
                <a:ea typeface="Nikosh"/>
                <a:cs typeface="Nikosh"/>
              </a:rPr>
              <a:t>/</a:t>
            </a:r>
            <a:r>
              <a:rPr lang="en-US" sz="4400" dirty="0" smtClean="0">
                <a:solidFill>
                  <a:srgbClr val="FF0000"/>
                </a:solidFill>
                <a:latin typeface="SutonnyMJ" pitchFamily="2" charset="0"/>
                <a:ea typeface="Nikosh"/>
                <a:cs typeface="Nikosh"/>
              </a:rPr>
              <a:t>7</a:t>
            </a:r>
            <a:r>
              <a:rPr lang="bn-BD" sz="4400" dirty="0" smtClean="0">
                <a:solidFill>
                  <a:srgbClr val="FF0000"/>
                </a:solidFill>
                <a:latin typeface="Nikosh"/>
                <a:ea typeface="Nikosh"/>
                <a:cs typeface="Nikosh"/>
              </a:rPr>
              <a:t>/</a:t>
            </a:r>
            <a:r>
              <a:rPr lang="en-US" sz="4400" dirty="0" smtClean="0">
                <a:solidFill>
                  <a:srgbClr val="FF0000"/>
                </a:solidFill>
                <a:latin typeface="SutonnyMJ" pitchFamily="2" charset="0"/>
                <a:ea typeface="Nikosh"/>
                <a:cs typeface="Nikosh"/>
              </a:rPr>
              <a:t>2022</a:t>
            </a:r>
            <a:r>
              <a:rPr lang="bn-BD" sz="4400" dirty="0" smtClean="0">
                <a:solidFill>
                  <a:srgbClr val="FF0000"/>
                </a:solidFill>
                <a:latin typeface="Nikosh"/>
                <a:ea typeface="Nikosh"/>
                <a:cs typeface="Nikosh"/>
              </a:rPr>
              <a:t>                  </a:t>
            </a:r>
            <a:endParaRPr lang="en-US" sz="4400" dirty="0" smtClean="0">
              <a:solidFill>
                <a:srgbClr val="FF0000"/>
              </a:solidFill>
              <a:latin typeface="Nikosh"/>
              <a:ea typeface="Nikosh"/>
              <a:cs typeface="Nikosh"/>
            </a:endParaRPr>
          </a:p>
          <a:p>
            <a:pPr algn="ctr"/>
            <a:endParaRPr lang="en-US" dirty="0">
              <a:solidFill>
                <a:srgbClr val="FF0000"/>
              </a:solidFill>
            </a:endParaRPr>
          </a:p>
        </p:txBody>
      </p:sp>
      <p:sp>
        <p:nvSpPr>
          <p:cNvPr id="7" name="Flowchart: Decision 6"/>
          <p:cNvSpPr/>
          <p:nvPr/>
        </p:nvSpPr>
        <p:spPr>
          <a:xfrm>
            <a:off x="685800" y="304800"/>
            <a:ext cx="7162800" cy="1603248"/>
          </a:xfrm>
          <a:prstGeom prst="flowChartDecision">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n-BD" sz="4800" dirty="0" smtClean="0">
                <a:latin typeface="Nikosh"/>
                <a:ea typeface="Nikosh"/>
                <a:cs typeface="Nikosh"/>
              </a:rPr>
              <a:t>পাঠ পরিচিতি</a:t>
            </a:r>
            <a:endParaRPr lang="en-US" sz="4800" dirty="0" smtClean="0">
              <a:latin typeface="Nikosh"/>
              <a:ea typeface="Nikosh"/>
              <a:cs typeface="Nikosh"/>
            </a:endParaRPr>
          </a:p>
          <a:p>
            <a:pPr algn="ct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1143000"/>
          </a:xfrm>
          <a:solidFill>
            <a:schemeClr val="bg2"/>
          </a:solidFill>
        </p:spPr>
        <p:style>
          <a:lnRef idx="2">
            <a:schemeClr val="accent1"/>
          </a:lnRef>
          <a:fillRef idx="1">
            <a:schemeClr val="lt1"/>
          </a:fillRef>
          <a:effectRef idx="0">
            <a:schemeClr val="accent1"/>
          </a:effectRef>
          <a:fontRef idx="minor">
            <a:schemeClr val="dk1"/>
          </a:fontRef>
        </p:style>
        <p:txBody>
          <a:bodyPr>
            <a:normAutofit/>
          </a:bodyPr>
          <a:lstStyle/>
          <a:p>
            <a:r>
              <a:rPr lang="bn-BD" sz="3200" dirty="0" smtClean="0">
                <a:latin typeface="Nikosh" pitchFamily="2" charset="0"/>
                <a:cs typeface="Nikosh" pitchFamily="2" charset="0"/>
              </a:rPr>
              <a:t> </a:t>
            </a:r>
            <a:r>
              <a:rPr lang="bn-BD" sz="2800" dirty="0" smtClean="0">
                <a:latin typeface="Nikosh" pitchFamily="2" charset="0"/>
                <a:cs typeface="Nikosh" pitchFamily="2" charset="0"/>
              </a:rPr>
              <a:t>মুল শিরোনামঃ দেশপ্রেম ও জাতীয়তা </a:t>
            </a:r>
            <a:endParaRPr lang="en-US" sz="3200" dirty="0">
              <a:latin typeface="Nikosh" pitchFamily="2" charset="0"/>
              <a:cs typeface="Nikosh" pitchFamily="2" charset="0"/>
            </a:endParaRPr>
          </a:p>
        </p:txBody>
      </p:sp>
      <p:sp>
        <p:nvSpPr>
          <p:cNvPr id="4" name="Rectangle 3"/>
          <p:cNvSpPr/>
          <p:nvPr/>
        </p:nvSpPr>
        <p:spPr>
          <a:xfrm>
            <a:off x="304800" y="1752600"/>
            <a:ext cx="8610600" cy="3200400"/>
          </a:xfrm>
          <a:prstGeom prst="rect">
            <a:avLst/>
          </a:prstGeom>
          <a:solidFill>
            <a:schemeClr val="tx1">
              <a:lumMod val="50000"/>
              <a:lumOff val="5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buNone/>
            </a:pPr>
            <a:r>
              <a:rPr lang="bn-BD" sz="7200" dirty="0" smtClean="0">
                <a:latin typeface="Nikosh" pitchFamily="2" charset="0"/>
                <a:cs typeface="Nikosh" pitchFamily="2" charset="0"/>
              </a:rPr>
              <a:t>আধ্যায়ঃ ১০ </a:t>
            </a:r>
            <a:r>
              <a:rPr lang="bn-BD" sz="5400" dirty="0" smtClean="0">
                <a:latin typeface="Nikosh" pitchFamily="2" charset="0"/>
                <a:cs typeface="Nikosh" pitchFamily="2" charset="0"/>
              </a:rPr>
              <a:t> </a:t>
            </a:r>
            <a:r>
              <a:rPr lang="bn-BD" sz="3200" dirty="0" smtClean="0">
                <a:latin typeface="Nikosh" pitchFamily="2" charset="0"/>
                <a:cs typeface="Nikosh" pitchFamily="2" charset="0"/>
              </a:rPr>
              <a:t> </a:t>
            </a:r>
            <a:endParaRPr lang="bn-BD" sz="7200" dirty="0" smtClean="0">
              <a:latin typeface="Nikosh" pitchFamily="2" charset="0"/>
              <a:cs typeface="Nikosh" pitchFamily="2" charset="0"/>
            </a:endParaRPr>
          </a:p>
          <a:p>
            <a:pPr algn="ctr">
              <a:buNone/>
            </a:pPr>
            <a:r>
              <a:rPr lang="bn-BD" sz="3600" dirty="0" smtClean="0">
                <a:latin typeface="Nikosh" pitchFamily="2" charset="0"/>
                <a:cs typeface="Nikosh" pitchFamily="2" charset="0"/>
              </a:rPr>
              <a:t>আজকের পাঠ/পাঠ ঘোষনাঃ জাতি ও জাতীয়তা, </a:t>
            </a:r>
            <a:r>
              <a:rPr lang="bn-BD" sz="3200" dirty="0" smtClean="0">
                <a:latin typeface="Nikosh" pitchFamily="2" charset="0"/>
                <a:cs typeface="Nikosh" pitchFamily="2" charset="0"/>
              </a:rPr>
              <a:t>জাতির ধারণা ও সংজ্ঞা,  জাতীয়তার ধারণা ও সংজ্ঞা</a:t>
            </a:r>
            <a:endParaRPr lang="bn-BD" sz="3600" dirty="0" smtClean="0">
              <a:latin typeface="Nikosh" pitchFamily="2" charset="0"/>
              <a:cs typeface="Nikosh" pitchFamily="2"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6096000" cy="11430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ctr"/>
            <a:r>
              <a:rPr lang="bn-BD" dirty="0" smtClean="0">
                <a:latin typeface="Nikosh" pitchFamily="2" charset="0"/>
                <a:cs typeface="Nikosh" pitchFamily="2" charset="0"/>
              </a:rPr>
              <a:t>   </a:t>
            </a:r>
            <a:r>
              <a:rPr lang="en-US" dirty="0" err="1" smtClean="0">
                <a:latin typeface="Nikosh" pitchFamily="2" charset="0"/>
                <a:cs typeface="Nikosh" pitchFamily="2" charset="0"/>
              </a:rPr>
              <a:t>প্রারম্ভিক</a:t>
            </a:r>
            <a:r>
              <a:rPr lang="en-US" dirty="0" smtClean="0">
                <a:latin typeface="Nikosh" pitchFamily="2" charset="0"/>
                <a:cs typeface="Nikosh" pitchFamily="2" charset="0"/>
              </a:rPr>
              <a:t> </a:t>
            </a:r>
            <a:r>
              <a:rPr lang="en-US" dirty="0" err="1" smtClean="0">
                <a:latin typeface="Nikosh" pitchFamily="2" charset="0"/>
                <a:cs typeface="Nikosh" pitchFamily="2" charset="0"/>
              </a:rPr>
              <a:t>বিক্তব্য</a:t>
            </a:r>
            <a:endParaRPr lang="en-US" dirty="0">
              <a:latin typeface="Nikosh" pitchFamily="2" charset="0"/>
              <a:cs typeface="Nikosh" pitchFamily="2" charset="0"/>
            </a:endParaRPr>
          </a:p>
        </p:txBody>
      </p:sp>
      <p:sp>
        <p:nvSpPr>
          <p:cNvPr id="3" name="Content Placeholder 2"/>
          <p:cNvSpPr>
            <a:spLocks noGrp="1"/>
          </p:cNvSpPr>
          <p:nvPr>
            <p:ph idx="1"/>
          </p:nvPr>
        </p:nvSpPr>
        <p:spPr>
          <a:xfrm>
            <a:off x="762000" y="2438400"/>
            <a:ext cx="7696200" cy="3581400"/>
          </a:xfrm>
          <a:ln>
            <a:solidFill>
              <a:srgbClr val="FFFF00"/>
            </a:solidFill>
          </a:ln>
        </p:spPr>
        <p:style>
          <a:lnRef idx="3">
            <a:schemeClr val="lt1"/>
          </a:lnRef>
          <a:fillRef idx="1">
            <a:schemeClr val="accent1"/>
          </a:fillRef>
          <a:effectRef idx="1">
            <a:schemeClr val="accent1"/>
          </a:effectRef>
          <a:fontRef idx="minor">
            <a:schemeClr val="lt1"/>
          </a:fontRef>
        </p:style>
        <p:txBody>
          <a:bodyPr>
            <a:normAutofit/>
          </a:bodyPr>
          <a:lstStyle/>
          <a:p>
            <a:pPr>
              <a:buFont typeface="Wingdings" pitchFamily="2" charset="2"/>
              <a:buChar char="v"/>
            </a:pPr>
            <a:r>
              <a:rPr lang="bn-BD" sz="3600" dirty="0" smtClean="0">
                <a:latin typeface="Nikosh" pitchFamily="2" charset="0"/>
                <a:cs typeface="Nikosh" pitchFamily="2" charset="0"/>
              </a:rPr>
              <a:t>দেশপ্রেম </a:t>
            </a:r>
            <a:r>
              <a:rPr lang="bn-BD" sz="3600" dirty="0">
                <a:latin typeface="Nikosh" pitchFamily="2" charset="0"/>
                <a:cs typeface="Nikosh" pitchFamily="2" charset="0"/>
              </a:rPr>
              <a:t>ও জাতীয়তা  </a:t>
            </a:r>
          </a:p>
          <a:p>
            <a:pPr>
              <a:buFont typeface="Wingdings" pitchFamily="2" charset="2"/>
              <a:buChar char="v"/>
            </a:pPr>
            <a:r>
              <a:rPr lang="bn-BD" sz="3600" dirty="0">
                <a:latin typeface="Nikosh" pitchFamily="2" charset="0"/>
                <a:cs typeface="Nikosh" pitchFamily="2" charset="0"/>
              </a:rPr>
              <a:t>জাতি ও জাতীয়তা, জাতির ধারণা ও সংজ্ঞা, </a:t>
            </a:r>
            <a:endParaRPr lang="en-US" sz="3600" dirty="0" smtClean="0">
              <a:latin typeface="Nikosh" pitchFamily="2" charset="0"/>
              <a:cs typeface="Nikosh" pitchFamily="2" charset="0"/>
            </a:endParaRPr>
          </a:p>
          <a:p>
            <a:pPr>
              <a:buFont typeface="Wingdings" pitchFamily="2" charset="2"/>
              <a:buChar char="v"/>
            </a:pPr>
            <a:r>
              <a:rPr lang="bn-BD" sz="3600" dirty="0" smtClean="0">
                <a:latin typeface="Nikosh" pitchFamily="2" charset="0"/>
                <a:cs typeface="Nikosh" pitchFamily="2" charset="0"/>
              </a:rPr>
              <a:t> জাতীয়তার</a:t>
            </a:r>
            <a:r>
              <a:rPr lang="en-US" sz="3600" dirty="0" smtClean="0">
                <a:latin typeface="Nikosh" pitchFamily="2" charset="0"/>
                <a:cs typeface="Nikosh" pitchFamily="2" charset="0"/>
              </a:rPr>
              <a:t> </a:t>
            </a:r>
            <a:r>
              <a:rPr lang="bn-BD" sz="3600" dirty="0" smtClean="0">
                <a:latin typeface="Nikosh" pitchFamily="2" charset="0"/>
                <a:cs typeface="Nikosh" pitchFamily="2" charset="0"/>
              </a:rPr>
              <a:t>ধারণা </a:t>
            </a:r>
            <a:r>
              <a:rPr lang="bn-BD" sz="3600" dirty="0">
                <a:latin typeface="Nikosh" pitchFamily="2" charset="0"/>
                <a:cs typeface="Nikosh" pitchFamily="2" charset="0"/>
              </a:rPr>
              <a:t>ও সংজ্ঞা</a:t>
            </a:r>
          </a:p>
          <a:p>
            <a:pPr>
              <a:buNone/>
            </a:pPr>
            <a:endParaRPr lang="bn-BD" sz="2600" dirty="0" smtClean="0">
              <a:latin typeface="Nikosh" pitchFamily="2" charset="0"/>
              <a:cs typeface="Nikosh" pitchFamily="2" charset="0"/>
            </a:endParaRPr>
          </a:p>
          <a:p>
            <a:pPr>
              <a:buNone/>
            </a:pPr>
            <a:endParaRPr lang="bn-BD" sz="2400" dirty="0" smtClean="0">
              <a:latin typeface="Nikosh" pitchFamily="2" charset="0"/>
              <a:cs typeface="Nikosh" pitchFamily="2" charset="0"/>
            </a:endParaRPr>
          </a:p>
          <a:p>
            <a:pPr>
              <a:buNone/>
            </a:pPr>
            <a:endParaRPr lang="bn-BD" sz="2400" dirty="0" smtClean="0">
              <a:latin typeface="Nikosh" pitchFamily="2" charset="0"/>
              <a:cs typeface="Nikosh" pitchFamily="2" charset="0"/>
            </a:endParaRPr>
          </a:p>
          <a:p>
            <a:pPr>
              <a:buNone/>
            </a:pPr>
            <a:endParaRPr lang="en-US" sz="2400" dirty="0" smtClean="0">
              <a:latin typeface="Nikosh" pitchFamily="2" charset="0"/>
              <a:cs typeface="Nikosh" pitchFamily="2" charset="0"/>
            </a:endParaRPr>
          </a:p>
          <a:p>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2000" fill="hold"/>
                                        <p:tgtEl>
                                          <p:spTgt spid="3">
                                            <p:bg/>
                                          </p:spTgt>
                                        </p:tgtEl>
                                        <p:attrNameLst>
                                          <p:attrName>ppt_x</p:attrName>
                                        </p:attrNameLst>
                                      </p:cBhvr>
                                      <p:tavLst>
                                        <p:tav tm="0">
                                          <p:val>
                                            <p:strVal val="#ppt_x"/>
                                          </p:val>
                                        </p:tav>
                                        <p:tav tm="100000">
                                          <p:val>
                                            <p:strVal val="#ppt_x"/>
                                          </p:val>
                                        </p:tav>
                                      </p:tavLst>
                                    </p:anim>
                                    <p:anim calcmode="lin" valueType="num">
                                      <p:cBhvr additive="base">
                                        <p:cTn id="8" dur="20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704088"/>
            <a:ext cx="3352800" cy="1143000"/>
          </a:xfrm>
        </p:spPr>
        <p:style>
          <a:lnRef idx="2">
            <a:schemeClr val="accent2"/>
          </a:lnRef>
          <a:fillRef idx="1">
            <a:schemeClr val="lt1"/>
          </a:fillRef>
          <a:effectRef idx="0">
            <a:schemeClr val="accent2"/>
          </a:effectRef>
          <a:fontRef idx="minor">
            <a:schemeClr val="dk1"/>
          </a:fontRef>
        </p:style>
        <p:txBody>
          <a:bodyPr/>
          <a:lstStyle/>
          <a:p>
            <a:pPr algn="ctr"/>
            <a:r>
              <a:rPr lang="bn-BD" dirty="0" smtClean="0">
                <a:latin typeface="Nikosh" pitchFamily="2" charset="0"/>
                <a:cs typeface="Nikosh" pitchFamily="2" charset="0"/>
              </a:rPr>
              <a:t>   শিখন ফল </a:t>
            </a:r>
            <a:endParaRPr lang="en-US" dirty="0">
              <a:latin typeface="Nikosh" pitchFamily="2" charset="0"/>
              <a:cs typeface="Nikosh" pitchFamily="2" charset="0"/>
            </a:endParaRPr>
          </a:p>
        </p:txBody>
      </p:sp>
      <p:sp>
        <p:nvSpPr>
          <p:cNvPr id="3" name="Content Placeholder 2"/>
          <p:cNvSpPr>
            <a:spLocks noGrp="1"/>
          </p:cNvSpPr>
          <p:nvPr>
            <p:ph idx="1"/>
          </p:nvPr>
        </p:nvSpPr>
        <p:spPr>
          <a:xfrm>
            <a:off x="762000" y="2438400"/>
            <a:ext cx="7696200" cy="2026920"/>
          </a:xfrm>
        </p:spPr>
        <p:style>
          <a:lnRef idx="1">
            <a:schemeClr val="accent1"/>
          </a:lnRef>
          <a:fillRef idx="3">
            <a:schemeClr val="accent1"/>
          </a:fillRef>
          <a:effectRef idx="2">
            <a:schemeClr val="accent1"/>
          </a:effectRef>
          <a:fontRef idx="minor">
            <a:schemeClr val="lt1"/>
          </a:fontRef>
        </p:style>
        <p:txBody>
          <a:bodyPr>
            <a:normAutofit/>
          </a:bodyPr>
          <a:lstStyle/>
          <a:p>
            <a:pPr>
              <a:buNone/>
            </a:pPr>
            <a:r>
              <a:rPr lang="bn-BD" sz="2600" dirty="0" smtClean="0">
                <a:latin typeface="Nikosh" pitchFamily="2" charset="0"/>
                <a:cs typeface="Nikosh" pitchFamily="2" charset="0"/>
              </a:rPr>
              <a:t>১।  জাতি ও জাতীয়তা কি বলতে পারবে?                </a:t>
            </a:r>
          </a:p>
          <a:p>
            <a:pPr>
              <a:buNone/>
            </a:pPr>
            <a:r>
              <a:rPr lang="bn-BD" sz="2600" dirty="0" smtClean="0">
                <a:latin typeface="Nikosh" pitchFamily="2" charset="0"/>
                <a:cs typeface="Nikosh" pitchFamily="2" charset="0"/>
              </a:rPr>
              <a:t>২। জাতির ধারণা ও সংজ্ঞা কি বলতে পারবে? </a:t>
            </a:r>
          </a:p>
          <a:p>
            <a:pPr>
              <a:buNone/>
            </a:pPr>
            <a:r>
              <a:rPr lang="bn-BD" sz="2600" dirty="0" smtClean="0">
                <a:latin typeface="Nikosh" pitchFamily="2" charset="0"/>
                <a:cs typeface="Nikosh" pitchFamily="2" charset="0"/>
              </a:rPr>
              <a:t>৩। জাতীয়তার ধারণা ও সংজ্ঞা কি বলতে পারবে?</a:t>
            </a:r>
          </a:p>
          <a:p>
            <a:pPr>
              <a:buNone/>
            </a:pPr>
            <a:r>
              <a:rPr lang="bn-BD" sz="2600" dirty="0" smtClean="0">
                <a:latin typeface="Nikosh" pitchFamily="2" charset="0"/>
                <a:cs typeface="Nikosh" pitchFamily="2" charset="0"/>
              </a:rPr>
              <a:t>   </a:t>
            </a:r>
          </a:p>
          <a:p>
            <a:pPr>
              <a:buNone/>
            </a:pPr>
            <a:endParaRPr lang="bn-BD" sz="2400" dirty="0" smtClean="0">
              <a:latin typeface="Nikosh" pitchFamily="2" charset="0"/>
              <a:cs typeface="Nikosh" pitchFamily="2" charset="0"/>
            </a:endParaRPr>
          </a:p>
          <a:p>
            <a:pPr>
              <a:buNone/>
            </a:pPr>
            <a:endParaRPr lang="bn-BD" sz="2400" dirty="0" smtClean="0">
              <a:latin typeface="Nikosh" pitchFamily="2" charset="0"/>
              <a:cs typeface="Nikosh" pitchFamily="2" charset="0"/>
            </a:endParaRPr>
          </a:p>
          <a:p>
            <a:pPr>
              <a:buNone/>
            </a:pPr>
            <a:endParaRPr lang="en-US" sz="2400" dirty="0" smtClean="0">
              <a:latin typeface="Nikosh" pitchFamily="2" charset="0"/>
              <a:cs typeface="Nikosh" pitchFamily="2" charset="0"/>
            </a:endParaRPr>
          </a:p>
          <a:p>
            <a:endParaRPr lang="en-US" dirty="0"/>
          </a:p>
        </p:txBody>
      </p:sp>
    </p:spTree>
    <p:extLst>
      <p:ext uri="{BB962C8B-B14F-4D97-AF65-F5344CB8AC3E}">
        <p14:creationId xmlns:p14="http://schemas.microsoft.com/office/powerpoint/2010/main" xmlns="" val="1347152035"/>
      </p:ext>
    </p:extLst>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81000"/>
            <a:ext cx="6096000" cy="1143000"/>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pPr algn="ctr"/>
            <a:r>
              <a:rPr lang="bn-BD" dirty="0" smtClean="0">
                <a:latin typeface="Nikosh" pitchFamily="2" charset="0"/>
                <a:cs typeface="Nikosh" pitchFamily="2" charset="0"/>
              </a:rPr>
              <a:t> শিখন ফলের আলোকে প্রশ্ন  </a:t>
            </a:r>
            <a:endParaRPr lang="en-US" dirty="0"/>
          </a:p>
        </p:txBody>
      </p:sp>
      <p:sp>
        <p:nvSpPr>
          <p:cNvPr id="3" name="Content Placeholder 2"/>
          <p:cNvSpPr>
            <a:spLocks noGrp="1"/>
          </p:cNvSpPr>
          <p:nvPr>
            <p:ph idx="1"/>
          </p:nvPr>
        </p:nvSpPr>
        <p:spPr>
          <a:xfrm>
            <a:off x="990600" y="2209800"/>
            <a:ext cx="7848600" cy="2895600"/>
          </a:xfrm>
        </p:spPr>
        <p:style>
          <a:lnRef idx="1">
            <a:schemeClr val="accent1"/>
          </a:lnRef>
          <a:fillRef idx="3">
            <a:schemeClr val="accent1"/>
          </a:fillRef>
          <a:effectRef idx="2">
            <a:schemeClr val="accent1"/>
          </a:effectRef>
          <a:fontRef idx="minor">
            <a:schemeClr val="lt1"/>
          </a:fontRef>
        </p:style>
        <p:txBody>
          <a:bodyPr>
            <a:normAutofit/>
          </a:bodyPr>
          <a:lstStyle/>
          <a:p>
            <a:pPr>
              <a:buNone/>
            </a:pPr>
            <a:endParaRPr lang="en-US" dirty="0" smtClean="0">
              <a:latin typeface="Nikosh" pitchFamily="2" charset="0"/>
              <a:cs typeface="Nikosh" pitchFamily="2" charset="0"/>
            </a:endParaRPr>
          </a:p>
          <a:p>
            <a:pPr>
              <a:buNone/>
            </a:pPr>
            <a:r>
              <a:rPr lang="bn-BD" dirty="0" smtClean="0">
                <a:latin typeface="Nikosh" pitchFamily="2" charset="0"/>
                <a:cs typeface="Nikosh" pitchFamily="2" charset="0"/>
              </a:rPr>
              <a:t>১।  জাতি ও জাতীয়তা কি বল?                </a:t>
            </a:r>
          </a:p>
          <a:p>
            <a:pPr>
              <a:buNone/>
            </a:pPr>
            <a:r>
              <a:rPr lang="bn-BD" dirty="0" smtClean="0">
                <a:latin typeface="Nikosh" pitchFamily="2" charset="0"/>
                <a:cs typeface="Nikosh" pitchFamily="2" charset="0"/>
              </a:rPr>
              <a:t>২। জাতির ধারণা ও সংজ্ঞা কি বল? </a:t>
            </a:r>
          </a:p>
          <a:p>
            <a:pPr>
              <a:buNone/>
            </a:pPr>
            <a:r>
              <a:rPr lang="bn-BD" dirty="0" smtClean="0">
                <a:latin typeface="Nikosh" pitchFamily="2" charset="0"/>
                <a:cs typeface="Nikosh" pitchFamily="2" charset="0"/>
              </a:rPr>
              <a:t>৩। জাতীয়তার ধারণা ও সংজ্ঞা কি বল?</a:t>
            </a:r>
          </a:p>
          <a:p>
            <a:pPr>
              <a:buNone/>
            </a:pPr>
            <a:endParaRPr lang="bn-BD" dirty="0" smtClean="0">
              <a:latin typeface="Nikosh" pitchFamily="2" charset="0"/>
              <a:cs typeface="Nikosh" pitchFamily="2" charset="0"/>
            </a:endParaRPr>
          </a:p>
          <a:p>
            <a:pPr>
              <a:buNone/>
            </a:pPr>
            <a:endParaRPr lang="bn-BD" dirty="0" smtClean="0">
              <a:latin typeface="Nikosh" pitchFamily="2" charset="0"/>
              <a:cs typeface="Nikosh" pitchFamily="2" charset="0"/>
            </a:endParaRPr>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81000"/>
            <a:ext cx="6477000" cy="1143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bn-BD" dirty="0" smtClean="0">
                <a:latin typeface="Nikosh" pitchFamily="2" charset="0"/>
                <a:cs typeface="Nikosh" pitchFamily="2" charset="0"/>
              </a:rPr>
              <a:t>   একক কাজের প্রশ্ন</a:t>
            </a:r>
            <a:endParaRPr lang="en-US" dirty="0">
              <a:latin typeface="Nikosh" pitchFamily="2" charset="0"/>
              <a:cs typeface="Nikosh" pitchFamily="2" charset="0"/>
            </a:endParaRPr>
          </a:p>
        </p:txBody>
      </p:sp>
      <p:sp>
        <p:nvSpPr>
          <p:cNvPr id="3" name="Content Placeholder 2"/>
          <p:cNvSpPr>
            <a:spLocks noGrp="1"/>
          </p:cNvSpPr>
          <p:nvPr>
            <p:ph idx="1"/>
          </p:nvPr>
        </p:nvSpPr>
        <p:spPr>
          <a:xfrm>
            <a:off x="914400" y="2133600"/>
            <a:ext cx="7543800" cy="27432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ctr">
              <a:buNone/>
            </a:pPr>
            <a:endParaRPr lang="en-US" sz="4000" dirty="0" smtClean="0">
              <a:latin typeface="Nikosh" pitchFamily="2" charset="0"/>
              <a:cs typeface="Nikosh" pitchFamily="2" charset="0"/>
            </a:endParaRPr>
          </a:p>
          <a:p>
            <a:pPr algn="ctr">
              <a:buNone/>
            </a:pPr>
            <a:r>
              <a:rPr lang="bn-BD" sz="4000" dirty="0" smtClean="0">
                <a:latin typeface="Nikosh" pitchFamily="2" charset="0"/>
                <a:cs typeface="Nikosh" pitchFamily="2" charset="0"/>
              </a:rPr>
              <a:t>জাতি ও জাতীয়তা কি বল?</a:t>
            </a:r>
          </a:p>
          <a:p>
            <a:pPr algn="ctr">
              <a:buNone/>
            </a:pPr>
            <a:r>
              <a:rPr lang="bn-BD" sz="3800" dirty="0" smtClean="0">
                <a:latin typeface="Nikosh" pitchFamily="2" charset="0"/>
                <a:cs typeface="Nikosh" pitchFamily="2" charset="0"/>
              </a:rPr>
              <a:t>সময়ঃ ৫ মিনিট  </a:t>
            </a:r>
          </a:p>
          <a:p>
            <a:pPr>
              <a:buNone/>
            </a:pPr>
            <a:r>
              <a:rPr lang="bn-BD" dirty="0" smtClean="0">
                <a:latin typeface="Nikosh" pitchFamily="2" charset="0"/>
                <a:cs typeface="Nikosh" pitchFamily="2" charset="0"/>
              </a:rPr>
              <a:t> </a:t>
            </a:r>
            <a:endParaRPr lang="en-US" dirty="0">
              <a:latin typeface="Nikosh" pitchFamily="2" charset="0"/>
              <a:cs typeface="Nikosh" pitchFamily="2" charset="0"/>
            </a:endParaRPr>
          </a:p>
        </p:txBody>
      </p:sp>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74638"/>
            <a:ext cx="5562600" cy="1143000"/>
          </a:xfrm>
        </p:spPr>
        <p:style>
          <a:lnRef idx="2">
            <a:schemeClr val="accent1"/>
          </a:lnRef>
          <a:fillRef idx="1">
            <a:schemeClr val="lt1"/>
          </a:fillRef>
          <a:effectRef idx="0">
            <a:schemeClr val="accent1"/>
          </a:effectRef>
          <a:fontRef idx="minor">
            <a:schemeClr val="dk1"/>
          </a:fontRef>
        </p:style>
        <p:txBody>
          <a:bodyPr/>
          <a:lstStyle/>
          <a:p>
            <a:pPr algn="ctr"/>
            <a:r>
              <a:rPr lang="bn-BD" dirty="0" smtClean="0">
                <a:latin typeface="Nikosh" pitchFamily="2" charset="0"/>
                <a:cs typeface="Nikosh" pitchFamily="2" charset="0"/>
              </a:rPr>
              <a:t>একক কাজের সমাধান</a:t>
            </a:r>
            <a:endParaRPr lang="en-US" dirty="0"/>
          </a:p>
        </p:txBody>
      </p:sp>
      <p:sp>
        <p:nvSpPr>
          <p:cNvPr id="5" name="Content Placeholder 4"/>
          <p:cNvSpPr>
            <a:spLocks noGrp="1"/>
          </p:cNvSpPr>
          <p:nvPr>
            <p:ph idx="1"/>
          </p:nvPr>
        </p:nvSpPr>
        <p:spPr>
          <a:xfrm>
            <a:off x="381000" y="1752600"/>
            <a:ext cx="8229600" cy="4419600"/>
          </a:xfrm>
        </p:spPr>
        <p:style>
          <a:lnRef idx="2">
            <a:schemeClr val="dk1"/>
          </a:lnRef>
          <a:fillRef idx="1">
            <a:schemeClr val="lt1"/>
          </a:fillRef>
          <a:effectRef idx="0">
            <a:schemeClr val="dk1"/>
          </a:effectRef>
          <a:fontRef idx="minor">
            <a:schemeClr val="dk1"/>
          </a:fontRef>
        </p:style>
        <p:txBody>
          <a:bodyPr>
            <a:noAutofit/>
          </a:bodyPr>
          <a:lstStyle/>
          <a:p>
            <a:pPr algn="just">
              <a:lnSpc>
                <a:spcPct val="220000"/>
              </a:lnSpc>
              <a:buNone/>
            </a:pPr>
            <a:r>
              <a:rPr lang="bn-BD" sz="1400" dirty="0" smtClean="0">
                <a:latin typeface="Times New Roman" pitchFamily="18" charset="0"/>
                <a:cs typeface="Nikosh" pitchFamily="2" charset="0"/>
              </a:rPr>
              <a:t>জাতি ও জাতীয়তার ইংরেজী প্রতিশব্দ হলো যথাক্রমে </a:t>
            </a:r>
            <a:r>
              <a:rPr lang="en-US" sz="1400" dirty="0" smtClean="0">
                <a:latin typeface="Times New Roman" pitchFamily="18" charset="0"/>
                <a:cs typeface="Times New Roman" pitchFamily="18" charset="0"/>
              </a:rPr>
              <a:t>Nation</a:t>
            </a:r>
            <a:r>
              <a:rPr lang="bn-BD" sz="1400" dirty="0" smtClean="0">
                <a:latin typeface="Times New Roman" pitchFamily="18" charset="0"/>
                <a:cs typeface="Nikosh" pitchFamily="2" charset="0"/>
              </a:rPr>
              <a:t> ও </a:t>
            </a:r>
            <a:r>
              <a:rPr lang="en-US" sz="1400" dirty="0" smtClean="0">
                <a:latin typeface="Times New Roman" pitchFamily="18" charset="0"/>
                <a:cs typeface="Times New Roman" pitchFamily="18" charset="0"/>
              </a:rPr>
              <a:t>Nationality</a:t>
            </a:r>
            <a:r>
              <a:rPr lang="bn-BD" sz="1400" dirty="0" smtClean="0">
                <a:latin typeface="Times New Roman" pitchFamily="18" charset="0"/>
                <a:cs typeface="Nikosh" pitchFamily="2" charset="0"/>
              </a:rPr>
              <a:t> ইংরেজী  </a:t>
            </a:r>
            <a:r>
              <a:rPr lang="en-US" sz="1400" dirty="0" smtClean="0">
                <a:latin typeface="Times New Roman" pitchFamily="18" charset="0"/>
                <a:cs typeface="Times New Roman" pitchFamily="18" charset="0"/>
              </a:rPr>
              <a:t>Nation</a:t>
            </a:r>
            <a:r>
              <a:rPr lang="bn-BD" sz="1400" dirty="0" smtClean="0">
                <a:latin typeface="Times New Roman" pitchFamily="18" charset="0"/>
                <a:cs typeface="Nikosh" pitchFamily="2" charset="0"/>
              </a:rPr>
              <a:t> ও  </a:t>
            </a:r>
            <a:r>
              <a:rPr lang="en-US" sz="1400" dirty="0" smtClean="0">
                <a:latin typeface="Times New Roman" pitchFamily="18" charset="0"/>
                <a:cs typeface="Nikosh" pitchFamily="2" charset="0"/>
              </a:rPr>
              <a:t>Nationality</a:t>
            </a:r>
            <a:r>
              <a:rPr lang="bn-BD" sz="1400" dirty="0" smtClean="0">
                <a:latin typeface="Times New Roman" pitchFamily="18" charset="0"/>
                <a:cs typeface="Nikosh" pitchFamily="2" charset="0"/>
              </a:rPr>
              <a:t> শব্দ দুটি উদ্ভুত হয়েছে ল্যাটিন শব্দ  </a:t>
            </a:r>
            <a:r>
              <a:rPr lang="en-US" sz="1400" dirty="0" err="1" smtClean="0">
                <a:latin typeface="Times New Roman" pitchFamily="18" charset="0"/>
                <a:cs typeface="Nikosh" pitchFamily="2" charset="0"/>
              </a:rPr>
              <a:t>Natio</a:t>
            </a:r>
            <a:r>
              <a:rPr lang="bn-BD" sz="1400" dirty="0" smtClean="0">
                <a:latin typeface="Times New Roman" pitchFamily="18" charset="0"/>
                <a:cs typeface="Nikosh" pitchFamily="2" charset="0"/>
              </a:rPr>
              <a:t> বা  </a:t>
            </a:r>
            <a:r>
              <a:rPr lang="en-US" sz="1400" dirty="0" err="1" smtClean="0">
                <a:latin typeface="Times New Roman" pitchFamily="18" charset="0"/>
                <a:cs typeface="Nikosh" pitchFamily="2" charset="0"/>
              </a:rPr>
              <a:t>Natus</a:t>
            </a:r>
            <a:r>
              <a:rPr lang="en-US" sz="1400" dirty="0" smtClean="0">
                <a:latin typeface="Times New Roman" pitchFamily="18" charset="0"/>
                <a:cs typeface="Nikosh" pitchFamily="2" charset="0"/>
              </a:rPr>
              <a:t> </a:t>
            </a:r>
            <a:r>
              <a:rPr lang="bn-BD" sz="1400" dirty="0" smtClean="0">
                <a:latin typeface="Times New Roman" pitchFamily="18" charset="0"/>
                <a:cs typeface="Nikosh" pitchFamily="2" charset="0"/>
              </a:rPr>
              <a:t>থেকে যার অর্থ হলো  </a:t>
            </a:r>
            <a:r>
              <a:rPr lang="en-US" sz="1400" dirty="0" smtClean="0">
                <a:latin typeface="Times New Roman" pitchFamily="18" charset="0"/>
                <a:cs typeface="Nikosh" pitchFamily="2" charset="0"/>
              </a:rPr>
              <a:t>Born</a:t>
            </a:r>
            <a:r>
              <a:rPr lang="bn-BD" sz="1400" dirty="0" smtClean="0">
                <a:latin typeface="Times New Roman" pitchFamily="18" charset="0"/>
                <a:cs typeface="Nikosh" pitchFamily="2" charset="0"/>
              </a:rPr>
              <a:t> অথ্যাৎ জন্ম। সুতরাং উৎপত্তিগত বা শাব্দিক দিক থেকে জাতি ও জাতীয়তা বলতে বুঝায় একই বংশোদ্ভুত জনসমষ্টি।</a:t>
            </a:r>
            <a:endParaRPr lang="en-US" sz="1400" dirty="0" smtClean="0">
              <a:latin typeface="Times New Roman" pitchFamily="18" charset="0"/>
              <a:cs typeface="Nikosh" pitchFamily="2" charset="0"/>
            </a:endParaRPr>
          </a:p>
          <a:p>
            <a:pPr algn="just">
              <a:lnSpc>
                <a:spcPct val="220000"/>
              </a:lnSpc>
              <a:buNone/>
            </a:pPr>
            <a:r>
              <a:rPr lang="bn-BD" sz="1400" dirty="0" smtClean="0">
                <a:latin typeface="Times New Roman" pitchFamily="18" charset="0"/>
                <a:cs typeface="Nikosh" pitchFamily="2" charset="0"/>
              </a:rPr>
              <a:t>আধুনিক লেখকগণ জাতি ও জাতীয়তার মধ্যে পার্থক্য নির্দেশ করেছেন। তাদের মতে জাতীয়তা এক ধরনের চেতনা বা মানসিক অনুভুতি। জাতীয়তার চেতনা দ্বারা উদ্বুদ্ধ জনসমাজ স্বাধীন হতে চাইলে বা স্বাধীন হলে তাকে জাতি বলে। পঞ্চদশ ও ষোড়শ শতকে ইউরোপীয় জনগনের মধ্যে জাতীয়তাবাদী ভাবধারার উন্মেষ ঘটে। জাতীয়তাবাদী চেতনার প্রসার লাভের ফলেই পৃথিবীতে একসময় জাতীয় রাষ্ট্রের ধারণা জনপ্রিয় হয়ে ওঠে। এক জাতি এক দেশ এই শ্লোগানে উজ্জীবিত হয়ে অনেক পরাধীন জাতি স্বাধীনতা সংগ্রামে ঝাপিয়ে পড়ে এবং স্বাধীনতা সার্বভৌমত্ব লাভ করে। সুতরাং জাতি হচ্ছে জাতীয়তাবাদী চেতনারই </a:t>
            </a:r>
            <a:r>
              <a:rPr lang="bn-BD" sz="1600" dirty="0" smtClean="0">
                <a:latin typeface="Times New Roman" pitchFamily="18" charset="0"/>
                <a:cs typeface="Nikosh" pitchFamily="2" charset="0"/>
              </a:rPr>
              <a:t>ফসল। </a:t>
            </a:r>
          </a:p>
        </p:txBody>
      </p:sp>
    </p:spTree>
  </p:cSld>
  <p:clrMapOvr>
    <a:masterClrMapping/>
  </p:clrMapOvr>
  <p:transition>
    <p:wipe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787</Words>
  <Application>Microsoft Office PowerPoint</Application>
  <PresentationFormat>On-screen Show (4:3)</PresentationFormat>
  <Paragraphs>82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  </vt:lpstr>
      <vt:lpstr> মুল শিরোনামঃ দেশপ্রেম ও জাতীয়তা </vt:lpstr>
      <vt:lpstr>   প্রারম্ভিক বিক্তব্য</vt:lpstr>
      <vt:lpstr>   শিখন ফল </vt:lpstr>
      <vt:lpstr> শিখন ফলের আলোকে প্রশ্ন  </vt:lpstr>
      <vt:lpstr>   একক কাজের প্রশ্ন</vt:lpstr>
      <vt:lpstr>একক কাজের সমাধান</vt:lpstr>
      <vt:lpstr>   জোড়ায় কাজের প্রশ্ন</vt:lpstr>
      <vt:lpstr>জোড়ায় কাজের সমাধান</vt:lpstr>
      <vt:lpstr>     দলীয় কাজের প্রশ্ন </vt:lpstr>
      <vt:lpstr>দলীয় কাজের সমাধান </vt:lpstr>
      <vt:lpstr>মুল্যায়ন</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শুভেচ্ছা / স্বাগতম</dc:title>
  <dc:creator>USER</dc:creator>
  <cp:lastModifiedBy>USER</cp:lastModifiedBy>
  <cp:revision>29</cp:revision>
  <dcterms:created xsi:type="dcterms:W3CDTF">2006-08-16T00:00:00Z</dcterms:created>
  <dcterms:modified xsi:type="dcterms:W3CDTF">2022-07-16T13:28:18Z</dcterms:modified>
</cp:coreProperties>
</file>