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7" r:id="rId8"/>
    <p:sldId id="262" r:id="rId9"/>
    <p:sldId id="264" r:id="rId10"/>
    <p:sldId id="265" r:id="rId11"/>
    <p:sldId id="266" r:id="rId12"/>
    <p:sldId id="269" r:id="rId13"/>
    <p:sldId id="272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C62-6148-413E-BC08-24812705A77B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CB-C3FB-4694-AA0F-7030044D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C62-6148-413E-BC08-24812705A77B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CB-C3FB-4694-AA0F-7030044D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0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C62-6148-413E-BC08-24812705A77B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CB-C3FB-4694-AA0F-7030044D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C62-6148-413E-BC08-24812705A77B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CB-C3FB-4694-AA0F-7030044D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C62-6148-413E-BC08-24812705A77B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CB-C3FB-4694-AA0F-7030044D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7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C62-6148-413E-BC08-24812705A77B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CB-C3FB-4694-AA0F-7030044D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C62-6148-413E-BC08-24812705A77B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CB-C3FB-4694-AA0F-7030044D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7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C62-6148-413E-BC08-24812705A77B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CB-C3FB-4694-AA0F-7030044D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C62-6148-413E-BC08-24812705A77B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CB-C3FB-4694-AA0F-7030044D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0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C62-6148-413E-BC08-24812705A77B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CB-C3FB-4694-AA0F-7030044D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9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C62-6148-413E-BC08-24812705A77B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CB-C3FB-4694-AA0F-7030044D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15C62-6148-413E-BC08-24812705A77B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FCCB-C3FB-4694-AA0F-7030044D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0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533400"/>
            <a:ext cx="5943600" cy="1066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FFFF00"/>
                </a:solidFill>
              </a:rPr>
              <a:t>السلام عليكم ورحمة الله و بركاته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5257800"/>
            <a:ext cx="74676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اهلا  سهلا و مرحبا لكم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07" y="1752600"/>
            <a:ext cx="4281985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31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3810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032681"/>
            <a:ext cx="3789218" cy="214891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3" y="297873"/>
            <a:ext cx="921327" cy="92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533400"/>
            <a:ext cx="4419600" cy="464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واعلم ان انتحالك ذاك سخطة لصاحابك وان فيه مع ذلك عار وسخفا – فان بلغ ذلك بك ان تشير برأي الرجل وتتكلم بكلامه وهو سوء الأدب الفاشى فى الناس-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93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5558"/>
            <a:ext cx="3047999" cy="2594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81714"/>
            <a:ext cx="3048000" cy="240948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33800" y="605558"/>
            <a:ext cx="4724400" cy="51856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ومن تمام حسن الخلق و الادب ان تسخو نفسك لاخيك بما انتحل من كلامك ورايك وتنسب إليه رأيه وكلامه وتزينه مع ذلك ما استطعت-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484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071425"/>
              </p:ext>
            </p:extLst>
          </p:nvPr>
        </p:nvGraphicFramePr>
        <p:xfrm>
          <a:off x="1066800" y="1066803"/>
          <a:ext cx="7086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470994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معنى الكلمة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الكلمات</a:t>
                      </a:r>
                      <a:endParaRPr lang="en-US" dirty="0"/>
                    </a:p>
                  </a:txBody>
                  <a:tcPr/>
                </a:tc>
              </a:tr>
              <a:tr h="6581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তোমার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رفدك</a:t>
                      </a:r>
                      <a:endParaRPr lang="en-US" sz="2800" dirty="0"/>
                    </a:p>
                  </a:txBody>
                  <a:tcPr/>
                </a:tc>
              </a:tr>
              <a:tr h="6581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তোমার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উজ্জ্বল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হাসি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بشرك</a:t>
                      </a:r>
                      <a:endParaRPr lang="en-US" sz="2800" dirty="0"/>
                    </a:p>
                  </a:txBody>
                  <a:tcPr/>
                </a:tc>
              </a:tr>
              <a:tr h="6581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সীমাবদ্ধ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اكتف</a:t>
                      </a:r>
                      <a:endParaRPr lang="en-US" sz="2800" dirty="0"/>
                    </a:p>
                  </a:txBody>
                  <a:tcPr/>
                </a:tc>
              </a:tr>
              <a:tr h="658101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লজ্জা</a:t>
                      </a:r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عارا</a:t>
                      </a:r>
                      <a:endParaRPr lang="en-US" sz="2800" dirty="0"/>
                    </a:p>
                  </a:txBody>
                  <a:tcPr/>
                </a:tc>
              </a:tr>
              <a:tr h="6581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চুরি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করেছে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انتحل</a:t>
                      </a:r>
                      <a:endParaRPr lang="en-US" sz="2800" dirty="0"/>
                    </a:p>
                  </a:txBody>
                  <a:tcPr/>
                </a:tc>
              </a:tr>
              <a:tr h="6581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সাধ্যমত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ما</a:t>
                      </a:r>
                      <a:r>
                        <a:rPr lang="ar-SA" sz="2800" baseline="0" dirty="0" smtClean="0"/>
                        <a:t> استطعت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8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457200"/>
            <a:ext cx="4038600" cy="1143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التقييم</a:t>
            </a:r>
            <a:endParaRPr lang="en-US" sz="4400" dirty="0"/>
          </a:p>
        </p:txBody>
      </p:sp>
      <p:sp>
        <p:nvSpPr>
          <p:cNvPr id="3" name="Rounded Rectangle 2"/>
          <p:cNvSpPr/>
          <p:nvPr/>
        </p:nvSpPr>
        <p:spPr>
          <a:xfrm>
            <a:off x="685800" y="1828800"/>
            <a:ext cx="77724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dirty="0" smtClean="0"/>
              <a:t>السوال: ما معنى </a:t>
            </a:r>
            <a:r>
              <a:rPr lang="ar-SA" sz="2800" b="1" u="sng" dirty="0" smtClean="0"/>
              <a:t>رأياً يعجبك</a:t>
            </a:r>
            <a:r>
              <a:rPr lang="ar-SA" sz="2800" dirty="0" smtClean="0"/>
              <a:t>؟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682336" y="3962400"/>
            <a:ext cx="77724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400" dirty="0" smtClean="0"/>
              <a:t>السوال: ما معنى </a:t>
            </a:r>
            <a:r>
              <a:rPr lang="ar-SA" sz="2400" b="1" u="sng" dirty="0" smtClean="0"/>
              <a:t>عارًا و سخفًا</a:t>
            </a:r>
            <a:r>
              <a:rPr lang="ar-SA" sz="2400" dirty="0" smtClean="0"/>
              <a:t>؟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2895600"/>
            <a:ext cx="77724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মনোমুগ্ধকর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2336" y="5029200"/>
            <a:ext cx="7772400" cy="990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লজ্জা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নির্বুদ্ধিতা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14498"/>
              </p:ext>
            </p:extLst>
          </p:nvPr>
        </p:nvGraphicFramePr>
        <p:xfrm>
          <a:off x="914400" y="1828800"/>
          <a:ext cx="7239000" cy="403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19500"/>
                <a:gridCol w="3619500"/>
              </a:tblGrid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المضارع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الماضى</a:t>
                      </a:r>
                      <a:endParaRPr lang="en-US" sz="3600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تسمع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سمعت</a:t>
                      </a:r>
                      <a:endParaRPr lang="en-US" sz="3600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يبلغ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بلغ</a:t>
                      </a:r>
                      <a:endParaRPr lang="en-US" sz="3600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تجمع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جمعت</a:t>
                      </a:r>
                      <a:endParaRPr lang="en-US" sz="3600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ينتحل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انتحل</a:t>
                      </a:r>
                      <a:endParaRPr lang="en-US" sz="3600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تستطع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استطعت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295400" y="762000"/>
            <a:ext cx="64770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عين صيغ الماضى ثم حول الى المضارع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0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356893"/>
            <a:ext cx="3581400" cy="192910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عمل المجتمعة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24" y="356893"/>
            <a:ext cx="3579376" cy="19291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38200" y="2438400"/>
            <a:ext cx="7696200" cy="3276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 smtClean="0"/>
              <a:t>ما ذا تفعل لصديقك؟</a:t>
            </a:r>
          </a:p>
          <a:p>
            <a:pPr algn="ctr"/>
            <a:endParaRPr lang="ar-SA" sz="2800" dirty="0"/>
          </a:p>
          <a:p>
            <a:pPr algn="ctr"/>
            <a:endParaRPr lang="ar-SA" sz="2800" dirty="0" smtClean="0"/>
          </a:p>
          <a:p>
            <a:r>
              <a:rPr lang="ar-SA" sz="2800" dirty="0" smtClean="0"/>
              <a:t>الوقت:  4 دقائق</a:t>
            </a:r>
          </a:p>
        </p:txBody>
      </p:sp>
    </p:spTree>
    <p:extLst>
      <p:ext uri="{BB962C8B-B14F-4D97-AF65-F5344CB8AC3E}">
        <p14:creationId xmlns:p14="http://schemas.microsoft.com/office/powerpoint/2010/main" val="26526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762000"/>
            <a:ext cx="5334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واجب المنزلي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1"/>
            <a:ext cx="6248400" cy="3200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5105401"/>
            <a:ext cx="62484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/>
              <a:t>اكتب فى كراستكم</a:t>
            </a:r>
            <a:r>
              <a:rPr lang="ar-SA" sz="2800" dirty="0" smtClean="0"/>
              <a:t>:</a:t>
            </a:r>
          </a:p>
          <a:p>
            <a:pPr algn="ctr"/>
            <a:r>
              <a:rPr lang="ar-SA" sz="4000" dirty="0" smtClean="0"/>
              <a:t>ما العار و السخف لصديق؟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4905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609600"/>
            <a:ext cx="5257800" cy="9906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شكرا لكم- الى اللقاء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15966"/>
            <a:ext cx="7848600" cy="4075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15967"/>
            <a:ext cx="1219200" cy="1223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509" y="52064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الصديق مراة للصديق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61655" y="353291"/>
            <a:ext cx="5867400" cy="101830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تعارف المعلم</a:t>
            </a:r>
            <a:endParaRPr lang="en-US" sz="4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4825" y="1461655"/>
            <a:ext cx="8229600" cy="487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sz="4000" b="1" dirty="0" smtClean="0">
                <a:solidFill>
                  <a:srgbClr val="002060"/>
                </a:solidFill>
              </a:rPr>
              <a:t>محمد انعام الحق </a:t>
            </a:r>
            <a:r>
              <a:rPr lang="ar-SA" sz="4000" dirty="0" smtClean="0">
                <a:solidFill>
                  <a:srgbClr val="002060"/>
                </a:solidFill>
              </a:rPr>
              <a:t>(محاضر للعرب)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sz="4000" dirty="0" smtClean="0">
                <a:solidFill>
                  <a:srgbClr val="002060"/>
                </a:solidFill>
              </a:rPr>
              <a:t>شاري فانساني حسينية فاضل مدرسة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sz="4000" dirty="0" smtClean="0">
                <a:solidFill>
                  <a:srgbClr val="002060"/>
                </a:solidFill>
              </a:rPr>
              <a:t>مطلب عطّر- ساندبور-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01817511165</a:t>
            </a:r>
            <a:r>
              <a:rPr lang="ar-SA" sz="4000" dirty="0" smtClean="0">
                <a:solidFill>
                  <a:srgbClr val="002060"/>
                </a:solidFill>
              </a:rPr>
              <a:t>الجوال:- </a:t>
            </a:r>
            <a:endParaRPr lang="en-US" sz="40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anaam343@gmail.com</a:t>
            </a:r>
            <a:r>
              <a:rPr lang="ar-S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البريد الالكترونى: </a:t>
            </a:r>
            <a:endParaRPr lang="en-US" sz="3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825" y="1461655"/>
            <a:ext cx="24384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9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609600"/>
            <a:ext cx="4876800" cy="1143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تعريف الدرس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609600" y="1981200"/>
            <a:ext cx="7924800" cy="43434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r">
              <a:spcBef>
                <a:spcPct val="20000"/>
              </a:spcBef>
            </a:pPr>
            <a:r>
              <a:rPr lang="ar-SA" sz="4000" b="1" dirty="0" smtClean="0">
                <a:solidFill>
                  <a:srgbClr val="0070C0"/>
                </a:solidFill>
              </a:rPr>
              <a:t>الصف : سنة الاولى للعالم</a:t>
            </a:r>
            <a:endParaRPr lang="ar-AE" sz="4000" b="1" dirty="0">
              <a:solidFill>
                <a:srgbClr val="0070C0"/>
              </a:solidFill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ar-AE" sz="4000" b="1" dirty="0">
                <a:solidFill>
                  <a:srgbClr val="0070C0"/>
                </a:solidFill>
              </a:rPr>
              <a:t>الموضوع </a:t>
            </a:r>
            <a:r>
              <a:rPr lang="ar-SA" sz="4000" b="1" dirty="0">
                <a:solidFill>
                  <a:srgbClr val="0070C0"/>
                </a:solidFill>
              </a:rPr>
              <a:t>:</a:t>
            </a:r>
            <a:r>
              <a:rPr lang="ar-AE" sz="4000" b="1" dirty="0">
                <a:solidFill>
                  <a:srgbClr val="0070C0"/>
                </a:solidFill>
              </a:rPr>
              <a:t>– </a:t>
            </a:r>
            <a:r>
              <a:rPr lang="ar-SA" sz="4000" b="1" dirty="0">
                <a:solidFill>
                  <a:srgbClr val="0070C0"/>
                </a:solidFill>
              </a:rPr>
              <a:t>اللغة العربية الاتصالية</a:t>
            </a:r>
            <a:endParaRPr lang="ar-AE" sz="4000" b="1" dirty="0">
              <a:solidFill>
                <a:srgbClr val="0070C0"/>
              </a:solidFill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ar-SA" sz="4000" b="1" dirty="0" smtClean="0">
                <a:solidFill>
                  <a:srgbClr val="0070C0"/>
                </a:solidFill>
              </a:rPr>
              <a:t>الوحدة الخامسة</a:t>
            </a:r>
            <a:endParaRPr lang="ar-SA" sz="4000" b="1" dirty="0">
              <a:solidFill>
                <a:srgbClr val="0070C0"/>
              </a:solidFill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ar-SA" sz="4000" b="1" dirty="0" smtClean="0">
                <a:solidFill>
                  <a:srgbClr val="0070C0"/>
                </a:solidFill>
              </a:rPr>
              <a:t>الدرس الاول</a:t>
            </a:r>
            <a:endParaRPr lang="ar-SA" sz="4000" b="1" dirty="0">
              <a:solidFill>
                <a:srgbClr val="0070C0"/>
              </a:solidFill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ar-SA" sz="4000" b="1" dirty="0">
                <a:solidFill>
                  <a:srgbClr val="0070C0"/>
                </a:solidFill>
              </a:rPr>
              <a:t>الو</a:t>
            </a:r>
            <a:r>
              <a:rPr lang="ar-AE" sz="4000" b="1" dirty="0">
                <a:solidFill>
                  <a:srgbClr val="0070C0"/>
                </a:solidFill>
              </a:rPr>
              <a:t>قت </a:t>
            </a:r>
            <a:r>
              <a:rPr lang="ar-SA" sz="4000" b="1" dirty="0">
                <a:solidFill>
                  <a:srgbClr val="0070C0"/>
                </a:solidFill>
              </a:rPr>
              <a:t>:</a:t>
            </a:r>
            <a:r>
              <a:rPr lang="ar-AE" sz="4000" b="1" dirty="0">
                <a:solidFill>
                  <a:srgbClr val="0070C0"/>
                </a:solidFill>
              </a:rPr>
              <a:t>- </a:t>
            </a:r>
            <a:r>
              <a:rPr lang="ar-SA" sz="4000" b="1" dirty="0" smtClean="0">
                <a:solidFill>
                  <a:srgbClr val="0070C0"/>
                </a:solidFill>
              </a:rPr>
              <a:t>40</a:t>
            </a:r>
            <a:r>
              <a:rPr lang="ar-AE" sz="4000" b="1" dirty="0" smtClean="0">
                <a:solidFill>
                  <a:srgbClr val="0070C0"/>
                </a:solidFill>
              </a:rPr>
              <a:t> </a:t>
            </a:r>
            <a:r>
              <a:rPr lang="ar-AE" sz="4000" b="1" dirty="0">
                <a:solidFill>
                  <a:srgbClr val="0070C0"/>
                </a:solidFill>
              </a:rPr>
              <a:t>داقائق </a:t>
            </a:r>
          </a:p>
          <a:p>
            <a:pPr lvl="0" algn="r">
              <a:spcBef>
                <a:spcPct val="20000"/>
              </a:spcBef>
            </a:pPr>
            <a:r>
              <a:rPr lang="ar-SA" sz="2800" b="1" dirty="0">
                <a:solidFill>
                  <a:srgbClr val="0070C0"/>
                </a:solidFill>
              </a:rPr>
              <a:t>التاريخ:- </a:t>
            </a:r>
            <a:r>
              <a:rPr lang="ar-SA" sz="2800" b="1" dirty="0" smtClean="0">
                <a:solidFill>
                  <a:srgbClr val="0070C0"/>
                </a:solidFill>
              </a:rPr>
              <a:t>17-07-2022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5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7" y="702468"/>
            <a:ext cx="4052379" cy="2269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294784"/>
            <a:ext cx="4011386" cy="2572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2800"/>
            <a:ext cx="3893279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84" y="642937"/>
            <a:ext cx="4106516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608312"/>
              </p:ext>
            </p:extLst>
          </p:nvPr>
        </p:nvGraphicFramePr>
        <p:xfrm>
          <a:off x="3235325" y="3209925"/>
          <a:ext cx="26717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2671200" imgH="437760" progId="Package">
                  <p:embed/>
                </p:oleObj>
              </mc:Choice>
              <mc:Fallback>
                <p:oleObj name="Packager Shell Object" showAsIcon="1" r:id="rId4" imgW="26712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325" y="3209925"/>
                        <a:ext cx="267176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371600" y="457200"/>
            <a:ext cx="6400800" cy="2667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الدرس اليوم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533400" y="3429000"/>
            <a:ext cx="80772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 smtClean="0"/>
              <a:t>المعاملة الصديق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9789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050473"/>
            <a:ext cx="7086600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ar-SA" sz="4000" b="1" dirty="0">
                <a:solidFill>
                  <a:srgbClr val="0070C0"/>
                </a:solidFill>
              </a:rPr>
              <a:t>يستطيع الطلاب بعد فراغة الدرس.........</a:t>
            </a:r>
            <a:r>
              <a:rPr lang="ar-SA" sz="4000" b="1" dirty="0">
                <a:solidFill>
                  <a:srgbClr val="7030A0"/>
                </a:solidFill>
              </a:rPr>
              <a:t> </a:t>
            </a:r>
            <a:r>
              <a:rPr lang="ar-SA" b="1" dirty="0">
                <a:solidFill>
                  <a:srgbClr val="7030A0"/>
                </a:solidFill>
              </a:rPr>
              <a:t> </a:t>
            </a:r>
            <a:endParaRPr lang="ar-SA" sz="1100" b="1" dirty="0">
              <a:solidFill>
                <a:srgbClr val="7030A0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ar-SA" sz="2000" b="1" dirty="0">
                <a:solidFill>
                  <a:srgbClr val="7030A0"/>
                </a:solidFill>
              </a:rPr>
              <a:t> </a:t>
            </a:r>
            <a:r>
              <a:rPr lang="ar-SA" sz="3200" b="1" dirty="0">
                <a:solidFill>
                  <a:prstClr val="black"/>
                </a:solidFill>
              </a:rPr>
              <a:t>ا. أن يقول معني مفردات الهامة</a:t>
            </a:r>
            <a:r>
              <a:rPr lang="ar-SA" sz="3200" b="1" dirty="0">
                <a:solidFill>
                  <a:prstClr val="black"/>
                </a:solidFill>
                <a:latin typeface="Blackadder ITC"/>
              </a:rPr>
              <a:t> و</a:t>
            </a:r>
            <a:r>
              <a:rPr lang="ar-SA" sz="3200" b="1" dirty="0">
                <a:solidFill>
                  <a:prstClr val="black"/>
                </a:solidFill>
              </a:rPr>
              <a:t> يستخدمها في الجمل </a:t>
            </a:r>
            <a:endParaRPr lang="ar-SA" sz="3200" b="1" dirty="0" smtClean="0">
              <a:solidFill>
                <a:prstClr val="black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ar-SA" sz="3200" b="1" dirty="0" smtClean="0">
                <a:solidFill>
                  <a:prstClr val="black"/>
                </a:solidFill>
              </a:rPr>
              <a:t>٢. أن يعين صياغ الماضي ويحولها الى المضارع</a:t>
            </a:r>
          </a:p>
          <a:p>
            <a:pPr lvl="0" algn="r">
              <a:spcBef>
                <a:spcPct val="20000"/>
              </a:spcBef>
            </a:pPr>
            <a:r>
              <a:rPr lang="ar-SA" sz="3200" b="1" dirty="0" smtClean="0">
                <a:solidFill>
                  <a:prstClr val="black"/>
                </a:solidFill>
              </a:rPr>
              <a:t>٣</a:t>
            </a:r>
            <a:r>
              <a:rPr lang="ar-SA" sz="3200" b="1" dirty="0">
                <a:solidFill>
                  <a:prstClr val="black"/>
                </a:solidFill>
              </a:rPr>
              <a:t>. أن يبين </a:t>
            </a:r>
            <a:r>
              <a:rPr lang="ar-SA" sz="3200" b="1" dirty="0" smtClean="0">
                <a:solidFill>
                  <a:prstClr val="black"/>
                </a:solidFill>
              </a:rPr>
              <a:t>معاملة الصديق مع الصديق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6014" y="609600"/>
            <a:ext cx="57439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/>
              <a:t>اهداف الدرس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15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695325"/>
            <a:ext cx="393700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667616"/>
            <a:ext cx="3543300" cy="2362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85800" y="3124200"/>
            <a:ext cx="7823200" cy="2819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ابذل لصديقك دمك و مالك ولمعرفتك رفدك ومحضرك وللعامة بشرك وتحننك و لعدوك عدلك و انصافك واضنن بدينك و عرضك عن كل أحد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60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14386"/>
            <a:ext cx="3581400" cy="2233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" y="3276600"/>
            <a:ext cx="3512128" cy="2133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4" y="4800600"/>
            <a:ext cx="95408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304800"/>
            <a:ext cx="4419600" cy="525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ان سمعت من صاحبك كلاما او رأياً يعجبك فلا تنتحله تزينا به عند الناس-  واكتف من التزين بأن تجتنى الصواب اذا سمعته و تنسبه الى صاحبه-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093913"/>
            <a:ext cx="95408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3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299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20</cp:revision>
  <dcterms:created xsi:type="dcterms:W3CDTF">2022-06-19T01:42:50Z</dcterms:created>
  <dcterms:modified xsi:type="dcterms:W3CDTF">2022-07-17T15:45:41Z</dcterms:modified>
</cp:coreProperties>
</file>