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74" r:id="rId3"/>
    <p:sldId id="275" r:id="rId4"/>
    <p:sldId id="276" r:id="rId5"/>
    <p:sldId id="277" r:id="rId6"/>
    <p:sldId id="288" r:id="rId7"/>
    <p:sldId id="320" r:id="rId8"/>
    <p:sldId id="321" r:id="rId9"/>
    <p:sldId id="322" r:id="rId10"/>
    <p:sldId id="334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294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11AC-59EB-424F-80FE-04376DAD7D43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7.jpg"/><Relationship Id="rId12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4.jpg"/><Relationship Id="rId5" Type="http://schemas.openxmlformats.org/officeDocument/2006/relationships/image" Target="../media/image19.jpg"/><Relationship Id="rId10" Type="http://schemas.openxmlformats.org/officeDocument/2006/relationships/image" Target="../media/image23.jpg"/><Relationship Id="rId4" Type="http://schemas.openxmlformats.org/officeDocument/2006/relationships/image" Target="../media/image18.jpg"/><Relationship Id="rId9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3182" y="3002972"/>
            <a:ext cx="2514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বনের বৈশিষ্ট্য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582" y="335972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বন আয়তনে বিশাল হবে যাতে বন্য পশু পাখি অবাধে ঘুরে বেড়াতে পারে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99164" y="1776845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বনে বিভিন্ন প্রকার বৃক্ষরাজি, আগাছা, পরগাছা থাকবে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0" y="581891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বনে বিভিন্ন প্রকার বন্য প্রাণী বাঘ, সিংহ, হাতি,হরিণসহ অনেক প্রাণী থাকতে পারে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5181600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বনে বিভিন্ন প্রকার বন্য পাখি দোয়েল, ময়না,টিয়া , বাজ, বক ইত্যাদি থাকতে পারে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4073236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বনে বিভিন্ন প্রকার কীটপতঙ্গ মৌমাছি, মথ, প্রজাপতি ইত্যাদি থাকতে পারে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15200" y="5140036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বনের ভূমি কোথাও উচু, কোথাও নিচু ,কোথাও শুকনা কোথাও জলাবদ্ধতা থাকতে পারে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81891"/>
            <a:ext cx="3124200" cy="23899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78382" y="439882"/>
            <a:ext cx="3124200" cy="23899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80564" y="439882"/>
            <a:ext cx="3124200" cy="23899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645" y="3830780"/>
            <a:ext cx="3124200" cy="238990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4073236"/>
            <a:ext cx="3124200" cy="238990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62800" y="3764972"/>
            <a:ext cx="3124200" cy="238990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7360" y="381000"/>
            <a:ext cx="740664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বনের গুরুত্ব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219200"/>
            <a:ext cx="512064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 গুরুত্ব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2109" y="2362201"/>
            <a:ext cx="4498572" cy="38169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খ ) শিল্পের কাঁচামাল 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কাগজ শিল্প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দিয়াশলাই শিল্প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রাবার শিল্প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15000" y="2092037"/>
            <a:ext cx="4795058" cy="43572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কুটির শিল্পের কাঁচামাল হিসেবে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ঘ) ভেষজ উদ্ভিদ হিসেবে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ঙ) খাদ্য হিসেবে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চ) মধুর উৎস হিসেবে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ছ) ভুমি ক্ষয় রোধ ও নদী ভাঙ্গন থেকে রক্ষা করার জন্য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জ) দুর্যোগ থেকে রক্ষা পেতে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ঝ) আত্মকর্মসংস্থান সৃষ্টিতে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ঞ) উপজাত দ্রব্য সংগ্রহ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7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6291" y="533400"/>
            <a:ext cx="512064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বনের পরিবেশগত গুরুত্ব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" y="1524000"/>
            <a:ext cx="7680960" cy="449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ক) অক্সিজেন সরবরাহ ও কার্বন ডাই অক্সাইড গ্রহন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খ) বৃষ্টিপাত ঘটানো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গ) তাপমাত্রা কমানো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ঘ)ঝড় বৃষ্টি ও জলোচ্ছাসের গতি নিয়ন্ত্রণ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ঙ) মাটির উর্বরতা বৃদ্ধি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চ) ভুমিক্ষয় রোধ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ছ) পানি দূষণ রোধ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জ) গ্রীন হাউজ গ্যাস শোষণ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" y="1600200"/>
            <a:ext cx="877824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বনের চিত্তবিনোদনগত গুরুত্ব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3352800"/>
            <a:ext cx="877824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 বৈচিত্র্য সংরক্ষণে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240" y="381000"/>
            <a:ext cx="704088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পাহাড়ি বনের বৈশিষ্ট্য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1520" y="1295400"/>
            <a:ext cx="9052560" cy="5029200"/>
            <a:chOff x="609600" y="1295400"/>
            <a:chExt cx="7543800" cy="5029200"/>
          </a:xfrm>
        </p:grpSpPr>
        <p:sp>
          <p:nvSpPr>
            <p:cNvPr id="3" name="Rectangle 2"/>
            <p:cNvSpPr/>
            <p:nvPr/>
          </p:nvSpPr>
          <p:spPr>
            <a:xfrm>
              <a:off x="609600" y="1295400"/>
              <a:ext cx="7543800" cy="41148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000" y="5562600"/>
              <a:ext cx="6934200" cy="762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এ বনের অধিকাংশ বৃক্ষ চিরহরিৎ ।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3456" y="1226127"/>
            <a:ext cx="9966959" cy="5275118"/>
            <a:chOff x="533401" y="1049482"/>
            <a:chExt cx="8305799" cy="5275118"/>
          </a:xfrm>
        </p:grpSpPr>
        <p:grpSp>
          <p:nvGrpSpPr>
            <p:cNvPr id="10" name="Group 9"/>
            <p:cNvGrpSpPr/>
            <p:nvPr/>
          </p:nvGrpSpPr>
          <p:grpSpPr>
            <a:xfrm>
              <a:off x="533401" y="1066800"/>
              <a:ext cx="8305799" cy="5257800"/>
              <a:chOff x="533401" y="1066800"/>
              <a:chExt cx="7162799" cy="5257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33401" y="1066800"/>
                <a:ext cx="2234267" cy="373380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2000" y="5105400"/>
                <a:ext cx="6934200" cy="12192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এ বনের প্রধান প্রাণী হল মায়াহরিন, বন্য হাতি, কাঠবিড়ালী, হনুমান ইত্যাদি 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276601" y="1049482"/>
              <a:ext cx="2667000" cy="3751118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1" y="1049482"/>
              <a:ext cx="2667000" cy="3751118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1" y="1336964"/>
            <a:ext cx="9966959" cy="5257800"/>
            <a:chOff x="533401" y="1049482"/>
            <a:chExt cx="8305799" cy="5275118"/>
          </a:xfrm>
        </p:grpSpPr>
        <p:grpSp>
          <p:nvGrpSpPr>
            <p:cNvPr id="16" name="Group 15"/>
            <p:cNvGrpSpPr/>
            <p:nvPr/>
          </p:nvGrpSpPr>
          <p:grpSpPr>
            <a:xfrm>
              <a:off x="533401" y="1066800"/>
              <a:ext cx="8305799" cy="5257800"/>
              <a:chOff x="533401" y="1066800"/>
              <a:chExt cx="7162799" cy="52578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33401" y="1066800"/>
                <a:ext cx="2234267" cy="3733800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2000" y="5105400"/>
                <a:ext cx="6934200" cy="12192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এ বনের প্রধান বৃক্ষ হল- সেগুন, জারুল, বৈলাম, মেহগনি, গর্জন, চাপালিস, বাশ, বেত ইত্যাদি 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276601" y="1049482"/>
              <a:ext cx="2667000" cy="3751118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1" y="1049482"/>
              <a:ext cx="2667000" cy="3751118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5513" y="1243445"/>
            <a:ext cx="9966959" cy="5257800"/>
            <a:chOff x="533401" y="1049482"/>
            <a:chExt cx="8305799" cy="5275118"/>
          </a:xfrm>
        </p:grpSpPr>
        <p:grpSp>
          <p:nvGrpSpPr>
            <p:cNvPr id="22" name="Group 21"/>
            <p:cNvGrpSpPr/>
            <p:nvPr/>
          </p:nvGrpSpPr>
          <p:grpSpPr>
            <a:xfrm>
              <a:off x="533401" y="1066800"/>
              <a:ext cx="8305799" cy="5257800"/>
              <a:chOff x="533401" y="1066800"/>
              <a:chExt cx="7162799" cy="52578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33401" y="1066800"/>
                <a:ext cx="2234267" cy="3733800"/>
              </a:xfrm>
              <a:prstGeom prst="rect">
                <a:avLst/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2000" y="5105400"/>
                <a:ext cx="6934200" cy="12192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এ বনের প্রধান পাখি বনমুরগি, ময়না, মহুয়া, ঘুঘু ইত্যাদি । 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3276601" y="1049482"/>
              <a:ext cx="2667000" cy="3751118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96001" y="1049482"/>
              <a:ext cx="2667000" cy="3751118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4808" y="1219200"/>
            <a:ext cx="9648865" cy="5257800"/>
            <a:chOff x="798479" y="1049482"/>
            <a:chExt cx="8040721" cy="5275118"/>
          </a:xfrm>
        </p:grpSpPr>
        <p:sp>
          <p:nvSpPr>
            <p:cNvPr id="28" name="Rectangle 27"/>
            <p:cNvSpPr/>
            <p:nvPr/>
          </p:nvSpPr>
          <p:spPr>
            <a:xfrm>
              <a:off x="798479" y="5105400"/>
              <a:ext cx="8040721" cy="1219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বাংলাদেশের চা বাগানের অধিকাংশ অংশ এই পাহাড়ি এলাকায় অবস্থিত ।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8479" y="1049482"/>
              <a:ext cx="7964522" cy="3751118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10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920240" y="381000"/>
            <a:ext cx="704088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ম্যানগ্রোভ বা উপকূলীয় বনের বৈশিষ্ট্য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24808" y="1219201"/>
            <a:ext cx="9648865" cy="5257801"/>
            <a:chOff x="798479" y="1049482"/>
            <a:chExt cx="8040721" cy="5275119"/>
          </a:xfrm>
        </p:grpSpPr>
        <p:sp>
          <p:nvSpPr>
            <p:cNvPr id="28" name="Rectangle 27"/>
            <p:cNvSpPr/>
            <p:nvPr/>
          </p:nvSpPr>
          <p:spPr>
            <a:xfrm>
              <a:off x="798479" y="4948483"/>
              <a:ext cx="8040721" cy="13761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ম্যানগ্রোভ বনের প্রধান বৈশিষ্ট্য হল এ বনের উদ্ভিদ লবণাক্ত পানিতে জন্মায় এবং বন নিয়মিত জোয়ার ভাটার পানিতে প্লাবিত হয় 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8479" y="1049482"/>
              <a:ext cx="7964522" cy="375111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7688" y="1371601"/>
            <a:ext cx="9648865" cy="5257801"/>
            <a:chOff x="798479" y="1049482"/>
            <a:chExt cx="8040721" cy="5275119"/>
          </a:xfrm>
        </p:grpSpPr>
        <p:sp>
          <p:nvSpPr>
            <p:cNvPr id="31" name="Rectangle 30"/>
            <p:cNvSpPr/>
            <p:nvPr/>
          </p:nvSpPr>
          <p:spPr>
            <a:xfrm>
              <a:off x="798479" y="4948483"/>
              <a:ext cx="8040721" cy="13761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ম্যানগ্রোভ বনের উদ্ভিদের শ্বাসমূল বা ঠেসমূল থাকে ।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98479" y="1049482"/>
              <a:ext cx="7964522" cy="375111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8640" y="1219201"/>
            <a:ext cx="9966960" cy="5257801"/>
            <a:chOff x="457200" y="1219200"/>
            <a:chExt cx="8305800" cy="5257801"/>
          </a:xfrm>
        </p:grpSpPr>
        <p:grpSp>
          <p:nvGrpSpPr>
            <p:cNvPr id="34" name="Group 33"/>
            <p:cNvGrpSpPr/>
            <p:nvPr/>
          </p:nvGrpSpPr>
          <p:grpSpPr>
            <a:xfrm>
              <a:off x="457200" y="1219200"/>
              <a:ext cx="8040721" cy="5257801"/>
              <a:chOff x="798479" y="1049482"/>
              <a:chExt cx="8040721" cy="527511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98479" y="4948483"/>
                <a:ext cx="8040721" cy="1376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ম্যানগ্রোভ বনের প্রধান বৃক্ষ সুন্দরী তবে গোলপাতা, কেওরা, বেত , শন ইত্যাদি উদ্ভিদও জন্মে ।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98479" y="1049482"/>
                <a:ext cx="2819400" cy="3751118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429000" y="1219200"/>
              <a:ext cx="2667000" cy="3738803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48400" y="1219200"/>
              <a:ext cx="2514600" cy="3738803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1521" y="1371601"/>
            <a:ext cx="9648865" cy="5257801"/>
            <a:chOff x="457200" y="1219200"/>
            <a:chExt cx="8040721" cy="5257801"/>
          </a:xfrm>
        </p:grpSpPr>
        <p:grpSp>
          <p:nvGrpSpPr>
            <p:cNvPr id="40" name="Group 39"/>
            <p:cNvGrpSpPr/>
            <p:nvPr/>
          </p:nvGrpSpPr>
          <p:grpSpPr>
            <a:xfrm>
              <a:off x="457200" y="1219200"/>
              <a:ext cx="8040721" cy="5257801"/>
              <a:chOff x="798479" y="1049482"/>
              <a:chExt cx="8040721" cy="527511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98479" y="4948483"/>
                <a:ext cx="8040721" cy="1376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বন্যপ্রাণীর মধ্যে রয়েল বেঙ্গল টাইগার , চিত্রা হরিন এই বনের বিশেষ আকর্ষণ ।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98479" y="1049482"/>
                <a:ext cx="3505200" cy="3751118"/>
              </a:xfrm>
              <a:prstGeom prst="rect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4267200" y="1219200"/>
              <a:ext cx="4038600" cy="3738803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9088" y="1245947"/>
            <a:ext cx="9648865" cy="5257801"/>
            <a:chOff x="457200" y="1219200"/>
            <a:chExt cx="8040721" cy="5257801"/>
          </a:xfrm>
        </p:grpSpPr>
        <p:grpSp>
          <p:nvGrpSpPr>
            <p:cNvPr id="45" name="Group 44"/>
            <p:cNvGrpSpPr/>
            <p:nvPr/>
          </p:nvGrpSpPr>
          <p:grpSpPr>
            <a:xfrm>
              <a:off x="457200" y="1219200"/>
              <a:ext cx="8040721" cy="5257801"/>
              <a:chOff x="798479" y="1049482"/>
              <a:chExt cx="8040721" cy="527511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798479" y="4948483"/>
                <a:ext cx="8040721" cy="1376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এই বনে প্রায় ১২০ প্রজাতির মাছ, ৫০ প্রজাতির সরীসৃপ, ২৭০ প্রজাতির পাখি  ও ৪২ প্রজাতির স্তন্যপায়ী প্রাণী রয়েছে 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98479" y="1049482"/>
                <a:ext cx="3505200" cy="3751118"/>
              </a:xfrm>
              <a:prstGeom prst="rect">
                <a:avLst/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4267200" y="1219200"/>
              <a:ext cx="4038600" cy="3738803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12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20240" y="381000"/>
            <a:ext cx="704088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 বনায়ন কী 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2960" y="1524000"/>
            <a:ext cx="8961120" cy="434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বনজ সম্পদের উৎপাদন বৃদ্ধির উদ্দেশ্যে জনগণের প্রত্যক্ষ অংশগ্রহণের মাধ্যমে বসতবাড়ির আঙিনায়, মাঠের ধারে, পতিত জমিতে, সরকারি বেসরকারি প্রতিষ্ঠানে সল্প পরিসরে যে বন গড়ে তোলা হয় তাকে সামাজিক বনায়ন বলে 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240" y="381000"/>
            <a:ext cx="704088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বনায়নের প্রকারভেদ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" y="1447800"/>
            <a:ext cx="8138160" cy="449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just">
              <a:buFont typeface="+mj-lt"/>
              <a:buAutoNum type="romanUcPeriod"/>
            </a:pP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বসতবাড়ির বন 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 বন 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প্রাতিষ্ঠানিক বন 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সড়ক ও বাধ বন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240" y="381000"/>
            <a:ext cx="704088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 বনায়নের প্রয়োজনীয়তা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" y="1302327"/>
            <a:ext cx="9875520" cy="5022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arenR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দারিদ্র্য বিমোচন</a:t>
            </a:r>
          </a:p>
          <a:p>
            <a:pPr marL="742950" indent="-742950" algn="just">
              <a:buAutoNum type="arabicParenR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কর্মসংস্থান সৃষ্টি </a:t>
            </a:r>
          </a:p>
          <a:p>
            <a:pPr marL="742950" indent="-742950" algn="just">
              <a:buAutoNum type="arabicParenR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ভূমির সর্বোত্তম ব্যবহার </a:t>
            </a:r>
          </a:p>
          <a:p>
            <a:pPr marL="742950" indent="-742950" algn="just">
              <a:buAutoNum type="arabicParenR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ঔষধি গাছের সরবরাহ বৃদ্ধি </a:t>
            </a:r>
          </a:p>
          <a:p>
            <a:pPr marL="742950" indent="-742950" algn="just">
              <a:buAutoNum type="arabicParenR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পরিবেশের ভারসাম্য রক্ষা </a:t>
            </a:r>
          </a:p>
          <a:p>
            <a:pPr marL="742950" indent="-742950" algn="just">
              <a:buAutoNum type="arabicParenR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নির্মান কাঠ ও জ্বালানী সরবরাহ </a:t>
            </a:r>
          </a:p>
          <a:p>
            <a:pPr marL="742950" indent="-742950" algn="just">
              <a:buAutoNum type="arabicParenR"/>
            </a:pP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0" y="381000"/>
            <a:ext cx="758952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বনায়নের উপকারভোগী নির্বাচন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9692640" cy="472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arenR"/>
            </a:pP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ভূমিহীন </a:t>
            </a:r>
          </a:p>
          <a:p>
            <a:pPr marL="742950" indent="-742950" algn="just">
              <a:buAutoNum type="arabicParenR"/>
            </a:pP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 শতাংশের কম ভূমির মালিক </a:t>
            </a:r>
          </a:p>
          <a:p>
            <a:pPr marL="742950" indent="-742950" algn="just">
              <a:buAutoNum type="arabicParenR"/>
            </a:pP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দুস্থ মহিলা </a:t>
            </a:r>
          </a:p>
          <a:p>
            <a:pPr marL="742950" indent="-742950" algn="just">
              <a:buAutoNum type="arabicParenR"/>
            </a:pP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অনগ্রসর গোষ্ঠী </a:t>
            </a:r>
          </a:p>
          <a:p>
            <a:pPr marL="742950" indent="-742950" algn="just">
              <a:buAutoNum type="arabicParenR"/>
            </a:pP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দরিদ্র আদিবাসী </a:t>
            </a:r>
          </a:p>
          <a:p>
            <a:pPr marL="742950" indent="-742950" algn="just">
              <a:buAutoNum type="arabicParenR"/>
            </a:pP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অসচ্ছল মুক্তিযোদ্ধা পরিবার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849580" y="3572142"/>
            <a:ext cx="5468203" cy="1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43200" y="3886200"/>
            <a:ext cx="237744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5840" y="1447800"/>
            <a:ext cx="539496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কৃষিবিদ বিধান চন্দ্র সাহা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প্রভাষক(ইনডেক্সঃ৩০৯১৩০৪),কৃষিশিক্ষা বিভাগ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মুক্তিযোদ্ধা মেমোরিয়াল ডিগ্রি কলেজ, থানা সদর মহিপুর,পটুয়াখালী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দূরালাপনীঃ ০১৭২৫৩৭৭৭৮৭ </a:t>
            </a:r>
          </a:p>
          <a:p>
            <a:pPr algn="just"/>
            <a:r>
              <a:rPr lang="bn-BD" sz="1600" dirty="0" smtClean="0"/>
              <a:t>ইমেইল ঃ </a:t>
            </a:r>
            <a:r>
              <a:rPr lang="en-US" sz="1600" dirty="0" smtClean="0"/>
              <a:t>bidhansahapstu07@gmail.com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6675120" y="1447800"/>
            <a:ext cx="3200400" cy="449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 দ্বাদশ 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কৃষিশিক্ষা ২য় পত্র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৫ম 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পরিচ্ছেদঃ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endParaRPr lang="bn-BD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৬০ মিনিট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uild="allAtOnce" animBg="1"/>
      <p:bldP spid="1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480" y="381000"/>
            <a:ext cx="81381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 বনায়নের উপকারভোগীদে গুণাবলী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" y="1143000"/>
            <a:ext cx="9601200" cy="5105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arenR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দায়িত্ববোধ </a:t>
            </a:r>
          </a:p>
          <a:p>
            <a:pPr marL="742950" indent="-742950" algn="just">
              <a:buAutoNum type="arabicParenR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দলবদ্ধভাবে কাজ করার মানসিকতা</a:t>
            </a:r>
          </a:p>
          <a:p>
            <a:pPr marL="742950" indent="-742950" algn="just">
              <a:buAutoNum type="arabicParenR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উপদেশ গ্রহণের আগ্রহ ও সদিচ্ছা </a:t>
            </a:r>
          </a:p>
          <a:p>
            <a:pPr marL="742950" indent="-742950" algn="just">
              <a:buAutoNum type="arabicParenR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পরিকল্পনা প্রণয়নে সহায়তা ও অংশগ্রহণ</a:t>
            </a:r>
          </a:p>
          <a:p>
            <a:pPr marL="742950" indent="-742950" algn="just">
              <a:buAutoNum type="arabicParenR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 সহনশীলতা বা গ্রহনযোগ্যতা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240" y="381000"/>
            <a:ext cx="704088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 বনায়নের ধাপসমূহ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" y="1219200"/>
            <a:ext cx="9326880" cy="50707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arenR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 নির্বাচন </a:t>
            </a:r>
          </a:p>
          <a:p>
            <a:pPr marL="742950" indent="-742950" algn="just">
              <a:buAutoNum type="arabicParenR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গঠন ও চুক্তিনামা</a:t>
            </a:r>
          </a:p>
          <a:p>
            <a:pPr marL="742950" indent="-742950" algn="just">
              <a:buAutoNum type="arabicParenR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প্রস্তাবিত বাগান এলাকা জরিপ </a:t>
            </a:r>
          </a:p>
          <a:p>
            <a:pPr marL="742950" indent="-742950" algn="just">
              <a:buAutoNum type="arabicParenR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বাগানের মডেল নির্বাচন </a:t>
            </a:r>
          </a:p>
          <a:p>
            <a:pPr marL="742950" indent="-742950" algn="just">
              <a:buAutoNum type="arabicParenR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 এলাকা প্রস্তুতকরণ </a:t>
            </a:r>
          </a:p>
          <a:p>
            <a:pPr marL="742950" indent="-742950" algn="just">
              <a:buAutoNum type="arabicParenR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 ব্যবহার চুক্তিনামা</a:t>
            </a:r>
          </a:p>
          <a:p>
            <a:pPr marL="742950" indent="-742950" algn="just">
              <a:buAutoNum type="arabicParenR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সেবক গাছের বীজ বপন </a:t>
            </a:r>
          </a:p>
          <a:p>
            <a:pPr marL="742950" indent="-742950" algn="just">
              <a:buAutoNum type="arabicParenR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চারা রোপণ </a:t>
            </a:r>
          </a:p>
          <a:p>
            <a:pPr marL="742950" indent="-742950" algn="just">
              <a:buAutoNum type="arabicParenR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চারার পরিচর্যা </a:t>
            </a:r>
          </a:p>
          <a:p>
            <a:pPr marL="742950" indent="-742950" algn="just">
              <a:buAutoNum type="arabicParenR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 সংগ্রহ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457200"/>
            <a:ext cx="7132320" cy="5943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8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609600"/>
            <a:ext cx="886968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 মনযোগ সহকারে দেখে চেনার চেষ্টা করি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9128760" cy="44706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609600"/>
            <a:ext cx="8869680" cy="8675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এখন আজকের পাঠের বিষয়বস্তু কি হতে পারে অনুমান কর !!!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497890"/>
            <a:ext cx="4724400" cy="452191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410200" y="1497890"/>
            <a:ext cx="4724400" cy="45219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762000"/>
            <a:ext cx="813816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8720" y="5334000"/>
            <a:ext cx="850392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 ও বনায়ন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1676400"/>
            <a:ext cx="6705600" cy="350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5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8046720" cy="792162"/>
          </a:xfr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463040" y="1524000"/>
            <a:ext cx="8321040" cy="4724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বনের সংজ্ঞা, শ্রেণিবিভাগ ও বৈশিষ্ট্য লিখতে পারবে 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বনের বিভিন্ন প্রকার গুরুত্ব লিখতে পারবে 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পাহাড়ি ও ম্যানগ্রোভ বনের বৈশিষ্ট্য বর্ণনা করতে পারবে 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৪) সামাজিক বনায়নের সংজ্ঞা, শ্রেণিবিভাগ ও বনায়ন কৌশল ব্যাখ্যা করতে পারবে ।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080" y="1066800"/>
            <a:ext cx="9509760" cy="5181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0080" y="1066800"/>
            <a:ext cx="9509760" cy="5181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4480" y="304800"/>
            <a:ext cx="786384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মনযোগ সহকারে দেখি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524000"/>
            <a:ext cx="5120640" cy="4572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 algn="just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 বা কৃত্রিমভাবে সৃষ্ট ও ছোট বড় বিভিন্ন আকৃতির বৃক্ষরাজি দ্বারা আচ্ছাদিত বিস্তৃত এলাকা যেখানে বন্য পশুপাখি, কীটপতঙ্গ ও অন্যান্য জীব বসবাস করতে পারে তাকে বন বলা হয় 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804672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বন কী? 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4267200" cy="45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7360" y="304800"/>
            <a:ext cx="7315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বনের প্রকারভেদ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1" y="1229590"/>
            <a:ext cx="4389119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উৎপত্তি অনুসারে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79" y="2067790"/>
            <a:ext cx="4480559" cy="44092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ক)প্রাকৃতিক বন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পাহাড়ি বন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ভাওয়াল ও মধুপুরের শাল গজারী বন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ম্যানগ্রোভ বা লোনা ভূমির বন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সমতল ভূমির বন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lvl="0" algn="just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কৃত্রিম বন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1587" y="1229590"/>
            <a:ext cx="4389119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বনের অবস্থান অনুযায়ী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19651" y="2118013"/>
            <a:ext cx="4389120" cy="42827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ক) পাহাড়ী বন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খ) সমতল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ভূমির বন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গ) ম্যানগ্রোভ বন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 সামজিক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676</Words>
  <Application>Microsoft Office PowerPoint</Application>
  <PresentationFormat>Custom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   বন কী?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bidhan</dc:creator>
  <cp:lastModifiedBy>AMCS_KP</cp:lastModifiedBy>
  <cp:revision>176</cp:revision>
  <dcterms:created xsi:type="dcterms:W3CDTF">2015-09-13T01:14:48Z</dcterms:created>
  <dcterms:modified xsi:type="dcterms:W3CDTF">2022-07-08T02:27:23Z</dcterms:modified>
</cp:coreProperties>
</file>