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1216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0949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88119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6362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15259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664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5936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7518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904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0327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931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8880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5658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0208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3096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9189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28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CBB04-1E98-9FFC-1C57-1F8516B9D4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Welcome 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597A9B-C115-3720-DAED-6661509303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My dear students! 🌈🌹🥀🌺🌻🌼🌷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040CE6-DA05-0082-B3CD-3D9FFB00053C}"/>
              </a:ext>
            </a:extLst>
          </p:cNvPr>
          <p:cNvSpPr txBox="1"/>
          <p:nvPr/>
        </p:nvSpPr>
        <p:spPr>
          <a:xfrm>
            <a:off x="5412056" y="2741345"/>
            <a:ext cx="1371600" cy="137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35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B369FFD4-4816-12CA-3063-366D5713E4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6549" y="1107745"/>
            <a:ext cx="8479724" cy="4685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6615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54175-DF00-A716-9585-E23BA43B0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A0D28F6-AF25-B69F-3867-429EDC832C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476355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41B37-BB9D-3C60-2A92-701923CDD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>
                <a:solidFill>
                  <a:schemeClr val="accent5"/>
                </a:solidFill>
              </a:rPr>
              <a:t>Individual Work </a:t>
            </a:r>
            <a:endParaRPr lang="en-US">
              <a:solidFill>
                <a:schemeClr val="accent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E1702-5B6D-DE3A-89B7-882254B43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7666" y="1270001"/>
            <a:ext cx="8596668" cy="2159000"/>
          </a:xfrm>
        </p:spPr>
        <p:txBody>
          <a:bodyPr>
            <a:normAutofit/>
          </a:bodyPr>
          <a:lstStyle/>
          <a:p>
            <a:r>
              <a:rPr lang="en-GB"/>
              <a:t>1. The price of commodities (increase) day by day.</a:t>
            </a:r>
          </a:p>
          <a:p>
            <a:r>
              <a:rPr lang="en-GB"/>
              <a:t>2. He always (speak) the truth. </a:t>
            </a:r>
          </a:p>
          <a:p>
            <a:r>
              <a:rPr lang="en-GB"/>
              <a:t>3. Where did the accident (take) place  </a:t>
            </a:r>
          </a:p>
          <a:p>
            <a:r>
              <a:rPr lang="en-GB"/>
              <a:t>4. The thief (run) away as soon as he (see) the police. </a:t>
            </a:r>
          </a:p>
          <a:p>
            <a:r>
              <a:rPr lang="en-GB"/>
              <a:t>5. Long ago I (see) your lovely face.    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57C8286-1481-0A06-845D-D99C2A0AB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7078" y="3429000"/>
            <a:ext cx="8164286" cy="29539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/>
          </a:p>
          <a:p>
            <a:r>
              <a:rPr lang="en-GB"/>
              <a:t>Answer </a:t>
            </a:r>
          </a:p>
          <a:p>
            <a:r>
              <a:rPr lang="en-GB"/>
              <a:t>1. is increasing </a:t>
            </a:r>
          </a:p>
          <a:p>
            <a:r>
              <a:rPr lang="en-GB"/>
              <a:t>2. speaks </a:t>
            </a:r>
          </a:p>
          <a:p>
            <a:r>
              <a:rPr lang="en-GB"/>
              <a:t>3. take </a:t>
            </a:r>
          </a:p>
          <a:p>
            <a:r>
              <a:rPr lang="en-GB"/>
              <a:t>4. ran, saw</a:t>
            </a:r>
          </a:p>
          <a:p>
            <a:r>
              <a:rPr lang="en-GB"/>
              <a:t>5. saw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731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 tmFilter="0,0; .5, 1; 1, 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 tmFilter="0,0; .5, 1; 1, 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9B069-0FD2-3AAC-1AD7-B9C260650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282" y="0"/>
            <a:ext cx="8596668" cy="1320800"/>
          </a:xfrm>
        </p:spPr>
        <p:txBody>
          <a:bodyPr/>
          <a:lstStyle/>
          <a:p>
            <a:pPr algn="ctr"/>
            <a:r>
              <a:rPr lang="en-GB"/>
              <a:t>Pair Work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2EC7D-EF40-7357-B069-BFB9AF6D9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017" y="898896"/>
            <a:ext cx="8596668" cy="3880773"/>
          </a:xfrm>
        </p:spPr>
        <p:txBody>
          <a:bodyPr/>
          <a:lstStyle/>
          <a:p>
            <a:r>
              <a:rPr lang="en-GB"/>
              <a:t>1. It is high time we (give)  up our bad habits. </a:t>
            </a:r>
          </a:p>
          <a:p>
            <a:r>
              <a:rPr lang="en-GB"/>
              <a:t>2. At that moment I (read) a magazine. </a:t>
            </a:r>
          </a:p>
          <a:p>
            <a:r>
              <a:rPr lang="en-GB"/>
              <a:t>3. While he ( speak) in English, he looks like an English man.</a:t>
            </a:r>
          </a:p>
          <a:p>
            <a:r>
              <a:rPr lang="en-GB"/>
              <a:t>4. Next month  Rafiq (come)  back home. </a:t>
            </a:r>
          </a:p>
          <a:p>
            <a:r>
              <a:rPr lang="en-GB"/>
              <a:t>5. He (live)  in America for ten years. </a:t>
            </a:r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393F907-06E0-2AF3-329B-6D4416870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017" y="2839282"/>
            <a:ext cx="8596668" cy="686205"/>
          </a:xfrm>
        </p:spPr>
        <p:txBody>
          <a:bodyPr>
            <a:noAutofit/>
          </a:bodyPr>
          <a:lstStyle/>
          <a:p>
            <a:pPr algn="ctr"/>
            <a:r>
              <a:rPr lang="en-GB" sz="4000">
                <a:solidFill>
                  <a:schemeClr val="accent5">
                    <a:lumMod val="40000"/>
                    <a:lumOff val="60000"/>
                  </a:schemeClr>
                </a:solidFill>
              </a:rPr>
              <a:t>Answer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97F9DB4-6B85-354C-5681-C30B26FD0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017" y="3340978"/>
            <a:ext cx="8596668" cy="68620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000">
                <a:solidFill>
                  <a:schemeClr val="accent5">
                    <a:lumMod val="40000"/>
                    <a:lumOff val="60000"/>
                  </a:schemeClr>
                </a:solidFill>
              </a:rPr>
              <a:t>1. Gave 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4345571-F7A9-F84A-6790-860AE5CD0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650" y="3841659"/>
            <a:ext cx="8596668" cy="68620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000">
                <a:solidFill>
                  <a:schemeClr val="accent5">
                    <a:lumMod val="40000"/>
                    <a:lumOff val="60000"/>
                  </a:schemeClr>
                </a:solidFill>
              </a:rPr>
              <a:t>2. Was reading 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58B080F-1D7B-B5A7-9520-4285A12B6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650" y="4522110"/>
            <a:ext cx="8596668" cy="68620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000">
                <a:solidFill>
                  <a:schemeClr val="accent5">
                    <a:lumMod val="40000"/>
                    <a:lumOff val="60000"/>
                  </a:schemeClr>
                </a:solidFill>
              </a:rPr>
              <a:t>3. Was speaking 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38C84E8-3077-0622-1665-6145DD2E5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014" y="5045724"/>
            <a:ext cx="8596668" cy="68620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000">
                <a:solidFill>
                  <a:schemeClr val="accent5">
                    <a:lumMod val="40000"/>
                    <a:lumOff val="60000"/>
                  </a:schemeClr>
                </a:solidFill>
              </a:rPr>
              <a:t>4. Will come 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9F91D7B-6ACC-FB2C-1075-290EEE336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014" y="5780242"/>
            <a:ext cx="8596668" cy="68620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000">
                <a:solidFill>
                  <a:schemeClr val="accent5">
                    <a:lumMod val="40000"/>
                    <a:lumOff val="60000"/>
                  </a:schemeClr>
                </a:solidFill>
              </a:rPr>
              <a:t>5. Has been living</a:t>
            </a:r>
          </a:p>
        </p:txBody>
      </p:sp>
    </p:spTree>
    <p:extLst>
      <p:ext uri="{BB962C8B-B14F-4D97-AF65-F5344CB8AC3E}">
        <p14:creationId xmlns:p14="http://schemas.microsoft.com/office/powerpoint/2010/main" val="10640980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8" presetClass="entr" presetSubtype="0" ac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8" presetClass="entr" presetSubtype="0" ac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8" presetClass="entr" presetSubtype="0" accel="5000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8" presetClass="entr" presetSubtype="0" ac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8" presetClass="entr" presetSubtype="0" accel="5000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8" presetClass="entr" presetSubtype="0" ac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8" presetClass="entr" presetSubtype="0" accel="5000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8" presetClass="entr" presetSubtype="0" accel="5000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7" grpId="0" build="p"/>
      <p:bldP spid="7" grpId="1" build="p"/>
      <p:bldP spid="9" grpId="0" build="p"/>
      <p:bldP spid="9" grpId="1" build="p"/>
      <p:bldP spid="9" grpId="2" build="p"/>
      <p:bldP spid="11" grpId="0" build="p"/>
      <p:bldP spid="11" grpId="1" build="p"/>
      <p:bldP spid="11" grpId="2" build="p"/>
      <p:bldP spid="11" grpId="3" build="p"/>
      <p:bldP spid="13" grpId="0" build="p"/>
      <p:bldP spid="13" grpId="1" build="p"/>
      <p:bldP spid="13" grpId="2" build="p"/>
      <p:bldP spid="13" grpId="3" build="p"/>
      <p:bldP spid="15" grpId="0" build="p"/>
      <p:bldP spid="15" grpId="1" build="p"/>
      <p:bldP spid="15" grpId="2" build="p"/>
      <p:bldP spid="15" grpId="3" build="p"/>
      <p:bldP spid="15" grpId="4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AFC5F-F6CD-996E-E9F2-BBBF89902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847" y="0"/>
            <a:ext cx="8596668" cy="1320800"/>
          </a:xfrm>
        </p:spPr>
        <p:txBody>
          <a:bodyPr/>
          <a:lstStyle/>
          <a:p>
            <a:pPr algn="ctr"/>
            <a:r>
              <a:rPr lang="en-GB">
                <a:solidFill>
                  <a:srgbClr val="FF0000"/>
                </a:solidFill>
              </a:rPr>
              <a:t>Group Work 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C5838-02AA-6213-ADE2-987F605AFD35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677334" y="1014351"/>
            <a:ext cx="7536432" cy="1320800"/>
          </a:xfrm>
        </p:spPr>
        <p:txBody>
          <a:bodyPr>
            <a:normAutofit fontScale="47500" lnSpcReduction="20000"/>
          </a:bodyPr>
          <a:lstStyle/>
          <a:p>
            <a:pPr>
              <a:buFont typeface="+mj-lt"/>
              <a:buAutoNum type="arabicPeriod"/>
            </a:pPr>
            <a:r>
              <a:rPr lang="en-GB" sz="2400"/>
              <a:t>Merry and I have (know) each other since 1989.</a:t>
            </a:r>
          </a:p>
          <a:p>
            <a:pPr>
              <a:buFont typeface="+mj-lt"/>
              <a:buAutoNum type="arabicPeriod"/>
            </a:pPr>
            <a:r>
              <a:rPr lang="en-GB" sz="2400"/>
              <a:t>As it was raining, I (decide)  to go out.</a:t>
            </a:r>
          </a:p>
          <a:p>
            <a:pPr>
              <a:buFont typeface="+mj-lt"/>
              <a:buAutoNum type="arabicPeriod"/>
            </a:pPr>
            <a:r>
              <a:rPr lang="en-GB" sz="2400"/>
              <a:t>While (walk) in the street I saw a dead cow.</a:t>
            </a:r>
          </a:p>
          <a:p>
            <a:pPr>
              <a:buFont typeface="+mj-lt"/>
              <a:buAutoNum type="arabicPeriod"/>
            </a:pPr>
            <a:r>
              <a:rPr lang="en-GB" sz="2400"/>
              <a:t>The bell (ring) before I (enter) the class. </a:t>
            </a:r>
          </a:p>
          <a:p>
            <a:pPr>
              <a:buFont typeface="+mj-lt"/>
              <a:buAutoNum type="arabicPeriod"/>
            </a:pPr>
            <a:r>
              <a:rPr lang="en-GB" sz="2400"/>
              <a:t>It is time (do) the work. </a:t>
            </a:r>
            <a:endParaRPr lang="en-US" sz="24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124E20-A05D-9B53-2A2E-D06EBAB297C1}"/>
              </a:ext>
            </a:extLst>
          </p:cNvPr>
          <p:cNvSpPr txBox="1"/>
          <p:nvPr/>
        </p:nvSpPr>
        <p:spPr>
          <a:xfrm>
            <a:off x="677333" y="3429000"/>
            <a:ext cx="5532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7030A0"/>
                </a:solidFill>
              </a:rPr>
              <a:t>Answer </a:t>
            </a:r>
            <a:endParaRPr lang="en-US">
              <a:solidFill>
                <a:srgbClr val="7030A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58CB602-A9BC-5240-10A2-EB6440D223AC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854474" y="3999511"/>
            <a:ext cx="7536432" cy="1320800"/>
          </a:xfrm>
        </p:spPr>
        <p:txBody>
          <a:bodyPr>
            <a:normAutofit fontScale="47500" lnSpcReduction="20000"/>
          </a:bodyPr>
          <a:lstStyle/>
          <a:p>
            <a:pPr>
              <a:buFont typeface="+mj-lt"/>
              <a:buAutoNum type="arabicPeriod"/>
            </a:pPr>
            <a:r>
              <a:rPr lang="en-GB" sz="2400"/>
              <a:t>Know</a:t>
            </a:r>
          </a:p>
          <a:p>
            <a:pPr>
              <a:buFont typeface="+mj-lt"/>
              <a:buAutoNum type="arabicPeriod"/>
            </a:pPr>
            <a:r>
              <a:rPr lang="en-GB" sz="2400"/>
              <a:t>Decided</a:t>
            </a:r>
          </a:p>
          <a:p>
            <a:pPr>
              <a:buFont typeface="+mj-lt"/>
              <a:buAutoNum type="arabicPeriod"/>
            </a:pPr>
            <a:r>
              <a:rPr lang="en-GB" sz="2400"/>
              <a:t>Walking</a:t>
            </a:r>
          </a:p>
          <a:p>
            <a:pPr>
              <a:buFont typeface="+mj-lt"/>
              <a:buAutoNum type="arabicPeriod"/>
            </a:pPr>
            <a:r>
              <a:rPr lang="en-GB" sz="2400"/>
              <a:t>Rang, Entered</a:t>
            </a:r>
          </a:p>
          <a:p>
            <a:pPr>
              <a:buFont typeface="+mj-lt"/>
              <a:buAutoNum type="arabicPeriod"/>
            </a:pPr>
            <a:r>
              <a:rPr lang="en-GB" sz="2400"/>
              <a:t>To do</a:t>
            </a:r>
          </a:p>
          <a:p>
            <a:pPr marL="0" indent="0"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3729293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8B6BF-58CE-83C2-85D2-95AD23533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>
                <a:solidFill>
                  <a:srgbClr val="00B050"/>
                </a:solidFill>
              </a:rPr>
              <a:t>Home Work 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06146-C470-1506-4D0E-8F6242B29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/>
              <a:t>It is time (solve) the sum.</a:t>
            </a:r>
          </a:p>
          <a:p>
            <a:r>
              <a:rPr lang="en-GB"/>
              <a:t>Rumana was cooking while I (prepare) my home work. </a:t>
            </a:r>
          </a:p>
          <a:p>
            <a:r>
              <a:rPr lang="en-GB"/>
              <a:t>It is high time we (save) our children. </a:t>
            </a:r>
          </a:p>
          <a:p>
            <a:r>
              <a:rPr lang="en-GB"/>
              <a:t>Last night I (dream)  a bad dream. </a:t>
            </a:r>
          </a:p>
          <a:p>
            <a:r>
              <a:rPr lang="en-GB"/>
              <a:t>He often ( make)  a mistake. </a:t>
            </a:r>
          </a:p>
          <a:p>
            <a:r>
              <a:rPr lang="en-GB"/>
              <a:t>They (buy) a car tomorrow. </a:t>
            </a:r>
          </a:p>
          <a:p>
            <a:r>
              <a:rPr lang="en-GB"/>
              <a:t>At this moment we (watch) tv. </a:t>
            </a:r>
          </a:p>
          <a:p>
            <a:r>
              <a:rPr lang="en-GB"/>
              <a:t>While (swim) in the river, I saw a large ship.</a:t>
            </a:r>
          </a:p>
          <a:p>
            <a:r>
              <a:rPr lang="en-GB"/>
              <a:t>The rain (stop) after we (reach) home. </a:t>
            </a:r>
          </a:p>
          <a:p>
            <a:r>
              <a:rPr lang="en-GB"/>
              <a:t>The train (leave) the station before we (arrive). </a:t>
            </a:r>
          </a:p>
          <a:p>
            <a:r>
              <a:rPr lang="en-GB"/>
              <a:t>Adu (read) in this school for 15 years.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714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31DC7-CCBD-756C-FCB8-24AEA97D4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9255" y="0"/>
            <a:ext cx="4326183" cy="1669968"/>
          </a:xfrm>
        </p:spPr>
        <p:txBody>
          <a:bodyPr>
            <a:normAutofit/>
          </a:bodyPr>
          <a:lstStyle/>
          <a:p>
            <a:pPr algn="ctr"/>
            <a:r>
              <a:rPr lang="en-GB" sz="7200" b="1">
                <a:solidFill>
                  <a:schemeClr val="accent4"/>
                </a:solidFill>
              </a:rPr>
              <a:t>IDENTITY </a:t>
            </a:r>
            <a:endParaRPr lang="en-US" sz="7200" b="1">
              <a:solidFill>
                <a:schemeClr val="accent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0C85F-B8FE-A471-7217-BF17A9600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815" y="2323531"/>
            <a:ext cx="7502926" cy="3541714"/>
          </a:xfrm>
        </p:spPr>
        <p:txBody>
          <a:bodyPr/>
          <a:lstStyle/>
          <a:p>
            <a:r>
              <a:rPr lang="en-GB"/>
              <a:t>MD. FARID UDDIN </a:t>
            </a:r>
          </a:p>
          <a:p>
            <a:r>
              <a:rPr lang="en-GB"/>
              <a:t>Lecturer in English </a:t>
            </a:r>
          </a:p>
          <a:p>
            <a:r>
              <a:rPr lang="en-GB"/>
              <a:t>Chipatali Jamia Gausia Muinia Kamil M. A Madrasah </a:t>
            </a:r>
          </a:p>
          <a:p>
            <a:r>
              <a:rPr lang="en-GB"/>
              <a:t>Hathazari,  Chattogram. </a:t>
            </a:r>
          </a:p>
          <a:p>
            <a:pPr algn="just"/>
            <a:r>
              <a:rPr lang="en-GB"/>
              <a:t>E- mail : fariduddin111989@gmail.com</a:t>
            </a:r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415CFE54-83CE-5C16-0BA7-6F83BA93C4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528" y="346365"/>
            <a:ext cx="4382658" cy="59406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308909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AC69A-A7F0-171B-A382-B21B79FE1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5" y="0"/>
            <a:ext cx="8596668" cy="1320800"/>
          </a:xfrm>
        </p:spPr>
        <p:txBody>
          <a:bodyPr/>
          <a:lstStyle/>
          <a:p>
            <a:pPr algn="ctr"/>
            <a:r>
              <a:rPr lang="en-GB"/>
              <a:t>Lesson Declaration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C6427-A9E2-F905-23EF-17D315D4C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228" y="1472046"/>
            <a:ext cx="11383543" cy="5385954"/>
          </a:xfrm>
        </p:spPr>
        <p:txBody>
          <a:bodyPr>
            <a:noAutofit/>
          </a:bodyPr>
          <a:lstStyle/>
          <a:p>
            <a:r>
              <a:rPr lang="en-GB" sz="2400"/>
              <a:t>1. Rahim go to school. </a:t>
            </a:r>
          </a:p>
          <a:p>
            <a:r>
              <a:rPr lang="en-GB" sz="2400"/>
              <a:t>2. My mother read the holy Quran Daily. </a:t>
            </a:r>
          </a:p>
          <a:p>
            <a:r>
              <a:rPr lang="en-GB" sz="2400"/>
              <a:t>3. He are playing cricket. </a:t>
            </a:r>
          </a:p>
          <a:p>
            <a:pPr marL="0" indent="0">
              <a:buNone/>
            </a:pPr>
            <a:endParaRPr lang="en-GB" sz="2400"/>
          </a:p>
          <a:p>
            <a:pPr marL="0" indent="0">
              <a:buNone/>
            </a:pPr>
            <a:r>
              <a:rPr lang="en-GB" sz="2400"/>
              <a:t>Dear students </a:t>
            </a:r>
          </a:p>
          <a:p>
            <a:pPr marL="0" indent="0">
              <a:buNone/>
            </a:pPr>
            <a:r>
              <a:rPr lang="en-GB" sz="2400"/>
              <a:t>In above sentences,  is there any mistake?  What??</a:t>
            </a:r>
          </a:p>
          <a:p>
            <a:pPr marL="0" indent="0">
              <a:buNone/>
            </a:pPr>
            <a:r>
              <a:rPr lang="en-GB" sz="2400"/>
              <a:t>👉 Yes, you are right. </a:t>
            </a:r>
          </a:p>
          <a:p>
            <a:pPr marL="0" indent="0">
              <a:buNone/>
            </a:pPr>
            <a:r>
              <a:rPr lang="en-GB" sz="2400"/>
              <a:t>👉 There‘s some mistake of using the VERB.</a:t>
            </a:r>
          </a:p>
          <a:p>
            <a:pPr marL="0" indent="0">
              <a:buNone/>
            </a:pPr>
            <a:r>
              <a:rPr lang="en-GB" sz="2400"/>
              <a:t>So, our Today’s Lesson is-</a:t>
            </a:r>
          </a:p>
          <a:p>
            <a:pPr marL="0" indent="0">
              <a:buNone/>
            </a:pPr>
            <a:r>
              <a:rPr lang="en-GB" sz="2400"/>
              <a:t>👉👉👉👉👉👉👉Right Form of Verbs👈👈👈👈👈 Part -01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5834245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B336A-168B-0FE9-E16C-4D95247C2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948608" cy="1208809"/>
          </a:xfrm>
        </p:spPr>
        <p:txBody>
          <a:bodyPr>
            <a:normAutofit/>
          </a:bodyPr>
          <a:lstStyle/>
          <a:p>
            <a:pPr algn="ctr"/>
            <a:r>
              <a:rPr lang="en-GB" sz="4800"/>
              <a:t>Learning Outcome </a:t>
            </a:r>
            <a:endParaRPr lang="en-US" sz="4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A5674-2D0E-63B1-AFE0-13CDD29C6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After the end of the lesson Students are able to ……</a:t>
            </a:r>
          </a:p>
          <a:p>
            <a:pPr marL="0" indent="0">
              <a:buNone/>
            </a:pPr>
            <a:endParaRPr lang="en-GB"/>
          </a:p>
          <a:p>
            <a:r>
              <a:rPr lang="en-GB"/>
              <a:t>Use verbs correctly </a:t>
            </a:r>
          </a:p>
          <a:p>
            <a:r>
              <a:rPr lang="en-GB"/>
              <a:t>Fill up the gaps with right form of verbs</a:t>
            </a:r>
          </a:p>
          <a:p>
            <a:r>
              <a:rPr lang="en-GB"/>
              <a:t>And the can complete the incomplete passage by using right form of verbs.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356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521DE-F1C6-B2E2-763A-4D4C09835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6175ABC-B761-A060-DF77-1435ED8200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072" y="74592"/>
            <a:ext cx="12055928" cy="6783408"/>
          </a:xfrm>
        </p:spPr>
      </p:pic>
    </p:spTree>
    <p:extLst>
      <p:ext uri="{BB962C8B-B14F-4D97-AF65-F5344CB8AC3E}">
        <p14:creationId xmlns:p14="http://schemas.microsoft.com/office/powerpoint/2010/main" val="38544576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86535-5A6E-AA96-5676-099FF2D58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6037F7D-FD55-9DCF-FEFF-B080716303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332" y="0"/>
            <a:ext cx="12080668" cy="6858000"/>
          </a:xfrm>
        </p:spPr>
      </p:pic>
    </p:spTree>
    <p:extLst>
      <p:ext uri="{BB962C8B-B14F-4D97-AF65-F5344CB8AC3E}">
        <p14:creationId xmlns:p14="http://schemas.microsoft.com/office/powerpoint/2010/main" val="38928959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228EE-D77F-1B91-CAD6-ABDB55DC0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51C335A-630A-1761-B663-F1B03623C7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8145587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C4BB1-415C-8217-BEDA-77B9C5289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89C68C0-5323-3CB2-ABD5-073F410743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7513055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CFE11-CEC6-CECA-ECFF-D0FB39056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7B30628-2A65-E2C6-EBA4-C771078F7E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7826414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Facet</vt:lpstr>
      <vt:lpstr>Welcome </vt:lpstr>
      <vt:lpstr>IDENTITY </vt:lpstr>
      <vt:lpstr>Lesson Declaration </vt:lpstr>
      <vt:lpstr>Learning Outcome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Individual Work </vt:lpstr>
      <vt:lpstr>Pair Work </vt:lpstr>
      <vt:lpstr>Group Work </vt:lpstr>
      <vt:lpstr>Home Work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</dc:title>
  <dc:creator>Farid Uddin</dc:creator>
  <cp:lastModifiedBy>Farid Uddin</cp:lastModifiedBy>
  <cp:revision>2</cp:revision>
  <dcterms:created xsi:type="dcterms:W3CDTF">2022-07-02T11:03:57Z</dcterms:created>
  <dcterms:modified xsi:type="dcterms:W3CDTF">2022-07-02T15:53:48Z</dcterms:modified>
</cp:coreProperties>
</file>