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31" r:id="rId2"/>
    <p:sldId id="258" r:id="rId3"/>
    <p:sldId id="348" r:id="rId4"/>
    <p:sldId id="302" r:id="rId5"/>
    <p:sldId id="290" r:id="rId6"/>
    <p:sldId id="344" r:id="rId7"/>
    <p:sldId id="285" r:id="rId8"/>
    <p:sldId id="263" r:id="rId9"/>
    <p:sldId id="264" r:id="rId10"/>
    <p:sldId id="337" r:id="rId11"/>
    <p:sldId id="346" r:id="rId12"/>
    <p:sldId id="334" r:id="rId13"/>
    <p:sldId id="347" r:id="rId14"/>
    <p:sldId id="345" r:id="rId15"/>
    <p:sldId id="324" r:id="rId16"/>
    <p:sldId id="328" r:id="rId17"/>
    <p:sldId id="341" r:id="rId18"/>
    <p:sldId id="342" r:id="rId19"/>
    <p:sldId id="343" r:id="rId20"/>
    <p:sldId id="327" r:id="rId21"/>
    <p:sldId id="336" r:id="rId22"/>
    <p:sldId id="333" r:id="rId23"/>
    <p:sldId id="282" r:id="rId24"/>
    <p:sldId id="281" r:id="rId25"/>
    <p:sldId id="280" r:id="rId26"/>
    <p:sldId id="277" r:id="rId27"/>
  </p:sldIdLst>
  <p:sldSz cx="12192000" cy="6858000"/>
  <p:notesSz cx="6858000" cy="9144000"/>
  <p:defaultTextStyle>
    <a:defPPr>
      <a:defRPr lang="en-US"/>
    </a:defPPr>
    <a:lvl1pPr marL="0" algn="l" defTabSz="914374" rtl="0" eaLnBrk="1" latinLnBrk="0" hangingPunct="1">
      <a:defRPr sz="1800" kern="1200">
        <a:solidFill>
          <a:schemeClr val="tx1"/>
        </a:solidFill>
        <a:latin typeface="+mn-lt"/>
        <a:ea typeface="+mn-ea"/>
        <a:cs typeface="+mn-cs"/>
      </a:defRPr>
    </a:lvl1pPr>
    <a:lvl2pPr marL="457187" algn="l" defTabSz="914374" rtl="0" eaLnBrk="1" latinLnBrk="0" hangingPunct="1">
      <a:defRPr sz="1800" kern="1200">
        <a:solidFill>
          <a:schemeClr val="tx1"/>
        </a:solidFill>
        <a:latin typeface="+mn-lt"/>
        <a:ea typeface="+mn-ea"/>
        <a:cs typeface="+mn-cs"/>
      </a:defRPr>
    </a:lvl2pPr>
    <a:lvl3pPr marL="914374" algn="l" defTabSz="914374" rtl="0" eaLnBrk="1" latinLnBrk="0" hangingPunct="1">
      <a:defRPr sz="1800" kern="1200">
        <a:solidFill>
          <a:schemeClr val="tx1"/>
        </a:solidFill>
        <a:latin typeface="+mn-lt"/>
        <a:ea typeface="+mn-ea"/>
        <a:cs typeface="+mn-cs"/>
      </a:defRPr>
    </a:lvl3pPr>
    <a:lvl4pPr marL="1371562" algn="l" defTabSz="914374" rtl="0" eaLnBrk="1" latinLnBrk="0" hangingPunct="1">
      <a:defRPr sz="1800" kern="1200">
        <a:solidFill>
          <a:schemeClr val="tx1"/>
        </a:solidFill>
        <a:latin typeface="+mn-lt"/>
        <a:ea typeface="+mn-ea"/>
        <a:cs typeface="+mn-cs"/>
      </a:defRPr>
    </a:lvl4pPr>
    <a:lvl5pPr marL="1828749" algn="l" defTabSz="914374" rtl="0" eaLnBrk="1" latinLnBrk="0" hangingPunct="1">
      <a:defRPr sz="1800" kern="1200">
        <a:solidFill>
          <a:schemeClr val="tx1"/>
        </a:solidFill>
        <a:latin typeface="+mn-lt"/>
        <a:ea typeface="+mn-ea"/>
        <a:cs typeface="+mn-cs"/>
      </a:defRPr>
    </a:lvl5pPr>
    <a:lvl6pPr marL="2285936" algn="l" defTabSz="914374" rtl="0" eaLnBrk="1" latinLnBrk="0" hangingPunct="1">
      <a:defRPr sz="1800" kern="1200">
        <a:solidFill>
          <a:schemeClr val="tx1"/>
        </a:solidFill>
        <a:latin typeface="+mn-lt"/>
        <a:ea typeface="+mn-ea"/>
        <a:cs typeface="+mn-cs"/>
      </a:defRPr>
    </a:lvl6pPr>
    <a:lvl7pPr marL="2743123" algn="l" defTabSz="914374" rtl="0" eaLnBrk="1" latinLnBrk="0" hangingPunct="1">
      <a:defRPr sz="1800" kern="1200">
        <a:solidFill>
          <a:schemeClr val="tx1"/>
        </a:solidFill>
        <a:latin typeface="+mn-lt"/>
        <a:ea typeface="+mn-ea"/>
        <a:cs typeface="+mn-cs"/>
      </a:defRPr>
    </a:lvl7pPr>
    <a:lvl8pPr marL="3200310" algn="l" defTabSz="914374" rtl="0" eaLnBrk="1" latinLnBrk="0" hangingPunct="1">
      <a:defRPr sz="1800" kern="1200">
        <a:solidFill>
          <a:schemeClr val="tx1"/>
        </a:solidFill>
        <a:latin typeface="+mn-lt"/>
        <a:ea typeface="+mn-ea"/>
        <a:cs typeface="+mn-cs"/>
      </a:defRPr>
    </a:lvl8pPr>
    <a:lvl9pPr marL="3657498" algn="l" defTabSz="91437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30" autoAdjust="0"/>
    <p:restoredTop sz="94660"/>
  </p:normalViewPr>
  <p:slideViewPr>
    <p:cSldViewPr snapToGrid="0">
      <p:cViewPr varScale="1">
        <p:scale>
          <a:sx n="74" d="100"/>
          <a:sy n="74" d="100"/>
        </p:scale>
        <p:origin x="5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5D0F6EF-661F-4BD3-AD1B-F8D1F563983B}"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3463370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0F6EF-661F-4BD3-AD1B-F8D1F563983B}"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842534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0F6EF-661F-4BD3-AD1B-F8D1F563983B}"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276939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0F6EF-661F-4BD3-AD1B-F8D1F563983B}"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93433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D0F6EF-661F-4BD3-AD1B-F8D1F563983B}"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3271129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5D0F6EF-661F-4BD3-AD1B-F8D1F563983B}" type="datetimeFigureOut">
              <a:rPr lang="en-US" smtClean="0"/>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1246929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D0F6EF-661F-4BD3-AD1B-F8D1F563983B}" type="datetimeFigureOut">
              <a:rPr lang="en-US" smtClean="0"/>
              <a:t>7/20/2022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3502178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5D0F6EF-661F-4BD3-AD1B-F8D1F563983B}" type="datetimeFigureOut">
              <a:rPr lang="en-US" smtClean="0"/>
              <a:t>7/20/2022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1946318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D0F6EF-661F-4BD3-AD1B-F8D1F563983B}" type="datetimeFigureOut">
              <a:rPr lang="en-US" smtClean="0"/>
              <a:t>7/20/2022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523982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D0F6EF-661F-4BD3-AD1B-F8D1F563983B}" type="datetimeFigureOut">
              <a:rPr lang="en-US" smtClean="0"/>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3171141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D0F6EF-661F-4BD3-AD1B-F8D1F563983B}" type="datetimeFigureOut">
              <a:rPr lang="en-US" smtClean="0"/>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3143216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alpha val="4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0F6EF-661F-4BD3-AD1B-F8D1F563983B}" type="datetimeFigureOut">
              <a:rPr lang="en-US" smtClean="0"/>
              <a:t>7/20/2022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C3B5F-8142-4E6E-9B5D-97FE30C4EE5B}" type="slidenum">
              <a:rPr lang="en-US" smtClean="0"/>
              <a:t>‹#›</a:t>
            </a:fld>
            <a:endParaRPr lang="en-US"/>
          </a:p>
        </p:txBody>
      </p:sp>
    </p:spTree>
    <p:extLst>
      <p:ext uri="{BB962C8B-B14F-4D97-AF65-F5344CB8AC3E}">
        <p14:creationId xmlns:p14="http://schemas.microsoft.com/office/powerpoint/2010/main" val="6012693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hyperlink" Target="https://www.elance.com/" TargetMode="External"/><Relationship Id="rId7" Type="http://schemas.openxmlformats.org/officeDocument/2006/relationships/image" Target="../media/image18.jpg"/><Relationship Id="rId2" Type="http://schemas.openxmlformats.org/officeDocument/2006/relationships/hyperlink" Target="https://www.upwork.com/" TargetMode="External"/><Relationship Id="rId1" Type="http://schemas.openxmlformats.org/officeDocument/2006/relationships/slideLayout" Target="../slideLayouts/slideLayout1.xml"/><Relationship Id="rId6" Type="http://schemas.openxmlformats.org/officeDocument/2006/relationships/hyperlink" Target="https://www.proz.com/" TargetMode="External"/><Relationship Id="rId5" Type="http://schemas.openxmlformats.org/officeDocument/2006/relationships/hyperlink" Target="https://www.seoclerks.com/" TargetMode="External"/><Relationship Id="rId4" Type="http://schemas.openxmlformats.org/officeDocument/2006/relationships/hyperlink" Target="https://www.freelancer.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idealbangla.com/%E0%A6%86%E0%A6%89%E0%A6%9F%E0%A6%B8%E0%A7%8B%E0%A6%B0%E0%A7%8D%E0%A6%B8%E0%A6%BF%E0%A6%82-%E0%A6%B6%E0%A7%87%E0%A6%96%E0%A6%BE%E0%A6%B0-%E0%A6%89%E0%A6%AA%E0%A6%BE%E0%A6%AF%E0%A6%BC/" TargetMode="Externa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prothomalo.com/education/science-tech/%E0%A6%86%E0%A6%89%E0%A6%9F%E0%A6%B8%E0%A7%8B%E0%A6%B0%E0%A7%8D%E0%A6%B8%E0%A6%BF%E0%A6%82-%E0%A6%B6%E0%A7%87%E0%A6%96%E0%A6%BE%E0%A6%B0-%E0%A6%AC%E0%A6%87" TargetMode="Externa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51" y="133722"/>
            <a:ext cx="11954271" cy="6571878"/>
          </a:xfrm>
          <a:prstGeom prst="rect">
            <a:avLst/>
          </a:prstGeom>
          <a:ln>
            <a:noFill/>
          </a:ln>
          <a:effectLst>
            <a:softEdge rad="112500"/>
          </a:effectLst>
        </p:spPr>
      </p:pic>
      <p:sp>
        <p:nvSpPr>
          <p:cNvPr id="14" name="TextBox 2"/>
          <p:cNvSpPr txBox="1"/>
          <p:nvPr/>
        </p:nvSpPr>
        <p:spPr>
          <a:xfrm>
            <a:off x="1244517" y="5610578"/>
            <a:ext cx="9883588" cy="825485"/>
          </a:xfrm>
          <a:prstGeom prst="flowChartAlternateProcess">
            <a:avLst/>
          </a:prstGeom>
          <a:noFill/>
          <a:ln>
            <a:noFill/>
          </a:ln>
          <a:effectLst>
            <a:glow rad="228600">
              <a:schemeClr val="accent1">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wrap="square" lIns="103724" tIns="51861" rIns="103724" bIns="51861" numCol="1">
            <a:prstTxWarp prst="textPlain">
              <a:avLst/>
            </a:prstTxWarp>
            <a:sp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3618" dirty="0">
                <a:ln w="18415" cmpd="sng">
                  <a:solidFill>
                    <a:srgbClr val="FFFF00"/>
                  </a:solidFill>
                  <a:prstDash val="solid"/>
                </a:ln>
                <a:solidFill>
                  <a:srgbClr val="FFFF00"/>
                </a:solidFill>
                <a:effectLst>
                  <a:glow rad="1397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18" dirty="0" err="1">
                <a:ln w="18415" cmpd="sng">
                  <a:solidFill>
                    <a:srgbClr val="FFFF00"/>
                  </a:solidFill>
                  <a:prstDash val="solid"/>
                </a:ln>
                <a:solidFill>
                  <a:srgbClr val="FFFF00"/>
                </a:solidFill>
                <a:effectLst>
                  <a:glow rad="1397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আই</a:t>
            </a:r>
            <a:r>
              <a:rPr lang="en-US" sz="3618" dirty="0">
                <a:ln w="18415" cmpd="sng">
                  <a:solidFill>
                    <a:srgbClr val="FFFF00"/>
                  </a:solidFill>
                  <a:prstDash val="solid"/>
                </a:ln>
                <a:solidFill>
                  <a:srgbClr val="FFFF00"/>
                </a:solidFill>
                <a:effectLst>
                  <a:glow rad="1397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18" dirty="0" err="1">
                <a:ln w="18415" cmpd="sng">
                  <a:solidFill>
                    <a:srgbClr val="FFFF00"/>
                  </a:solidFill>
                  <a:prstDash val="solid"/>
                </a:ln>
                <a:solidFill>
                  <a:srgbClr val="FFFF00"/>
                </a:solidFill>
                <a:effectLst>
                  <a:glow rad="1397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a:t>
            </a:r>
            <a:r>
              <a:rPr lang="en-US" sz="3618" dirty="0">
                <a:ln w="18415" cmpd="sng">
                  <a:solidFill>
                    <a:srgbClr val="FFFF00"/>
                  </a:solidFill>
                  <a:prstDash val="solid"/>
                </a:ln>
                <a:solidFill>
                  <a:srgbClr val="FFFF00"/>
                </a:solidFill>
                <a:effectLst>
                  <a:glow rad="1397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18" dirty="0" err="1">
                <a:ln w="18415" cmpd="sng">
                  <a:solidFill>
                    <a:srgbClr val="FFFF00"/>
                  </a:solidFill>
                  <a:prstDash val="solid"/>
                </a:ln>
                <a:solidFill>
                  <a:srgbClr val="FFFF00"/>
                </a:solidFill>
                <a:effectLst>
                  <a:glow rad="1397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টি</a:t>
            </a:r>
            <a:r>
              <a:rPr lang="en-US" sz="3618" dirty="0">
                <a:ln w="18415" cmpd="sng">
                  <a:solidFill>
                    <a:srgbClr val="FFFF00"/>
                  </a:solidFill>
                  <a:prstDash val="solid"/>
                </a:ln>
                <a:solidFill>
                  <a:srgbClr val="FFFF00"/>
                </a:solidFill>
                <a:effectLst>
                  <a:glow rad="1397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18" dirty="0" err="1">
                <a:ln w="18415" cmpd="sng">
                  <a:solidFill>
                    <a:srgbClr val="FFFF00"/>
                  </a:solidFill>
                  <a:prstDash val="solid"/>
                </a:ln>
                <a:solidFill>
                  <a:srgbClr val="FFFF00"/>
                </a:solidFill>
                <a:effectLst>
                  <a:glow rad="1397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ক্লাসে</a:t>
            </a:r>
            <a:r>
              <a:rPr lang="en-US" sz="3618" dirty="0">
                <a:ln w="18415" cmpd="sng">
                  <a:solidFill>
                    <a:srgbClr val="FFFF00"/>
                  </a:solidFill>
                  <a:prstDash val="solid"/>
                </a:ln>
                <a:solidFill>
                  <a:srgbClr val="FFFF00"/>
                </a:solidFill>
                <a:effectLst>
                  <a:glow rad="1397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18" dirty="0" err="1">
                <a:ln w="18415" cmpd="sng">
                  <a:solidFill>
                    <a:srgbClr val="FFFF00"/>
                  </a:solidFill>
                  <a:prstDash val="solid"/>
                </a:ln>
                <a:solidFill>
                  <a:srgbClr val="FFFF00"/>
                </a:solidFill>
                <a:effectLst>
                  <a:glow rad="1397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সবাইকে</a:t>
            </a:r>
            <a:r>
              <a:rPr lang="en-US" sz="3618" dirty="0">
                <a:ln w="18415" cmpd="sng">
                  <a:solidFill>
                    <a:srgbClr val="FFFF00"/>
                  </a:solidFill>
                  <a:prstDash val="solid"/>
                </a:ln>
                <a:solidFill>
                  <a:srgbClr val="FFFF00"/>
                </a:solidFill>
                <a:effectLst>
                  <a:glow rad="1397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18" dirty="0" err="1">
                <a:ln w="18415" cmpd="sng">
                  <a:solidFill>
                    <a:srgbClr val="FFFF00"/>
                  </a:solidFill>
                  <a:prstDash val="solid"/>
                </a:ln>
                <a:solidFill>
                  <a:srgbClr val="FFFF00"/>
                </a:solidFill>
                <a:effectLst>
                  <a:glow rad="1397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স্বাগতম</a:t>
            </a:r>
            <a:endParaRPr lang="en-US" sz="3618" dirty="0">
              <a:ln w="18415" cmpd="sng">
                <a:solidFill>
                  <a:srgbClr val="FFFF00"/>
                </a:solidFill>
                <a:prstDash val="solid"/>
              </a:ln>
              <a:solidFill>
                <a:srgbClr val="FFFF00"/>
              </a:solidFill>
              <a:effectLst>
                <a:glow rad="1397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504590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plus(in)">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720110" y="1054102"/>
            <a:ext cx="10479742" cy="1815882"/>
          </a:xfrm>
          <a:prstGeom prst="rect">
            <a:avLst/>
          </a:prstGeom>
        </p:spPr>
        <p:txBody>
          <a:bodyPr wrap="square">
            <a:spAutoFit/>
          </a:bodyPr>
          <a:lstStyle/>
          <a:p>
            <a:r>
              <a:rPr lang="as-IN" sz="2800" b="1" dirty="0">
                <a:solidFill>
                  <a:srgbClr val="202124"/>
                </a:solidFill>
                <a:latin typeface="NikoshBAN" panose="02000000000000000000" pitchFamily="2" charset="0"/>
                <a:cs typeface="NikoshBAN" panose="02000000000000000000" pitchFamily="2" charset="0"/>
              </a:rPr>
              <a:t>আউটসোর্সিং</a:t>
            </a:r>
            <a:r>
              <a:rPr lang="as-IN" sz="2800" dirty="0">
                <a:solidFill>
                  <a:srgbClr val="202124"/>
                </a:solidFill>
                <a:latin typeface="NikoshBAN" panose="02000000000000000000" pitchFamily="2" charset="0"/>
                <a:cs typeface="NikoshBAN" panose="02000000000000000000" pitchFamily="2" charset="0"/>
              </a:rPr>
              <a:t> বিশ্বব্যাপি কর্মসংস্থানের বাজার উন্মুক্ত করেছে তথ্য ও যোগাযোগ </a:t>
            </a:r>
            <a:r>
              <a:rPr lang="as-IN" sz="2800" dirty="0" smtClean="0">
                <a:solidFill>
                  <a:srgbClr val="202124"/>
                </a:solidFill>
                <a:latin typeface="NikoshBAN" panose="02000000000000000000" pitchFamily="2" charset="0"/>
                <a:cs typeface="NikoshBAN" panose="02000000000000000000" pitchFamily="2" charset="0"/>
              </a:rPr>
              <a:t>প্রযুক্তি</a:t>
            </a:r>
            <a:r>
              <a:rPr lang="en-US" sz="2800" dirty="0" smtClean="0">
                <a:solidFill>
                  <a:srgbClr val="202124"/>
                </a:solidFill>
                <a:latin typeface="NikoshBAN" panose="02000000000000000000" pitchFamily="2" charset="0"/>
                <a:cs typeface="NikoshBAN" panose="02000000000000000000" pitchFamily="2" charset="0"/>
              </a:rPr>
              <a:t> </a:t>
            </a:r>
            <a:r>
              <a:rPr lang="as-IN" sz="2800" dirty="0" smtClean="0">
                <a:solidFill>
                  <a:srgbClr val="202124"/>
                </a:solidFill>
                <a:latin typeface="NikoshBAN" panose="02000000000000000000" pitchFamily="2" charset="0"/>
                <a:cs typeface="NikoshBAN" panose="02000000000000000000" pitchFamily="2" charset="0"/>
              </a:rPr>
              <a:t>। </a:t>
            </a:r>
            <a:r>
              <a:rPr lang="as-IN" sz="2800" dirty="0">
                <a:solidFill>
                  <a:srgbClr val="202124"/>
                </a:solidFill>
                <a:latin typeface="NikoshBAN" panose="02000000000000000000" pitchFamily="2" charset="0"/>
                <a:cs typeface="NikoshBAN" panose="02000000000000000000" pitchFamily="2" charset="0"/>
              </a:rPr>
              <a:t>ইন্টারনেটের মাধ্যমে এক দেশে বসেই অন্য দেশের কোন কাজ করা যায়। পৃথিবীর বিভিন্ন উন্নত দেশ তাদের অনলাইন নির্ভর কাজগুলি অন্যান্য দেশের লোকজন দিয়ে করিয়ে নিচ্ছে। এই ধরনের কাজকে বলা হয় </a:t>
            </a:r>
            <a:r>
              <a:rPr lang="as-IN" sz="2800" b="1" dirty="0">
                <a:solidFill>
                  <a:srgbClr val="202124"/>
                </a:solidFill>
                <a:latin typeface="NikoshBAN" panose="02000000000000000000" pitchFamily="2" charset="0"/>
                <a:cs typeface="NikoshBAN" panose="02000000000000000000" pitchFamily="2" charset="0"/>
              </a:rPr>
              <a:t>আউটসোর্সিং</a:t>
            </a:r>
            <a:r>
              <a:rPr lang="as-IN" sz="2800" dirty="0">
                <a:solidFill>
                  <a:srgbClr val="202124"/>
                </a:solidFill>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9" name="Rectangle 8"/>
          <p:cNvSpPr/>
          <p:nvPr/>
        </p:nvSpPr>
        <p:spPr>
          <a:xfrm>
            <a:off x="584643" y="401784"/>
            <a:ext cx="2672526" cy="584775"/>
          </a:xfrm>
          <a:prstGeom prst="rect">
            <a:avLst/>
          </a:prstGeom>
          <a:solidFill>
            <a:srgbClr val="FFFF00"/>
          </a:solidFill>
        </p:spPr>
        <p:txBody>
          <a:bodyPr wrap="none">
            <a:spAutoFit/>
          </a:bodyPr>
          <a:lstStyle/>
          <a:p>
            <a:pPr marL="457200" indent="-457200">
              <a:buFont typeface="Wingdings" panose="05000000000000000000" pitchFamily="2" charset="2"/>
              <a:buChar char="Ø"/>
            </a:pPr>
            <a:r>
              <a:rPr lang="as-IN" sz="3200" dirty="0">
                <a:latin typeface="NikoshBAN" panose="02000000000000000000" pitchFamily="2" charset="0"/>
                <a:cs typeface="NikoshBAN" panose="02000000000000000000" pitchFamily="2" charset="0"/>
              </a:rPr>
              <a:t>আউটসোর্সিং কি</a:t>
            </a:r>
            <a:endParaRPr lang="en-US" sz="3200" dirty="0">
              <a:latin typeface="NikoshBAN" panose="02000000000000000000" pitchFamily="2" charset="0"/>
              <a:cs typeface="NikoshBAN" panose="02000000000000000000" pitchFamily="2" charset="0"/>
            </a:endParaRPr>
          </a:p>
        </p:txBody>
      </p:sp>
      <p:sp>
        <p:nvSpPr>
          <p:cNvPr id="10" name="TextBox 9"/>
          <p:cNvSpPr txBox="1"/>
          <p:nvPr/>
        </p:nvSpPr>
        <p:spPr>
          <a:xfrm>
            <a:off x="720110" y="2893722"/>
            <a:ext cx="10599436" cy="1384995"/>
          </a:xfrm>
          <a:prstGeom prst="rect">
            <a:avLst/>
          </a:prstGeom>
          <a:noFill/>
        </p:spPr>
        <p:txBody>
          <a:bodyPr wrap="square" rtlCol="0">
            <a:spAutoFit/>
          </a:bodyPr>
          <a:lstStyle/>
          <a:p>
            <a:pPr algn="just"/>
            <a:r>
              <a:rPr lang="en-US" sz="2800" dirty="0" err="1" smtClean="0">
                <a:latin typeface="NikoshBAN" panose="02000000000000000000" pitchFamily="2" charset="0"/>
                <a:cs typeface="NikoshBAN" panose="02000000000000000000" pitchFamily="2" charset="0"/>
              </a:rPr>
              <a:t>অনলাইন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মার্কেটপ্লেসে</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হাজার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হাজার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কাজ</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থেকে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নিজের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যোগ্যতা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অনুযায়ী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নির্দিষ্ট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কাজ</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খুঁজে</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নেওয়া</a:t>
            </a:r>
            <a:r>
              <a:rPr lang="en-US" sz="2800" dirty="0" smtClean="0">
                <a:latin typeface="NikoshBAN" panose="02000000000000000000" pitchFamily="2" charset="0"/>
                <a:cs typeface="NikoshBAN" panose="02000000000000000000" pitchFamily="2" charset="0"/>
              </a:rPr>
              <a:t> ও </a:t>
            </a:r>
            <a:r>
              <a:rPr lang="en-US" sz="2800" dirty="0" err="1" smtClean="0">
                <a:latin typeface="NikoshBAN" panose="02000000000000000000" pitchFamily="2" charset="0"/>
                <a:cs typeface="NikoshBAN" panose="02000000000000000000" pitchFamily="2" charset="0"/>
              </a:rPr>
              <a:t>সেটি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সম্পাদন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বায়ারের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কাছ</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থেকে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প্রেমেন্ট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গ্রহণ</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মাধ্যমে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উম্মুক্ত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পেশা</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ফ্রিল্যান্সিং</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কাজের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সৃষ্টি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হয়েছে</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সেটিকে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আউটসোর্সিং</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বলে</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12" name="Rectangle 11"/>
          <p:cNvSpPr/>
          <p:nvPr/>
        </p:nvSpPr>
        <p:spPr>
          <a:xfrm>
            <a:off x="656887" y="4456794"/>
            <a:ext cx="10878226" cy="1384995"/>
          </a:xfrm>
          <a:prstGeom prst="rect">
            <a:avLst/>
          </a:prstGeom>
        </p:spPr>
        <p:txBody>
          <a:bodyPr wrap="square">
            <a:spAutoFit/>
          </a:bodyPr>
          <a:lstStyle/>
          <a:p>
            <a:r>
              <a:rPr lang="as-IN" sz="2800" dirty="0">
                <a:solidFill>
                  <a:srgbClr val="202124"/>
                </a:solidFill>
                <a:latin typeface="NikoshBAN" panose="02000000000000000000" pitchFamily="2" charset="0"/>
                <a:cs typeface="NikoshBAN" panose="02000000000000000000" pitchFamily="2" charset="0"/>
              </a:rPr>
              <a:t> </a:t>
            </a:r>
            <a:r>
              <a:rPr lang="as-IN" sz="2800" b="1" dirty="0">
                <a:solidFill>
                  <a:srgbClr val="202124"/>
                </a:solidFill>
                <a:latin typeface="NikoshBAN" panose="02000000000000000000" pitchFamily="2" charset="0"/>
                <a:cs typeface="NikoshBAN" panose="02000000000000000000" pitchFamily="2" charset="0"/>
              </a:rPr>
              <a:t>আউটসোর্সিং</a:t>
            </a:r>
            <a:r>
              <a:rPr lang="as-IN" sz="2800" dirty="0">
                <a:solidFill>
                  <a:srgbClr val="202124"/>
                </a:solidFill>
                <a:latin typeface="NikoshBAN" panose="02000000000000000000" pitchFamily="2" charset="0"/>
                <a:cs typeface="NikoshBAN" panose="02000000000000000000" pitchFamily="2" charset="0"/>
              </a:rPr>
              <a:t> কথাটির অর্থ ব্যাপক। ... কাজের বিনিময়ে আমেরিকান ব্যাক্তিটি আপনাকে কিছু অর্থ পরিশোধ করবে যেটিকে আউটসোর্স ইনকাম বলে অর্থাৎ আপনার মেইন ইনকাম সোর্সের বাইরে আরেকটি ইনকাম। আউটসোর্স ইনকামের পদ্ধতিটাকেই সাধারণত </a:t>
            </a:r>
            <a:r>
              <a:rPr lang="as-IN" sz="2800" b="1" dirty="0">
                <a:solidFill>
                  <a:srgbClr val="202124"/>
                </a:solidFill>
                <a:latin typeface="NikoshBAN" panose="02000000000000000000" pitchFamily="2" charset="0"/>
                <a:cs typeface="NikoshBAN" panose="02000000000000000000" pitchFamily="2" charset="0"/>
              </a:rPr>
              <a:t>আউটসোর্সিং</a:t>
            </a:r>
            <a:r>
              <a:rPr lang="as-IN" sz="2800" dirty="0">
                <a:solidFill>
                  <a:srgbClr val="202124"/>
                </a:solidFill>
                <a:latin typeface="NikoshBAN" panose="02000000000000000000" pitchFamily="2" charset="0"/>
                <a:cs typeface="NikoshBAN" panose="02000000000000000000" pitchFamily="2" charset="0"/>
              </a:rPr>
              <a:t> </a:t>
            </a:r>
            <a:r>
              <a:rPr lang="as-IN" sz="2800" dirty="0" smtClean="0">
                <a:solidFill>
                  <a:srgbClr val="202124"/>
                </a:solidFill>
                <a:latin typeface="NikoshBAN" panose="02000000000000000000" pitchFamily="2" charset="0"/>
                <a:cs typeface="NikoshBAN" panose="02000000000000000000" pitchFamily="2" charset="0"/>
              </a:rPr>
              <a:t>বলে</a:t>
            </a:r>
            <a:r>
              <a:rPr lang="en-US" sz="2800" dirty="0" smtClean="0">
                <a:solidFill>
                  <a:srgbClr val="202124"/>
                </a:solidFill>
                <a:latin typeface="NikoshBAN" panose="02000000000000000000" pitchFamily="2" charset="0"/>
                <a:cs typeface="NikoshBAN" panose="02000000000000000000" pitchFamily="2" charset="0"/>
              </a:rPr>
              <a:t> </a:t>
            </a:r>
            <a:r>
              <a:rPr lang="as-IN" sz="2800" dirty="0" smtClean="0">
                <a:solidFill>
                  <a:srgbClr val="202124"/>
                </a:solidFill>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863914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940" y="504600"/>
            <a:ext cx="4901014" cy="584775"/>
          </a:xfrm>
          <a:prstGeom prst="rect">
            <a:avLst/>
          </a:prstGeom>
          <a:solidFill>
            <a:srgbClr val="FFFF00"/>
          </a:solidFill>
        </p:spPr>
        <p:txBody>
          <a:bodyPr wrap="square">
            <a:spAutoFit/>
          </a:bodyPr>
          <a:lstStyle/>
          <a:p>
            <a:pPr marL="342900" indent="-342900">
              <a:buFont typeface="Wingdings" panose="05000000000000000000" pitchFamily="2" charset="2"/>
              <a:buChar char="Ø"/>
            </a:pPr>
            <a:r>
              <a:rPr lang="as-IN" sz="3200" b="1" dirty="0">
                <a:latin typeface="NikoshBAN" panose="02000000000000000000" pitchFamily="2" charset="0"/>
                <a:cs typeface="NikoshBAN" panose="02000000000000000000" pitchFamily="2" charset="0"/>
              </a:rPr>
              <a:t>আউটসোর্সিং কত প্রকার ও কি </a:t>
            </a:r>
            <a:r>
              <a:rPr lang="as-IN" sz="3200" b="1" dirty="0" smtClean="0">
                <a:latin typeface="NikoshBAN" panose="02000000000000000000" pitchFamily="2" charset="0"/>
                <a:cs typeface="NikoshBAN" panose="02000000000000000000" pitchFamily="2" charset="0"/>
              </a:rPr>
              <a:t>কি</a:t>
            </a:r>
            <a:r>
              <a:rPr lang="en-US" sz="3200" b="1" dirty="0" smtClean="0">
                <a:latin typeface="NikoshBAN" panose="02000000000000000000" pitchFamily="2" charset="0"/>
                <a:cs typeface="NikoshBAN" panose="02000000000000000000" pitchFamily="2" charset="0"/>
              </a:rPr>
              <a:t> </a:t>
            </a:r>
            <a:r>
              <a:rPr lang="as-IN" sz="3200" b="1" dirty="0" smtClean="0">
                <a:latin typeface="NikoshBAN" panose="02000000000000000000" pitchFamily="2" charset="0"/>
                <a:cs typeface="NikoshBAN" panose="02000000000000000000" pitchFamily="2" charset="0"/>
              </a:rPr>
              <a:t> </a:t>
            </a:r>
            <a:endParaRPr lang="as-IN" sz="3200" b="1" dirty="0">
              <a:latin typeface="NikoshBAN" panose="02000000000000000000" pitchFamily="2" charset="0"/>
              <a:cs typeface="NikoshBAN" panose="02000000000000000000" pitchFamily="2" charset="0"/>
            </a:endParaRPr>
          </a:p>
        </p:txBody>
      </p:sp>
      <p:sp>
        <p:nvSpPr>
          <p:cNvPr id="2" name="Rectangle 1"/>
          <p:cNvSpPr/>
          <p:nvPr/>
        </p:nvSpPr>
        <p:spPr>
          <a:xfrm>
            <a:off x="683939" y="1224842"/>
            <a:ext cx="10616239" cy="2677656"/>
          </a:xfrm>
          <a:prstGeom prst="rect">
            <a:avLst/>
          </a:prstGeom>
        </p:spPr>
        <p:txBody>
          <a:bodyPr wrap="square">
            <a:spAutoFit/>
          </a:bodyPr>
          <a:lstStyle/>
          <a:p>
            <a:r>
              <a:rPr lang="as-IN" sz="2800" dirty="0">
                <a:latin typeface="NikoshBAN" panose="02000000000000000000" pitchFamily="2" charset="0"/>
                <a:cs typeface="NikoshBAN" panose="02000000000000000000" pitchFamily="2" charset="0"/>
              </a:rPr>
              <a:t>সাধারনত আউটসোর্সিংকে বিভক্ত করলে, বেশ কয়েকটি অংশে ভাগ করা সম্ভব। তবে আমার দৃষ্টিকোন থেকে আউটসোর্সিং কে ৪ (চার) টি ভাগে ভাগ করা যায়। </a:t>
            </a:r>
            <a:r>
              <a:rPr lang="as-IN" sz="2800" dirty="0" smtClean="0">
                <a:latin typeface="NikoshBAN" panose="02000000000000000000" pitchFamily="2" charset="0"/>
                <a:cs typeface="NikoshBAN" panose="02000000000000000000" pitchFamily="2" charset="0"/>
              </a:rPr>
              <a:t>যেমন</a:t>
            </a:r>
            <a:r>
              <a:rPr lang="en-US" sz="2800" dirty="0" smtClean="0">
                <a:latin typeface="NikoshBAN" panose="02000000000000000000" pitchFamily="2" charset="0"/>
                <a:cs typeface="NikoshBAN" panose="02000000000000000000" pitchFamily="2" charset="0"/>
              </a:rPr>
              <a:t> </a:t>
            </a:r>
            <a:r>
              <a:rPr lang="as-IN" sz="2800" dirty="0" smtClean="0">
                <a:latin typeface="NikoshBAN" panose="02000000000000000000" pitchFamily="2" charset="0"/>
                <a:cs typeface="NikoshBAN" panose="02000000000000000000" pitchFamily="2" charset="0"/>
              </a:rPr>
              <a:t>,</a:t>
            </a:r>
            <a:endParaRPr lang="as-IN" sz="2800" dirty="0">
              <a:latin typeface="NikoshBAN" panose="02000000000000000000" pitchFamily="2" charset="0"/>
              <a:cs typeface="NikoshBAN" panose="02000000000000000000" pitchFamily="2" charset="0"/>
            </a:endParaRPr>
          </a:p>
          <a:p>
            <a:pPr marL="342900" indent="-342900">
              <a:buFont typeface="+mj-lt"/>
              <a:buAutoNum type="arabicPeriod"/>
            </a:pPr>
            <a:r>
              <a:rPr lang="as-IN" sz="2800" dirty="0">
                <a:latin typeface="NikoshBAN" panose="02000000000000000000" pitchFamily="2" charset="0"/>
                <a:cs typeface="NikoshBAN" panose="02000000000000000000" pitchFamily="2" charset="0"/>
              </a:rPr>
              <a:t>প্রফেশনাল আউটসোর্সিং </a:t>
            </a:r>
          </a:p>
          <a:p>
            <a:pPr marL="342900" indent="-342900">
              <a:buFont typeface="+mj-lt"/>
              <a:buAutoNum type="arabicPeriod"/>
            </a:pPr>
            <a:r>
              <a:rPr lang="as-IN" sz="2800" dirty="0">
                <a:latin typeface="NikoshBAN" panose="02000000000000000000" pitchFamily="2" charset="0"/>
                <a:cs typeface="NikoshBAN" panose="02000000000000000000" pitchFamily="2" charset="0"/>
              </a:rPr>
              <a:t>আইটি আউটসোর্সিং </a:t>
            </a:r>
          </a:p>
          <a:p>
            <a:pPr marL="342900" indent="-342900">
              <a:buFont typeface="+mj-lt"/>
              <a:buAutoNum type="arabicPeriod"/>
            </a:pPr>
            <a:r>
              <a:rPr lang="as-IN" sz="2800" dirty="0">
                <a:latin typeface="NikoshBAN" panose="02000000000000000000" pitchFamily="2" charset="0"/>
                <a:cs typeface="NikoshBAN" panose="02000000000000000000" pitchFamily="2" charset="0"/>
              </a:rPr>
              <a:t>ম্যানুফ্যাকচারিং আউটসোর্সিং এবং</a:t>
            </a:r>
          </a:p>
          <a:p>
            <a:pPr marL="342900" indent="-342900">
              <a:buFont typeface="+mj-lt"/>
              <a:buAutoNum type="arabicPeriod"/>
            </a:pPr>
            <a:r>
              <a:rPr lang="as-IN" sz="2800" dirty="0">
                <a:latin typeface="NikoshBAN" panose="02000000000000000000" pitchFamily="2" charset="0"/>
                <a:cs typeface="NikoshBAN" panose="02000000000000000000" pitchFamily="2" charset="0"/>
              </a:rPr>
              <a:t>প্রজেক্ট আউটসোর্সিং</a:t>
            </a:r>
            <a:endParaRPr lang="en-US" sz="2800" dirty="0">
              <a:latin typeface="NikoshBAN" panose="02000000000000000000" pitchFamily="2" charset="0"/>
              <a:cs typeface="NikoshBAN" panose="02000000000000000000" pitchFamily="2" charset="0"/>
            </a:endParaRPr>
          </a:p>
        </p:txBody>
      </p:sp>
      <p:sp>
        <p:nvSpPr>
          <p:cNvPr id="4" name="Frame 3"/>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339" y="3902497"/>
            <a:ext cx="4299984" cy="2407991"/>
          </a:xfrm>
          <a:prstGeom prst="rect">
            <a:avLst/>
          </a:prstGeom>
          <a:ln>
            <a:noFill/>
          </a:ln>
          <a:effectLst>
            <a:glow rad="228600">
              <a:schemeClr val="accent6">
                <a:satMod val="175000"/>
                <a:alpha val="40000"/>
              </a:schemeClr>
            </a:glow>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1262" y="3902496"/>
            <a:ext cx="3952522" cy="2407992"/>
          </a:xfrm>
          <a:prstGeom prst="rect">
            <a:avLst/>
          </a:prstGeom>
          <a:ln>
            <a:noFill/>
          </a:ln>
          <a:effectLst>
            <a:glow rad="228600">
              <a:schemeClr val="accent6">
                <a:satMod val="175000"/>
                <a:alpha val="40000"/>
              </a:schemeClr>
            </a:glow>
            <a:softEdge rad="112500"/>
          </a:effectLst>
        </p:spPr>
      </p:pic>
    </p:spTree>
    <p:extLst>
      <p:ext uri="{BB962C8B-B14F-4D97-AF65-F5344CB8AC3E}">
        <p14:creationId xmlns:p14="http://schemas.microsoft.com/office/powerpoint/2010/main" val="208879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3"/>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9892" y="1053833"/>
            <a:ext cx="10567638" cy="1569660"/>
          </a:xfrm>
          <a:prstGeom prst="rect">
            <a:avLst/>
          </a:prstGeom>
        </p:spPr>
        <p:txBody>
          <a:bodyPr wrap="square">
            <a:spAutoFit/>
          </a:bodyPr>
          <a:lstStyle/>
          <a:p>
            <a:r>
              <a:rPr lang="as-IN" sz="2400" dirty="0" smtClean="0">
                <a:latin typeface="NikoshBAN" panose="02000000000000000000" pitchFamily="2" charset="0"/>
                <a:cs typeface="NikoshBAN" panose="02000000000000000000" pitchFamily="2" charset="0"/>
              </a:rPr>
              <a:t>আউটসোর্সিং </a:t>
            </a:r>
            <a:r>
              <a:rPr lang="as-IN" sz="2400" dirty="0">
                <a:latin typeface="NikoshBAN" panose="02000000000000000000" pitchFamily="2" charset="0"/>
                <a:cs typeface="NikoshBAN" panose="02000000000000000000" pitchFamily="2" charset="0"/>
              </a:rPr>
              <a:t>এ ভিন্ন ভিন্ন ক্যাটারগরির কাজ করা হয়ে থাকে। </a:t>
            </a:r>
            <a:r>
              <a:rPr lang="as-IN" sz="2400" dirty="0" smtClean="0">
                <a:latin typeface="NikoshBAN" panose="02000000000000000000" pitchFamily="2" charset="0"/>
                <a:cs typeface="NikoshBAN" panose="02000000000000000000" pitchFamily="2" charset="0"/>
              </a:rPr>
              <a:t>তবে </a:t>
            </a:r>
            <a:r>
              <a:rPr lang="as-IN" sz="2400" dirty="0">
                <a:latin typeface="NikoshBAN" panose="02000000000000000000" pitchFamily="2" charset="0"/>
                <a:cs typeface="NikoshBAN" panose="02000000000000000000" pitchFamily="2" charset="0"/>
              </a:rPr>
              <a:t>জনপ্রিয়তার দিক থেকে উল্লেখযোগ্য </a:t>
            </a:r>
            <a:endParaRPr lang="en-US" sz="2400" dirty="0" smtClean="0">
              <a:latin typeface="NikoshBAN" panose="02000000000000000000" pitchFamily="2" charset="0"/>
              <a:cs typeface="NikoshBAN" panose="02000000000000000000" pitchFamily="2" charset="0"/>
            </a:endParaRPr>
          </a:p>
          <a:p>
            <a:r>
              <a:rPr lang="as-IN" sz="2400" dirty="0" smtClean="0">
                <a:latin typeface="NikoshBAN" panose="02000000000000000000" pitchFamily="2" charset="0"/>
                <a:cs typeface="NikoshBAN" panose="02000000000000000000" pitchFamily="2" charset="0"/>
              </a:rPr>
              <a:t>কিছু </a:t>
            </a:r>
            <a:r>
              <a:rPr lang="as-IN" sz="2400" dirty="0">
                <a:latin typeface="NikoshBAN" panose="02000000000000000000" pitchFamily="2" charset="0"/>
                <a:cs typeface="NikoshBAN" panose="02000000000000000000" pitchFamily="2" charset="0"/>
              </a:rPr>
              <a:t>কাজ </a:t>
            </a:r>
            <a:r>
              <a:rPr lang="as-IN" sz="2400" dirty="0" smtClean="0">
                <a:latin typeface="NikoshBAN" panose="02000000000000000000" pitchFamily="2" charset="0"/>
                <a:cs typeface="NikoshBAN" panose="02000000000000000000" pitchFamily="2" charset="0"/>
              </a:rPr>
              <a:t>হলো</a:t>
            </a:r>
            <a:r>
              <a:rPr lang="en-US"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 </a:t>
            </a:r>
            <a:endParaRPr lang="en-US" sz="2400" dirty="0" smtClean="0">
              <a:latin typeface="NikoshBAN" panose="02000000000000000000" pitchFamily="2" charset="0"/>
              <a:cs typeface="NikoshBAN" panose="02000000000000000000" pitchFamily="2" charset="0"/>
            </a:endParaRPr>
          </a:p>
          <a:p>
            <a:r>
              <a:rPr lang="en-US" sz="2400" dirty="0">
                <a:latin typeface="NikoshBAN" panose="02000000000000000000" pitchFamily="2" charset="0"/>
                <a:cs typeface="NikoshBAN" panose="02000000000000000000" pitchFamily="2" charset="0"/>
              </a:rPr>
              <a:t>Web Content Writing     Virtual Assistance   Link Building   Web Development   Graphic Design  Online </a:t>
            </a:r>
            <a:r>
              <a:rPr lang="en-US" sz="2400" dirty="0" smtClean="0">
                <a:latin typeface="NikoshBAN" panose="02000000000000000000" pitchFamily="2" charset="0"/>
                <a:cs typeface="NikoshBAN" panose="02000000000000000000" pitchFamily="2" charset="0"/>
              </a:rPr>
              <a:t>Marketing</a:t>
            </a:r>
            <a:endParaRPr lang="as-IN" sz="2400" dirty="0">
              <a:latin typeface="NikoshBAN" panose="02000000000000000000" pitchFamily="2" charset="0"/>
              <a:cs typeface="NikoshBAN" panose="02000000000000000000" pitchFamily="2" charset="0"/>
            </a:endParaRPr>
          </a:p>
        </p:txBody>
      </p:sp>
      <p:sp>
        <p:nvSpPr>
          <p:cNvPr id="7" name="Rectangle 6"/>
          <p:cNvSpPr/>
          <p:nvPr/>
        </p:nvSpPr>
        <p:spPr>
          <a:xfrm>
            <a:off x="744290" y="2585980"/>
            <a:ext cx="10458842" cy="1261884"/>
          </a:xfrm>
          <a:prstGeom prst="rect">
            <a:avLst/>
          </a:prstGeom>
        </p:spPr>
        <p:txBody>
          <a:bodyPr wrap="square">
            <a:spAutoFit/>
          </a:bodyPr>
          <a:lstStyle/>
          <a:p>
            <a:r>
              <a:rPr lang="as-IN" sz="2800" dirty="0">
                <a:latin typeface="NikoshBAN" panose="02000000000000000000" pitchFamily="2" charset="0"/>
                <a:cs typeface="NikoshBAN" panose="02000000000000000000" pitchFamily="2" charset="0"/>
              </a:rPr>
              <a:t>এগুলো ছাড়াও আউটসোর্সিং এ আরও বেশ কিছু কাজ করা হয়ে থাকে। </a:t>
            </a:r>
            <a:r>
              <a:rPr lang="as-IN" sz="2800" dirty="0" smtClean="0">
                <a:latin typeface="NikoshBAN" panose="02000000000000000000" pitchFamily="2" charset="0"/>
                <a:cs typeface="NikoshBAN" panose="02000000000000000000" pitchFamily="2" charset="0"/>
              </a:rPr>
              <a:t>যেমন</a:t>
            </a:r>
            <a:r>
              <a:rPr lang="en-US" sz="2800" dirty="0" smtClean="0">
                <a:latin typeface="NikoshBAN" panose="02000000000000000000" pitchFamily="2" charset="0"/>
                <a:cs typeface="NikoshBAN" panose="02000000000000000000" pitchFamily="2" charset="0"/>
              </a:rPr>
              <a:t> </a:t>
            </a:r>
            <a:r>
              <a:rPr lang="as-IN" sz="2800" dirty="0" smtClean="0">
                <a:latin typeface="NikoshBAN" panose="02000000000000000000" pitchFamily="2" charset="0"/>
                <a:cs typeface="NikoshBAN" panose="02000000000000000000" pitchFamily="2" charset="0"/>
              </a:rPr>
              <a:t>,</a:t>
            </a:r>
            <a:endParaRPr lang="as-IN" sz="2800" dirty="0">
              <a:latin typeface="NikoshBAN" panose="02000000000000000000" pitchFamily="2" charset="0"/>
              <a:cs typeface="NikoshBAN" panose="02000000000000000000" pitchFamily="2" charset="0"/>
            </a:endParaRPr>
          </a:p>
          <a:p>
            <a:pPr marL="457200" indent="-457200">
              <a:buFont typeface="+mj-lt"/>
              <a:buAutoNum type="arabicPeriod"/>
            </a:pPr>
            <a:r>
              <a:rPr lang="en-US" sz="2400" dirty="0" smtClean="0">
                <a:latin typeface="NikoshBAN" panose="02000000000000000000" pitchFamily="2" charset="0"/>
                <a:cs typeface="NikoshBAN" panose="02000000000000000000" pitchFamily="2" charset="0"/>
              </a:rPr>
              <a:t>SEO</a:t>
            </a:r>
            <a:r>
              <a:rPr lang="en-US" sz="2400" dirty="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  ২.  Logo </a:t>
            </a:r>
            <a:r>
              <a:rPr lang="en-US" sz="2400" dirty="0">
                <a:latin typeface="NikoshBAN" panose="02000000000000000000" pitchFamily="2" charset="0"/>
                <a:cs typeface="NikoshBAN" panose="02000000000000000000" pitchFamily="2" charset="0"/>
              </a:rPr>
              <a:t>Design </a:t>
            </a:r>
            <a:r>
              <a:rPr lang="en-US" sz="2400" dirty="0" smtClean="0">
                <a:latin typeface="NikoshBAN" panose="02000000000000000000" pitchFamily="2" charset="0"/>
                <a:cs typeface="NikoshBAN" panose="02000000000000000000" pitchFamily="2" charset="0"/>
              </a:rPr>
              <a:t>  ৩.  App </a:t>
            </a:r>
            <a:r>
              <a:rPr lang="en-US" sz="2400" dirty="0">
                <a:latin typeface="NikoshBAN" panose="02000000000000000000" pitchFamily="2" charset="0"/>
                <a:cs typeface="NikoshBAN" panose="02000000000000000000" pitchFamily="2" charset="0"/>
              </a:rPr>
              <a:t>Development </a:t>
            </a:r>
          </a:p>
          <a:p>
            <a:r>
              <a:rPr lang="en-US" sz="2400" dirty="0" smtClean="0">
                <a:latin typeface="NikoshBAN" panose="02000000000000000000" pitchFamily="2" charset="0"/>
                <a:cs typeface="NikoshBAN" panose="02000000000000000000" pitchFamily="2" charset="0"/>
              </a:rPr>
              <a:t>৪.   Video </a:t>
            </a:r>
            <a:r>
              <a:rPr lang="en-US" sz="2400" dirty="0">
                <a:latin typeface="NikoshBAN" panose="02000000000000000000" pitchFamily="2" charset="0"/>
                <a:cs typeface="NikoshBAN" panose="02000000000000000000" pitchFamily="2" charset="0"/>
              </a:rPr>
              <a:t>editing </a:t>
            </a:r>
            <a:r>
              <a:rPr lang="en-US" sz="2400" dirty="0" smtClean="0">
                <a:latin typeface="NikoshBAN" panose="02000000000000000000" pitchFamily="2" charset="0"/>
                <a:cs typeface="NikoshBAN" panose="02000000000000000000" pitchFamily="2" charset="0"/>
              </a:rPr>
              <a:t>   ৫.  Photo </a:t>
            </a:r>
            <a:r>
              <a:rPr lang="en-US" sz="2400" dirty="0">
                <a:latin typeface="NikoshBAN" panose="02000000000000000000" pitchFamily="2" charset="0"/>
                <a:cs typeface="NikoshBAN" panose="02000000000000000000" pitchFamily="2" charset="0"/>
              </a:rPr>
              <a:t>Shoot  </a:t>
            </a:r>
            <a:r>
              <a:rPr lang="as-IN" sz="2400" dirty="0" smtClean="0">
                <a:latin typeface="NikoshBAN" panose="02000000000000000000" pitchFamily="2" charset="0"/>
                <a:cs typeface="NikoshBAN" panose="02000000000000000000" pitchFamily="2" charset="0"/>
              </a:rPr>
              <a:t>ইত্যাদি</a:t>
            </a:r>
            <a:endParaRPr lang="en-US" sz="2400" dirty="0">
              <a:latin typeface="NikoshBAN" panose="02000000000000000000" pitchFamily="2" charset="0"/>
              <a:cs typeface="NikoshBAN" panose="02000000000000000000" pitchFamily="2" charset="0"/>
            </a:endParaRPr>
          </a:p>
        </p:txBody>
      </p:sp>
      <p:sp>
        <p:nvSpPr>
          <p:cNvPr id="10" name="Frame 9"/>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567" y="4027143"/>
            <a:ext cx="4123650" cy="2309244"/>
          </a:xfrm>
          <a:prstGeom prst="rect">
            <a:avLst/>
          </a:prstGeom>
          <a:ln>
            <a:noFill/>
          </a:ln>
          <a:effectLst>
            <a:glow rad="228600">
              <a:schemeClr val="accent6">
                <a:satMod val="175000"/>
                <a:alpha val="40000"/>
              </a:schemeClr>
            </a:glow>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2949" y="3955706"/>
            <a:ext cx="3936104" cy="2380681"/>
          </a:xfrm>
          <a:prstGeom prst="rect">
            <a:avLst/>
          </a:prstGeom>
          <a:ln>
            <a:noFill/>
          </a:ln>
          <a:effectLst>
            <a:glow rad="228600">
              <a:schemeClr val="accent6">
                <a:satMod val="175000"/>
                <a:alpha val="40000"/>
              </a:schemeClr>
            </a:glow>
            <a:softEdge rad="112500"/>
          </a:effectLst>
        </p:spPr>
      </p:pic>
      <p:sp>
        <p:nvSpPr>
          <p:cNvPr id="4" name="Rectangle 3"/>
          <p:cNvSpPr/>
          <p:nvPr/>
        </p:nvSpPr>
        <p:spPr>
          <a:xfrm>
            <a:off x="689892" y="410196"/>
            <a:ext cx="5509202" cy="584775"/>
          </a:xfrm>
          <a:prstGeom prst="rect">
            <a:avLst/>
          </a:prstGeom>
          <a:solidFill>
            <a:srgbClr val="FFFF00"/>
          </a:solidFill>
        </p:spPr>
        <p:txBody>
          <a:bodyPr wrap="square">
            <a:spAutoFit/>
          </a:bodyPr>
          <a:lstStyle/>
          <a:p>
            <a:pPr marL="457200" indent="-457200">
              <a:buFont typeface="Wingdings" panose="05000000000000000000" pitchFamily="2" charset="2"/>
              <a:buChar char="Ø"/>
            </a:pPr>
            <a:r>
              <a:rPr lang="as-IN" sz="3200" b="1" dirty="0">
                <a:latin typeface="NikoshBAN" panose="02000000000000000000" pitchFamily="2" charset="0"/>
                <a:cs typeface="NikoshBAN" panose="02000000000000000000" pitchFamily="2" charset="0"/>
              </a:rPr>
              <a:t>আউটসোর্সিং এ কি কি কাজ করতে হয়</a:t>
            </a:r>
            <a:r>
              <a:rPr lang="en-US" sz="3200" b="1" dirty="0">
                <a:latin typeface="NikoshBAN" panose="02000000000000000000" pitchFamily="2" charset="0"/>
                <a:cs typeface="NikoshBAN" panose="02000000000000000000" pitchFamily="2" charset="0"/>
              </a:rPr>
              <a:t> </a:t>
            </a:r>
            <a:endParaRPr lang="as-IN"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0788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ame 10"/>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491199" y="336860"/>
            <a:ext cx="5429692" cy="584775"/>
          </a:xfrm>
          <a:prstGeom prst="rect">
            <a:avLst/>
          </a:prstGeom>
          <a:solidFill>
            <a:srgbClr val="FFFF00"/>
          </a:solidFill>
        </p:spPr>
        <p:txBody>
          <a:bodyPr wrap="none">
            <a:spAutoFit/>
          </a:bodyPr>
          <a:lstStyle/>
          <a:p>
            <a:pPr marL="571500" indent="-571500" algn="ctr">
              <a:buFont typeface="Wingdings" panose="05000000000000000000" pitchFamily="2" charset="2"/>
              <a:buChar char="Ø"/>
            </a:pP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আউটসোসিং</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এর</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কাজ</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করার</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যোগ্যতা</a:t>
            </a:r>
            <a:endPar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Rectangle 7"/>
          <p:cNvSpPr/>
          <p:nvPr/>
        </p:nvSpPr>
        <p:spPr>
          <a:xfrm>
            <a:off x="491199" y="921635"/>
            <a:ext cx="10253216" cy="3046988"/>
          </a:xfrm>
          <a:prstGeom prst="rect">
            <a:avLst/>
          </a:prstGeom>
        </p:spPr>
        <p:txBody>
          <a:bodyPr wrap="square">
            <a:spAutoFit/>
          </a:bodyPr>
          <a:lstStyle/>
          <a:p>
            <a:pPr marL="342900" indent="-342900" algn="just">
              <a:buFont typeface="+mj-lt"/>
              <a:buAutoNum type="arabicPeriod"/>
            </a:pPr>
            <a:r>
              <a:rPr lang="en-US" sz="2400" dirty="0" err="1">
                <a:latin typeface="NikoshBAN" panose="02000000000000000000" pitchFamily="2" charset="0"/>
                <a:cs typeface="NikoshBAN" panose="02000000000000000000" pitchFamily="2" charset="0"/>
              </a:rPr>
              <a:t>ফ্রিল্যান্সিংয়ে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আগ্রহ</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ব্যক্তি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যে</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ধরনের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কাজ</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ইচ্ছুক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তাকে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সেইধরনের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কাজে</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পারদর্শী</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হতে</a:t>
            </a:r>
            <a:r>
              <a:rPr lang="en-US" sz="2400" dirty="0" smtClean="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হবে</a:t>
            </a:r>
            <a:r>
              <a:rPr lang="en-US" sz="2400" dirty="0">
                <a:latin typeface="NikoshBAN" panose="02000000000000000000" pitchFamily="2" charset="0"/>
                <a:cs typeface="NikoshBAN" panose="02000000000000000000" pitchFamily="2" charset="0"/>
              </a:rPr>
              <a:t>।</a:t>
            </a:r>
          </a:p>
          <a:p>
            <a:pPr marL="514350" indent="-514350" algn="just">
              <a:buFont typeface="+mj-lt"/>
              <a:buAutoNum type="arabicPeriod"/>
            </a:pP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কাজের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ক্ষেত্রে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যোগ্যতার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মাধ্যম</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যেহেতু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ইংরেজি</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সেহেতু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ফ্রিল্যান্সারগণকে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মোটামুটি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মানের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ইংরেজি</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জানা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থাকতে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হবে</a:t>
            </a:r>
            <a:r>
              <a:rPr lang="en-US" sz="2400" dirty="0">
                <a:latin typeface="NikoshBAN" panose="02000000000000000000" pitchFamily="2" charset="0"/>
                <a:cs typeface="NikoshBAN" panose="02000000000000000000" pitchFamily="2" charset="0"/>
              </a:rPr>
              <a:t>।</a:t>
            </a:r>
          </a:p>
          <a:p>
            <a:pPr marL="514350" indent="-514350" algn="just">
              <a:buFont typeface="+mj-lt"/>
              <a:buAutoNum type="arabicPeriod"/>
            </a:pP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যে</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মার্কেট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প্লেসে</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কাজের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জন্য</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বিড</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করাহবে</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সেখানে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ফ্রিল্যান্সার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প্রোফাইলটি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সদৃদ্ধ</a:t>
            </a:r>
            <a:r>
              <a:rPr lang="en-US" sz="2400" dirty="0">
                <a:latin typeface="NikoshBAN" panose="02000000000000000000" pitchFamily="2" charset="0"/>
                <a:cs typeface="NikoshBAN" panose="02000000000000000000" pitchFamily="2" charset="0"/>
              </a:rPr>
              <a:t>  ও </a:t>
            </a:r>
            <a:r>
              <a:rPr lang="en-US" sz="2400" dirty="0" err="1">
                <a:latin typeface="NikoshBAN" panose="02000000000000000000" pitchFamily="2" charset="0"/>
                <a:cs typeface="NikoshBAN" panose="02000000000000000000" pitchFamily="2" charset="0"/>
              </a:rPr>
              <a:t>ভালো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ভাবে</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সাজানোর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চেষ্টা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হবে</a:t>
            </a:r>
            <a:r>
              <a:rPr lang="en-US" sz="2400" dirty="0">
                <a:latin typeface="NikoshBAN" panose="02000000000000000000" pitchFamily="2" charset="0"/>
                <a:cs typeface="NikoshBAN" panose="02000000000000000000" pitchFamily="2" charset="0"/>
              </a:rPr>
              <a:t>।</a:t>
            </a:r>
          </a:p>
          <a:p>
            <a:pPr marL="514350" indent="-514350" algn="just">
              <a:buFont typeface="+mj-lt"/>
              <a:buAutoNum type="arabicPeriod"/>
            </a:pP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নিজেকে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বায়ারের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সামনে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ভালো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ভাবে</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তুলে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ধরতে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একজন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ফ্রিল্যান্সারকে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উন্নত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কম্যুনিকেশন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স্কিল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দেখাতে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হবে</a:t>
            </a:r>
            <a:r>
              <a:rPr lang="en-US" sz="2400" dirty="0">
                <a:latin typeface="NikoshBAN" panose="02000000000000000000" pitchFamily="2" charset="0"/>
                <a:cs typeface="NikoshBAN" panose="02000000000000000000" pitchFamily="2" charset="0"/>
              </a:rPr>
              <a:t>।</a:t>
            </a:r>
          </a:p>
          <a:p>
            <a:pPr marL="514350" indent="-514350" algn="just">
              <a:buFont typeface="+mj-lt"/>
              <a:buAutoNum type="arabicPeriod"/>
            </a:pP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বায়ারকে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ঠকানোর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মানসিকতা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পরিহার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হবে</a:t>
            </a:r>
            <a:r>
              <a:rPr lang="en-US" sz="2400" dirty="0">
                <a:latin typeface="NikoshBAN" panose="02000000000000000000" pitchFamily="2" charset="0"/>
                <a:cs typeface="NikoshBAN" panose="02000000000000000000" pitchFamily="2" charset="0"/>
              </a:rPr>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691" y="4114031"/>
            <a:ext cx="3974116" cy="2116088"/>
          </a:xfrm>
          <a:prstGeom prst="rect">
            <a:avLst/>
          </a:prstGeom>
          <a:ln>
            <a:noFill/>
          </a:ln>
          <a:effectLst>
            <a:glow rad="228600">
              <a:schemeClr val="accent6">
                <a:satMod val="175000"/>
                <a:alpha val="40000"/>
              </a:schemeClr>
            </a:glow>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2005" y="4102212"/>
            <a:ext cx="3737328" cy="2127907"/>
          </a:xfrm>
          <a:prstGeom prst="rect">
            <a:avLst/>
          </a:prstGeom>
          <a:ln>
            <a:noFill/>
          </a:ln>
          <a:effectLst>
            <a:glow rad="228600">
              <a:schemeClr val="accent6">
                <a:satMod val="175000"/>
                <a:alpha val="40000"/>
              </a:schemeClr>
            </a:glow>
            <a:softEdge rad="112500"/>
          </a:effectLst>
        </p:spPr>
      </p:pic>
    </p:spTree>
    <p:extLst>
      <p:ext uri="{BB962C8B-B14F-4D97-AF65-F5344CB8AC3E}">
        <p14:creationId xmlns:p14="http://schemas.microsoft.com/office/powerpoint/2010/main" val="201999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par>
                                <p:cTn id="11" presetID="5"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6936" y="1268062"/>
            <a:ext cx="10686585" cy="1569660"/>
          </a:xfrm>
          <a:prstGeom prst="rect">
            <a:avLst/>
          </a:prstGeom>
        </p:spPr>
        <p:txBody>
          <a:bodyPr wrap="square">
            <a:spAutoFit/>
          </a:bodyPr>
          <a:lstStyle/>
          <a:p>
            <a:r>
              <a:rPr lang="as-IN" sz="2400" dirty="0" smtClean="0">
                <a:latin typeface="NikoshBAN" panose="02000000000000000000" pitchFamily="2" charset="0"/>
                <a:cs typeface="NikoshBAN" panose="02000000000000000000" pitchFamily="2" charset="0"/>
              </a:rPr>
              <a:t>দেখুন </a:t>
            </a:r>
            <a:r>
              <a:rPr lang="as-IN" sz="2400" dirty="0">
                <a:latin typeface="NikoshBAN" panose="02000000000000000000" pitchFamily="2" charset="0"/>
                <a:cs typeface="NikoshBAN" panose="02000000000000000000" pitchFamily="2" charset="0"/>
              </a:rPr>
              <a:t>ফ্রিল্যান্সিং সেক্টর ২ (দুই) টি অংশে বিভক্ত। একটি হলো বায়ার, যারা মার্কেটপ্লেসে বিভিন্ন জব পাবলিশ করে।</a:t>
            </a:r>
          </a:p>
          <a:p>
            <a:r>
              <a:rPr lang="as-IN" sz="2400" dirty="0" smtClean="0">
                <a:latin typeface="NikoshBAN" panose="02000000000000000000" pitchFamily="2" charset="0"/>
                <a:cs typeface="NikoshBAN" panose="02000000000000000000" pitchFamily="2" charset="0"/>
              </a:rPr>
              <a:t>আরেকটি </a:t>
            </a:r>
            <a:r>
              <a:rPr lang="as-IN" sz="2400" dirty="0">
                <a:latin typeface="NikoshBAN" panose="02000000000000000000" pitchFamily="2" charset="0"/>
                <a:cs typeface="NikoshBAN" panose="02000000000000000000" pitchFamily="2" charset="0"/>
              </a:rPr>
              <a:t>অংশ হলো, ফ্রিল্যান্সার, যারা মার্কেটপ্লেসে অর্থের বিনিময়ে কাজ করে থাকে।</a:t>
            </a:r>
          </a:p>
          <a:p>
            <a:r>
              <a:rPr lang="as-IN" sz="2400" dirty="0" smtClean="0">
                <a:latin typeface="NikoshBAN" panose="02000000000000000000" pitchFamily="2" charset="0"/>
                <a:cs typeface="NikoshBAN" panose="02000000000000000000" pitchFamily="2" charset="0"/>
              </a:rPr>
              <a:t>সেদিক </a:t>
            </a:r>
            <a:r>
              <a:rPr lang="as-IN" sz="2400" dirty="0">
                <a:latin typeface="NikoshBAN" panose="02000000000000000000" pitchFamily="2" charset="0"/>
                <a:cs typeface="NikoshBAN" panose="02000000000000000000" pitchFamily="2" charset="0"/>
              </a:rPr>
              <a:t>থেকে বিবেচনা করলে, যদি আপনি আউটসোর্সিং করেন। তাহলে অনলাইন মার্কেটপ্লেসে আপনিও একজন </a:t>
            </a:r>
            <a:r>
              <a:rPr lang="en-US" sz="2400" dirty="0">
                <a:latin typeface="NikoshBAN" panose="02000000000000000000" pitchFamily="2" charset="0"/>
                <a:cs typeface="NikoshBAN" panose="02000000000000000000" pitchFamily="2" charset="0"/>
              </a:rPr>
              <a:t>Buyer </a:t>
            </a:r>
            <a:r>
              <a:rPr lang="as-IN" sz="2400" dirty="0">
                <a:latin typeface="NikoshBAN" panose="02000000000000000000" pitchFamily="2" charset="0"/>
                <a:cs typeface="NikoshBAN" panose="02000000000000000000" pitchFamily="2" charset="0"/>
              </a:rPr>
              <a:t>হিসেবে ভূমিকা রাখবেন</a:t>
            </a:r>
            <a:r>
              <a:rPr lang="as-IN" sz="2400" dirty="0" smtClean="0">
                <a:latin typeface="NikoshBAN" panose="02000000000000000000" pitchFamily="2" charset="0"/>
                <a:cs typeface="NikoshBAN" panose="02000000000000000000" pitchFamily="2" charset="0"/>
              </a:rPr>
              <a:t>।</a:t>
            </a:r>
            <a:endParaRPr lang="en-US" sz="2400" dirty="0">
              <a:latin typeface="NikoshBAN" panose="02000000000000000000" pitchFamily="2" charset="0"/>
              <a:cs typeface="NikoshBAN" panose="02000000000000000000" pitchFamily="2" charset="0"/>
            </a:endParaRPr>
          </a:p>
        </p:txBody>
      </p:sp>
      <p:sp>
        <p:nvSpPr>
          <p:cNvPr id="3" name="Rectangle 2"/>
          <p:cNvSpPr/>
          <p:nvPr/>
        </p:nvSpPr>
        <p:spPr>
          <a:xfrm>
            <a:off x="579862" y="3032660"/>
            <a:ext cx="4355209" cy="584775"/>
          </a:xfrm>
          <a:prstGeom prst="rect">
            <a:avLst/>
          </a:prstGeom>
          <a:solidFill>
            <a:srgbClr val="FFFF00"/>
          </a:solidFill>
        </p:spPr>
        <p:txBody>
          <a:bodyPr wrap="square">
            <a:spAutoFit/>
          </a:bodyPr>
          <a:lstStyle/>
          <a:p>
            <a:pPr marL="457200" indent="-457200">
              <a:buFont typeface="Wingdings" panose="05000000000000000000" pitchFamily="2" charset="2"/>
              <a:buChar char="Ø"/>
            </a:pPr>
            <a:r>
              <a:rPr lang="as-IN" sz="3200" dirty="0">
                <a:latin typeface="NikoshBAN" panose="02000000000000000000" pitchFamily="2" charset="0"/>
                <a:cs typeface="NikoshBAN" panose="02000000000000000000" pitchFamily="2" charset="0"/>
              </a:rPr>
              <a:t>আউটসোর্সিং কিভাবে </a:t>
            </a:r>
            <a:r>
              <a:rPr lang="as-IN" sz="3200" dirty="0" smtClean="0">
                <a:latin typeface="NikoshBAN" panose="02000000000000000000" pitchFamily="2" charset="0"/>
                <a:cs typeface="NikoshBAN" panose="02000000000000000000" pitchFamily="2" charset="0"/>
              </a:rPr>
              <a:t>শিখবো</a:t>
            </a:r>
            <a:endParaRPr lang="as-IN" sz="3200" dirty="0">
              <a:latin typeface="NikoshBAN" panose="02000000000000000000" pitchFamily="2" charset="0"/>
              <a:cs typeface="NikoshBAN" panose="02000000000000000000" pitchFamily="2" charset="0"/>
            </a:endParaRPr>
          </a:p>
        </p:txBody>
      </p:sp>
      <p:sp>
        <p:nvSpPr>
          <p:cNvPr id="2" name="Rectangle 1"/>
          <p:cNvSpPr/>
          <p:nvPr/>
        </p:nvSpPr>
        <p:spPr>
          <a:xfrm>
            <a:off x="680224" y="3689223"/>
            <a:ext cx="10716322" cy="2677656"/>
          </a:xfrm>
          <a:prstGeom prst="rect">
            <a:avLst/>
          </a:prstGeom>
        </p:spPr>
        <p:txBody>
          <a:bodyPr wrap="square">
            <a:spAutoFit/>
          </a:bodyPr>
          <a:lstStyle/>
          <a:p>
            <a:r>
              <a:rPr lang="as-IN" sz="2400" dirty="0">
                <a:latin typeface="NikoshBAN" panose="02000000000000000000" pitchFamily="2" charset="0"/>
                <a:cs typeface="NikoshBAN" panose="02000000000000000000" pitchFamily="2" charset="0"/>
              </a:rPr>
              <a:t>“শিক্ষার কোনো শেষ নেই”।</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এ বিষয়ে আমারও কোনো দ্বিমত নেই। তবে যদি আপনি আউটসোর্সিং পূর্নাঙ্গভাবে শিখতে চান</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a:t>
            </a:r>
          </a:p>
          <a:p>
            <a:r>
              <a:rPr lang="as-IN" sz="2400" dirty="0">
                <a:latin typeface="NikoshBAN" panose="02000000000000000000" pitchFamily="2" charset="0"/>
                <a:cs typeface="NikoshBAN" panose="02000000000000000000" pitchFamily="2" charset="0"/>
              </a:rPr>
              <a:t> যদি আপনার অনলাইন সম্পর্কে একেবারে জিরো নলেজ থাকে। তাহলে আপনি সম্পূর্ণ বিনামূল্যে ২ টি উপায়ে আউটসোর্সিং শিখতে পারবেন। </a:t>
            </a:r>
            <a:endParaRPr lang="en-US" sz="2400" dirty="0" smtClean="0">
              <a:latin typeface="NikoshBAN" panose="02000000000000000000" pitchFamily="2" charset="0"/>
              <a:cs typeface="NikoshBAN" panose="02000000000000000000" pitchFamily="2" charset="0"/>
            </a:endParaRPr>
          </a:p>
          <a:p>
            <a:r>
              <a:rPr lang="en-US" sz="2400" dirty="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আউটসোর্সিং </a:t>
            </a:r>
            <a:r>
              <a:rPr lang="as-IN" sz="2400" dirty="0">
                <a:latin typeface="NikoshBAN" panose="02000000000000000000" pitchFamily="2" charset="0"/>
                <a:cs typeface="NikoshBAN" panose="02000000000000000000" pitchFamily="2" charset="0"/>
              </a:rPr>
              <a:t>শেখার সবচেয়ে উপযুক্ত মাধ্যম হলো,</a:t>
            </a:r>
            <a:r>
              <a:rPr lang="en-US" sz="2400" dirty="0">
                <a:latin typeface="NikoshBAN" panose="02000000000000000000" pitchFamily="2" charset="0"/>
                <a:cs typeface="NikoshBAN" panose="02000000000000000000" pitchFamily="2" charset="0"/>
              </a:rPr>
              <a:t> </a:t>
            </a:r>
            <a:endParaRPr lang="as-IN" sz="2400" dirty="0">
              <a:latin typeface="NikoshBAN" panose="02000000000000000000" pitchFamily="2" charset="0"/>
              <a:cs typeface="NikoshBAN" panose="02000000000000000000" pitchFamily="2" charset="0"/>
            </a:endParaRPr>
          </a:p>
          <a:p>
            <a:pPr marL="514350" indent="-514350">
              <a:buFont typeface="+mj-lt"/>
              <a:buAutoNum type="arabicPeriod"/>
            </a:pPr>
            <a:r>
              <a:rPr lang="as-IN" sz="2400" dirty="0">
                <a:latin typeface="NikoshBAN" panose="02000000000000000000" pitchFamily="2" charset="0"/>
                <a:cs typeface="NikoshBAN" panose="02000000000000000000" pitchFamily="2" charset="0"/>
              </a:rPr>
              <a:t>ইউটিউবের মাধ্যমে</a:t>
            </a:r>
            <a:endParaRPr lang="en-US" sz="2400" dirty="0">
              <a:latin typeface="NikoshBAN" panose="02000000000000000000" pitchFamily="2" charset="0"/>
              <a:cs typeface="NikoshBAN" panose="02000000000000000000" pitchFamily="2" charset="0"/>
            </a:endParaRPr>
          </a:p>
          <a:p>
            <a:pPr marL="514350" indent="-514350">
              <a:buFont typeface="+mj-lt"/>
              <a:buAutoNum type="arabicPeriod"/>
            </a:pPr>
            <a:r>
              <a:rPr lang="en-US" sz="2400" dirty="0" err="1">
                <a:latin typeface="NikoshBAN" panose="02000000000000000000" pitchFamily="2" charset="0"/>
                <a:cs typeface="NikoshBAN" panose="02000000000000000000" pitchFamily="2" charset="0"/>
              </a:rPr>
              <a:t>ব্লগের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মাধ্যমে</a:t>
            </a:r>
            <a:endParaRPr lang="en-US" sz="2400" dirty="0">
              <a:latin typeface="NikoshBAN" panose="02000000000000000000" pitchFamily="2" charset="0"/>
              <a:cs typeface="NikoshBAN" panose="02000000000000000000" pitchFamily="2" charset="0"/>
            </a:endParaRPr>
          </a:p>
        </p:txBody>
      </p:sp>
      <p:sp>
        <p:nvSpPr>
          <p:cNvPr id="5" name="Rectangle 4"/>
          <p:cNvSpPr/>
          <p:nvPr/>
        </p:nvSpPr>
        <p:spPr>
          <a:xfrm>
            <a:off x="579862" y="585818"/>
            <a:ext cx="4055919" cy="584775"/>
          </a:xfrm>
          <a:prstGeom prst="rect">
            <a:avLst/>
          </a:prstGeom>
          <a:solidFill>
            <a:srgbClr val="FFFF00"/>
          </a:solidFill>
        </p:spPr>
        <p:txBody>
          <a:bodyPr wrap="none">
            <a:spAutoFit/>
          </a:bodyPr>
          <a:lstStyle/>
          <a:p>
            <a:pPr marL="457200" indent="-457200">
              <a:buFont typeface="Wingdings" panose="05000000000000000000" pitchFamily="2" charset="2"/>
              <a:buChar char="Ø"/>
            </a:pPr>
            <a:r>
              <a:rPr lang="as-IN" sz="3200" dirty="0">
                <a:latin typeface="NikoshBAN" panose="02000000000000000000" pitchFamily="2" charset="0"/>
                <a:cs typeface="NikoshBAN" panose="02000000000000000000" pitchFamily="2" charset="0"/>
              </a:rPr>
              <a:t>কেন আউটসোর্সিং করা </a:t>
            </a:r>
            <a:r>
              <a:rPr lang="as-IN" sz="3200" dirty="0" smtClean="0">
                <a:latin typeface="NikoshBAN" panose="02000000000000000000" pitchFamily="2" charset="0"/>
                <a:cs typeface="NikoshBAN" panose="02000000000000000000" pitchFamily="2" charset="0"/>
              </a:rPr>
              <a:t>হয়</a:t>
            </a:r>
            <a:r>
              <a:rPr lang="en-US" sz="3200" dirty="0" smtClean="0">
                <a:latin typeface="NikoshBAN" panose="02000000000000000000" pitchFamily="2" charset="0"/>
                <a:cs typeface="NikoshBAN" panose="02000000000000000000" pitchFamily="2" charset="0"/>
              </a:rPr>
              <a:t> </a:t>
            </a:r>
            <a:endParaRPr lang="as-IN" sz="3200" dirty="0">
              <a:latin typeface="NikoshBAN" panose="02000000000000000000" pitchFamily="2" charset="0"/>
              <a:cs typeface="NikoshBAN" panose="02000000000000000000" pitchFamily="2" charset="0"/>
            </a:endParaRPr>
          </a:p>
        </p:txBody>
      </p:sp>
      <p:sp>
        <p:nvSpPr>
          <p:cNvPr id="6" name="Frame 5"/>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5468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2"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descr="Bouquet"/>
          <p:cNvSpPr>
            <a:spLocks noChangeArrowheads="1"/>
          </p:cNvSpPr>
          <p:nvPr/>
        </p:nvSpPr>
        <p:spPr bwMode="auto">
          <a:xfrm>
            <a:off x="4196966" y="351436"/>
            <a:ext cx="3154176" cy="673590"/>
          </a:xfrm>
          <a:prstGeom prst="roundRect">
            <a:avLst>
              <a:gd name="adj" fmla="val 16667"/>
            </a:avLst>
          </a:prstGeom>
          <a:noFill/>
          <a:ln w="38100" algn="ctr">
            <a:noFill/>
            <a:round/>
            <a:headEnd/>
            <a:tailEnd/>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102580" tIns="51289" rIns="102580" bIns="51289" numCol="1">
            <a:prstTxWarp prst="textPlain">
              <a:avLst/>
            </a:prstTxWarp>
            <a:spAutoFit/>
          </a:bodyPr>
          <a:lstStyle/>
          <a:p>
            <a:pPr algn="ctr">
              <a:defRPr/>
            </a:pPr>
            <a:r>
              <a:rPr lang="bn-BD" sz="4500" dirty="0">
                <a:ln w="0"/>
                <a:effectLst>
                  <a:outerShdw blurRad="38100" dist="19050" dir="2700000" algn="tl" rotWithShape="0">
                    <a:schemeClr val="dk1">
                      <a:alpha val="40000"/>
                    </a:schemeClr>
                  </a:outerShdw>
                </a:effectLst>
                <a:latin typeface="NikoshBAN" pitchFamily="2" charset="0"/>
                <a:cs typeface="NikoshBAN" pitchFamily="2" charset="0"/>
              </a:rPr>
              <a:t>একক কাজ</a:t>
            </a:r>
            <a:endParaRPr lang="en-US" sz="45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9991" r="17967"/>
          <a:stretch/>
        </p:blipFill>
        <p:spPr>
          <a:xfrm>
            <a:off x="3315280" y="1252163"/>
            <a:ext cx="5290837" cy="3908396"/>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Frame 5"/>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1724191" y="5226332"/>
            <a:ext cx="4649715" cy="830997"/>
          </a:xfrm>
          <a:prstGeom prst="rect">
            <a:avLst/>
          </a:prstGeom>
        </p:spPr>
        <p:txBody>
          <a:bodyPr wrap="square">
            <a:spAutoFit/>
          </a:bodyPr>
          <a:lstStyle/>
          <a:p>
            <a:r>
              <a:rPr lang="en-US"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1. </a:t>
            </a:r>
            <a:r>
              <a:rPr lang="en-US" sz="4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আউটসোর্সিং</a:t>
            </a:r>
            <a:r>
              <a:rPr lang="en-US"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4303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2504281" y="380111"/>
            <a:ext cx="5275803" cy="584775"/>
          </a:xfrm>
          <a:prstGeom prst="rect">
            <a:avLst/>
          </a:prstGeom>
          <a:solidFill>
            <a:srgbClr val="FFFF00"/>
          </a:solidFill>
        </p:spPr>
        <p:txBody>
          <a:bodyPr wrap="none">
            <a:spAutoFit/>
          </a:bodyPr>
          <a:lstStyle/>
          <a:p>
            <a:pPr marL="571500" indent="-571500">
              <a:buFont typeface="Wingdings" panose="05000000000000000000" pitchFamily="2" charset="2"/>
              <a:buChar char="Ø"/>
            </a:pPr>
            <a:r>
              <a:rPr lang="en-US" sz="3200" dirty="0" err="1">
                <a:solidFill>
                  <a:srgbClr val="002060"/>
                </a:solidFill>
                <a:latin typeface="NikoshBAN" panose="02000000000000000000" pitchFamily="2" charset="0"/>
                <a:cs typeface="NikoshBAN" panose="02000000000000000000" pitchFamily="2" charset="0"/>
              </a:rPr>
              <a:t>আউটসোর্সিং</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বা</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ফ্রিল্যান্স</a:t>
            </a:r>
            <a:r>
              <a:rPr lang="en-US" sz="3200" dirty="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মার্কেটপ্লেস</a:t>
            </a:r>
            <a:endParaRPr lang="en-US" sz="3200" dirty="0">
              <a:solidFill>
                <a:srgbClr val="002060"/>
              </a:solidFill>
              <a:latin typeface="NikoshBAN" panose="02000000000000000000" pitchFamily="2" charset="0"/>
              <a:cs typeface="NikoshBAN" panose="02000000000000000000" pitchFamily="2" charset="0"/>
            </a:endParaRPr>
          </a:p>
        </p:txBody>
      </p:sp>
      <p:sp>
        <p:nvSpPr>
          <p:cNvPr id="4" name="TextBox 3"/>
          <p:cNvSpPr txBox="1"/>
          <p:nvPr/>
        </p:nvSpPr>
        <p:spPr>
          <a:xfrm>
            <a:off x="582705" y="948433"/>
            <a:ext cx="11026589" cy="3108543"/>
          </a:xfrm>
          <a:prstGeom prst="rect">
            <a:avLst/>
          </a:prstGeom>
          <a:noFill/>
        </p:spPr>
        <p:txBody>
          <a:bodyPr wrap="square" rtlCol="0">
            <a:spAutoFit/>
          </a:bodyPr>
          <a:lstStyle/>
          <a:p>
            <a:r>
              <a:rPr lang="en-US" sz="2800" dirty="0" err="1" smtClean="0">
                <a:solidFill>
                  <a:srgbClr val="002060"/>
                </a:solidFill>
                <a:latin typeface="NikoshBAN" panose="02000000000000000000" pitchFamily="2" charset="0"/>
                <a:cs typeface="NikoshBAN" panose="02000000000000000000" pitchFamily="2" charset="0"/>
              </a:rPr>
              <a:t>এটি</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অসংখ্য</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অনলাইন</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ফ্রিল্যান্স</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অয়েবসাইট</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নিয়ে</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গঠিত</a:t>
            </a:r>
            <a:r>
              <a:rPr lang="en-US" sz="2800" dirty="0" smtClean="0">
                <a:solidFill>
                  <a:srgbClr val="002060"/>
                </a:solidFill>
                <a:latin typeface="NikoshBAN" panose="02000000000000000000" pitchFamily="2" charset="0"/>
                <a:cs typeface="NikoshBAN" panose="02000000000000000000" pitchFamily="2" charset="0"/>
              </a:rPr>
              <a:t> । </a:t>
            </a:r>
            <a:r>
              <a:rPr lang="en-US" sz="2800" dirty="0" err="1" smtClean="0">
                <a:solidFill>
                  <a:srgbClr val="002060"/>
                </a:solidFill>
                <a:latin typeface="NikoshBAN" panose="02000000000000000000" pitchFamily="2" charset="0"/>
                <a:cs typeface="NikoshBAN" panose="02000000000000000000" pitchFamily="2" charset="0"/>
              </a:rPr>
              <a:t>এখানে</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দুই</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ধরনের</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ব্যক্তি</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সদস্য</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হতে</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পারে</a:t>
            </a:r>
            <a:r>
              <a:rPr lang="en-US" sz="2800" dirty="0" smtClean="0">
                <a:solidFill>
                  <a:srgbClr val="002060"/>
                </a:solidFill>
                <a:latin typeface="NikoshBAN" panose="02000000000000000000" pitchFamily="2" charset="0"/>
                <a:cs typeface="NikoshBAN" panose="02000000000000000000" pitchFamily="2" charset="0"/>
              </a:rPr>
              <a:t> । </a:t>
            </a:r>
            <a:r>
              <a:rPr lang="en-US" sz="2800" dirty="0" err="1" smtClean="0">
                <a:solidFill>
                  <a:srgbClr val="002060"/>
                </a:solidFill>
                <a:latin typeface="NikoshBAN" panose="02000000000000000000" pitchFamily="2" charset="0"/>
                <a:cs typeface="NikoshBAN" panose="02000000000000000000" pitchFamily="2" charset="0"/>
              </a:rPr>
              <a:t>এক</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গন</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হল</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বায়ার</a:t>
            </a:r>
            <a:r>
              <a:rPr lang="en-US" sz="2800" dirty="0" smtClean="0">
                <a:solidFill>
                  <a:srgbClr val="002060"/>
                </a:solidFill>
                <a:latin typeface="NikoshBAN" panose="02000000000000000000" pitchFamily="2" charset="0"/>
                <a:cs typeface="NikoshBAN" panose="02000000000000000000" pitchFamily="2" charset="0"/>
              </a:rPr>
              <a:t> - </a:t>
            </a:r>
            <a:r>
              <a:rPr lang="en-US" sz="2800" dirty="0" err="1" smtClean="0">
                <a:solidFill>
                  <a:srgbClr val="002060"/>
                </a:solidFill>
                <a:latin typeface="NikoshBAN" panose="02000000000000000000" pitchFamily="2" charset="0"/>
                <a:cs typeface="NikoshBAN" panose="02000000000000000000" pitchFamily="2" charset="0"/>
              </a:rPr>
              <a:t>যে</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কাজ</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করে</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নিবে</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বিনিময়ে</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অর্থ</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প্রদান</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করবে</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অপরজন</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হল</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ফ্রিল্যান্সার</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যে</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কাজের</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বিনিময়ে</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অর্থ</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উপারজন</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করবে</a:t>
            </a:r>
            <a:r>
              <a:rPr lang="en-US" sz="2800" dirty="0" smtClean="0">
                <a:solidFill>
                  <a:srgbClr val="002060"/>
                </a:solidFill>
                <a:latin typeface="NikoshBAN" panose="02000000000000000000" pitchFamily="2" charset="0"/>
                <a:cs typeface="NikoshBAN" panose="02000000000000000000" pitchFamily="2" charset="0"/>
              </a:rPr>
              <a:t>।</a:t>
            </a:r>
          </a:p>
          <a:p>
            <a:r>
              <a:rPr lang="en-US" sz="2800" dirty="0" err="1" smtClean="0">
                <a:solidFill>
                  <a:srgbClr val="002060"/>
                </a:solidFill>
                <a:latin typeface="NikoshBAN" panose="02000000000000000000" pitchFamily="2" charset="0"/>
                <a:cs typeface="NikoshBAN" panose="02000000000000000000" pitchFamily="2" charset="0"/>
              </a:rPr>
              <a:t>আউটসোর্সিং</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জনপ্রিয়</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ওয়েবসাইট</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গুলো</a:t>
            </a:r>
            <a:r>
              <a:rPr lang="en-US" sz="2800" dirty="0" smtClean="0">
                <a:solidFill>
                  <a:srgbClr val="002060"/>
                </a:solidFill>
                <a:latin typeface="NikoshBAN" panose="02000000000000000000" pitchFamily="2" charset="0"/>
                <a:cs typeface="NikoshBAN" panose="02000000000000000000" pitchFamily="2" charset="0"/>
              </a:rPr>
              <a:t> </a:t>
            </a:r>
            <a:r>
              <a:rPr lang="en-US" sz="2800" dirty="0" err="1" smtClean="0">
                <a:solidFill>
                  <a:srgbClr val="002060"/>
                </a:solidFill>
                <a:latin typeface="NikoshBAN" panose="02000000000000000000" pitchFamily="2" charset="0"/>
                <a:cs typeface="NikoshBAN" panose="02000000000000000000" pitchFamily="2" charset="0"/>
              </a:rPr>
              <a:t>হল</a:t>
            </a:r>
            <a:r>
              <a:rPr lang="en-US" sz="2800" dirty="0" smtClean="0">
                <a:solidFill>
                  <a:srgbClr val="002060"/>
                </a:solidFill>
                <a:latin typeface="NikoshBAN" panose="02000000000000000000" pitchFamily="2" charset="0"/>
                <a:cs typeface="NikoshBAN" panose="02000000000000000000" pitchFamily="2" charset="0"/>
              </a:rPr>
              <a:t>-</a:t>
            </a:r>
          </a:p>
          <a:p>
            <a:r>
              <a:rPr lang="en-US" sz="2800" dirty="0" smtClean="0">
                <a:solidFill>
                  <a:srgbClr val="002060"/>
                </a:solidFill>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a:t>
            </a:r>
            <a:r>
              <a:rPr lang="en-US" sz="2800" dirty="0" smtClean="0">
                <a:latin typeface="NikoshBAN" panose="02000000000000000000" pitchFamily="2" charset="0"/>
                <a:cs typeface="NikoshBAN" panose="02000000000000000000" pitchFamily="2" charset="0"/>
                <a:hlinkClick r:id="rId2"/>
              </a:rPr>
              <a:t>https://www.upwork.com</a:t>
            </a:r>
            <a:r>
              <a:rPr lang="en-US" sz="2800" dirty="0" smtClean="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hlinkClick r:id="rId3"/>
              </a:rPr>
              <a:t>https://www.elance.com</a:t>
            </a:r>
            <a:r>
              <a:rPr lang="en-US" sz="2800" dirty="0" smtClean="0">
                <a:latin typeface="NikoshBAN" panose="02000000000000000000" pitchFamily="2" charset="0"/>
                <a:cs typeface="NikoshBAN" panose="02000000000000000000" pitchFamily="2" charset="0"/>
              </a:rPr>
              <a:t>)</a:t>
            </a:r>
          </a:p>
          <a:p>
            <a:r>
              <a:rPr lang="en-US" sz="2800" dirty="0" smtClean="0">
                <a:latin typeface="NikoshBAN" panose="02000000000000000000" pitchFamily="2" charset="0"/>
                <a:cs typeface="NikoshBAN" panose="02000000000000000000" pitchFamily="2" charset="0"/>
              </a:rPr>
              <a:t>(</a:t>
            </a:r>
            <a:r>
              <a:rPr lang="en-US" sz="2800" dirty="0" smtClean="0">
                <a:latin typeface="NikoshBAN" panose="02000000000000000000" pitchFamily="2" charset="0"/>
                <a:cs typeface="NikoshBAN" panose="02000000000000000000" pitchFamily="2" charset="0"/>
                <a:hlinkClick r:id="rId4"/>
              </a:rPr>
              <a:t>https://www.freelancer.com</a:t>
            </a:r>
            <a:r>
              <a:rPr lang="en-US" sz="2800" dirty="0" smtClean="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hlinkClick r:id="rId5"/>
              </a:rPr>
              <a:t>https://www.seoclerks.com</a:t>
            </a:r>
            <a:r>
              <a:rPr lang="en-US" sz="2800" dirty="0" smtClean="0">
                <a:latin typeface="NikoshBAN" panose="02000000000000000000" pitchFamily="2" charset="0"/>
                <a:cs typeface="NikoshBAN" panose="02000000000000000000" pitchFamily="2" charset="0"/>
              </a:rPr>
              <a:t>)</a:t>
            </a:r>
          </a:p>
          <a:p>
            <a:r>
              <a:rPr lang="en-US" sz="2800" dirty="0" smtClean="0">
                <a:latin typeface="NikoshBAN" panose="02000000000000000000" pitchFamily="2" charset="0"/>
                <a:cs typeface="NikoshBAN" panose="02000000000000000000" pitchFamily="2" charset="0"/>
              </a:rPr>
              <a:t>(</a:t>
            </a:r>
            <a:r>
              <a:rPr lang="en-US" sz="2800" dirty="0" smtClean="0">
                <a:latin typeface="NikoshBAN" panose="02000000000000000000" pitchFamily="2" charset="0"/>
                <a:cs typeface="NikoshBAN" panose="02000000000000000000" pitchFamily="2" charset="0"/>
                <a:hlinkClick r:id="rId6"/>
              </a:rPr>
              <a:t>https://www.proz.com</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ইত্যাদি</a:t>
            </a:r>
            <a:endParaRPr lang="en-US" sz="28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88266" y="4305331"/>
            <a:ext cx="3588161" cy="2025917"/>
          </a:xfrm>
          <a:prstGeom prst="rect">
            <a:avLst/>
          </a:prstGeom>
          <a:ln>
            <a:noFill/>
          </a:ln>
          <a:effectLst>
            <a:glow rad="228600">
              <a:schemeClr val="accent6">
                <a:satMod val="175000"/>
                <a:alpha val="40000"/>
              </a:schemeClr>
            </a:glow>
            <a:softEdge rad="112500"/>
          </a:effectLst>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59576" y="4305331"/>
            <a:ext cx="3569757" cy="2009263"/>
          </a:xfrm>
          <a:prstGeom prst="rect">
            <a:avLst/>
          </a:prstGeom>
          <a:ln>
            <a:noFill/>
          </a:ln>
          <a:effectLst>
            <a:glow rad="228600">
              <a:schemeClr val="accent6">
                <a:satMod val="175000"/>
                <a:alpha val="40000"/>
              </a:schemeClr>
            </a:glow>
            <a:softEdge rad="112500"/>
          </a:effectLst>
        </p:spPr>
      </p:pic>
    </p:spTree>
    <p:extLst>
      <p:ext uri="{BB962C8B-B14F-4D97-AF65-F5344CB8AC3E}">
        <p14:creationId xmlns:p14="http://schemas.microsoft.com/office/powerpoint/2010/main" val="26307499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665215" y="1038440"/>
            <a:ext cx="10724444" cy="1200329"/>
          </a:xfrm>
          <a:prstGeom prst="rect">
            <a:avLst/>
          </a:prstGeom>
        </p:spPr>
        <p:txBody>
          <a:bodyPr wrap="square">
            <a:spAutoFit/>
          </a:bodyPr>
          <a:lstStyle/>
          <a:p>
            <a:r>
              <a:rPr lang="as-IN" sz="2400" dirty="0" smtClean="0">
                <a:solidFill>
                  <a:srgbClr val="202124"/>
                </a:solidFill>
                <a:latin typeface="NikoshBAN" panose="02000000000000000000" pitchFamily="2" charset="0"/>
                <a:cs typeface="NikoshBAN" panose="02000000000000000000" pitchFamily="2" charset="0"/>
              </a:rPr>
              <a:t> </a:t>
            </a:r>
            <a:r>
              <a:rPr lang="as-IN" sz="2400" dirty="0">
                <a:solidFill>
                  <a:srgbClr val="202124"/>
                </a:solidFill>
                <a:latin typeface="NikoshBAN" panose="02000000000000000000" pitchFamily="2" charset="0"/>
                <a:cs typeface="NikoshBAN" panose="02000000000000000000" pitchFamily="2" charset="0"/>
              </a:rPr>
              <a:t>মুক্তভাবে কাজ করে আয় করার পেশা। আর একটু সহজ ভাবে বললে, ইন্টারনেটের ব্যাবস্থার মাধ্যমে বিভিন্ন প্রতিষ্ঠান বিভিন্ন ধরনের কাজ করিয়ে নেয়। নিজ প্রতিষ্ঠানের বাইরে অন্য কাউকে দিয়ে এসব কাজ করানোকে </a:t>
            </a:r>
            <a:r>
              <a:rPr lang="as-IN" sz="2400" b="1" dirty="0">
                <a:solidFill>
                  <a:srgbClr val="202124"/>
                </a:solidFill>
                <a:latin typeface="NikoshBAN" panose="02000000000000000000" pitchFamily="2" charset="0"/>
                <a:cs typeface="NikoshBAN" panose="02000000000000000000" pitchFamily="2" charset="0"/>
              </a:rPr>
              <a:t>আউটসোর্সিং</a:t>
            </a:r>
            <a:r>
              <a:rPr lang="as-IN" sz="2400" dirty="0">
                <a:solidFill>
                  <a:srgbClr val="202124"/>
                </a:solidFill>
                <a:latin typeface="NikoshBAN" panose="02000000000000000000" pitchFamily="2" charset="0"/>
                <a:cs typeface="NikoshBAN" panose="02000000000000000000" pitchFamily="2" charset="0"/>
              </a:rPr>
              <a:t> বলে। যারা আউটসোর্সিংয়ের কাজ করে দেন, তাঁদের ফ্রিল্যান্সার বলে।</a:t>
            </a:r>
            <a:endParaRPr lang="en-US" sz="2400" dirty="0">
              <a:latin typeface="NikoshBAN" panose="02000000000000000000" pitchFamily="2" charset="0"/>
              <a:cs typeface="NikoshBAN" panose="02000000000000000000" pitchFamily="2" charset="0"/>
            </a:endParaRPr>
          </a:p>
        </p:txBody>
      </p:sp>
      <p:pic>
        <p:nvPicPr>
          <p:cNvPr id="5" name="Picture 4" descr="Image result for dollar"/>
          <p:cNvPicPr>
            <a:picLocks noChangeAspect="1" noChangeArrowheads="1"/>
          </p:cNvPicPr>
          <p:nvPr/>
        </p:nvPicPr>
        <p:blipFill>
          <a:blip r:embed="rId2">
            <a:lum bright="26000" contrast="-17000"/>
          </a:blip>
          <a:srcRect/>
          <a:stretch>
            <a:fillRect/>
          </a:stretch>
        </p:blipFill>
        <p:spPr bwMode="auto">
          <a:xfrm>
            <a:off x="7194176" y="4434569"/>
            <a:ext cx="3598002" cy="1908971"/>
          </a:xfrm>
          <a:prstGeom prst="rect">
            <a:avLst/>
          </a:prstGeom>
          <a:ln>
            <a:noFill/>
          </a:ln>
          <a:effectLst>
            <a:glow rad="228600">
              <a:schemeClr val="accent6">
                <a:satMod val="175000"/>
                <a:alpha val="40000"/>
              </a:schemeClr>
            </a:glow>
            <a:softEdge rad="112500"/>
          </a:effectLst>
        </p:spPr>
      </p:pic>
      <p:pic>
        <p:nvPicPr>
          <p:cNvPr id="7" name="Picture 24" descr="Image result for ডলার"/>
          <p:cNvPicPr>
            <a:picLocks noChangeAspect="1" noChangeArrowheads="1"/>
          </p:cNvPicPr>
          <p:nvPr/>
        </p:nvPicPr>
        <p:blipFill>
          <a:blip r:embed="rId3"/>
          <a:srcRect/>
          <a:stretch>
            <a:fillRect/>
          </a:stretch>
        </p:blipFill>
        <p:spPr bwMode="auto">
          <a:xfrm>
            <a:off x="2159041" y="4374098"/>
            <a:ext cx="3654738" cy="1969441"/>
          </a:xfrm>
          <a:prstGeom prst="rect">
            <a:avLst/>
          </a:prstGeom>
          <a:ln>
            <a:noFill/>
          </a:ln>
          <a:effectLst>
            <a:glow rad="228600">
              <a:schemeClr val="accent6">
                <a:satMod val="175000"/>
                <a:alpha val="40000"/>
              </a:schemeClr>
            </a:glow>
            <a:softEdge rad="112500"/>
          </a:effectLst>
        </p:spPr>
      </p:pic>
      <p:sp>
        <p:nvSpPr>
          <p:cNvPr id="2" name="Rectangle 1"/>
          <p:cNvSpPr/>
          <p:nvPr/>
        </p:nvSpPr>
        <p:spPr>
          <a:xfrm>
            <a:off x="751018" y="392109"/>
            <a:ext cx="2762295" cy="646331"/>
          </a:xfrm>
          <a:prstGeom prst="rect">
            <a:avLst/>
          </a:prstGeom>
          <a:solidFill>
            <a:srgbClr val="FFFF00"/>
          </a:solidFill>
        </p:spPr>
        <p:txBody>
          <a:bodyPr wrap="none">
            <a:spAutoFit/>
          </a:bodyPr>
          <a:lstStyle/>
          <a:p>
            <a:pPr marL="571500" indent="-571500">
              <a:buFont typeface="Wingdings" panose="05000000000000000000" pitchFamily="2" charset="2"/>
              <a:buChar char="Ø"/>
            </a:pPr>
            <a:r>
              <a:rPr lang="as-IN" sz="3600" dirty="0">
                <a:solidFill>
                  <a:srgbClr val="202124"/>
                </a:solidFill>
                <a:latin typeface="NikoshBAN" panose="02000000000000000000" pitchFamily="2" charset="0"/>
                <a:cs typeface="NikoshBAN" panose="02000000000000000000" pitchFamily="2" charset="0"/>
              </a:rPr>
              <a:t>ফ্রিল্যান্সার</a:t>
            </a:r>
            <a:r>
              <a:rPr lang="en-US" sz="3600" dirty="0" smtClean="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 </a:t>
            </a:r>
            <a:endParaRPr lang="en-US" sz="3600" dirty="0"/>
          </a:p>
        </p:txBody>
      </p:sp>
      <p:sp>
        <p:nvSpPr>
          <p:cNvPr id="8" name="Rectangle 7"/>
          <p:cNvSpPr/>
          <p:nvPr/>
        </p:nvSpPr>
        <p:spPr>
          <a:xfrm>
            <a:off x="724289" y="2378560"/>
            <a:ext cx="10178979" cy="1569660"/>
          </a:xfrm>
          <a:prstGeom prst="rect">
            <a:avLst/>
          </a:prstGeom>
        </p:spPr>
        <p:txBody>
          <a:bodyPr wrap="square">
            <a:spAutoFit/>
          </a:bodyPr>
          <a:lstStyle/>
          <a:p>
            <a:r>
              <a:rPr lang="as-IN" sz="2400" dirty="0" smtClean="0">
                <a:solidFill>
                  <a:srgbClr val="202124"/>
                </a:solidFill>
                <a:latin typeface="NikoshBAN" panose="02000000000000000000" pitchFamily="2" charset="0"/>
                <a:cs typeface="NikoshBAN" panose="02000000000000000000" pitchFamily="2" charset="0"/>
              </a:rPr>
              <a:t>'</a:t>
            </a:r>
            <a:r>
              <a:rPr lang="as-IN" sz="2400" b="1" dirty="0" smtClean="0">
                <a:solidFill>
                  <a:srgbClr val="202124"/>
                </a:solidFill>
                <a:latin typeface="NikoshBAN" panose="02000000000000000000" pitchFamily="2" charset="0"/>
                <a:cs typeface="NikoshBAN" panose="02000000000000000000" pitchFamily="2" charset="0"/>
              </a:rPr>
              <a:t>ফ্রিল্যান্সিং</a:t>
            </a:r>
            <a:r>
              <a:rPr lang="as-IN" sz="2400" dirty="0">
                <a:solidFill>
                  <a:srgbClr val="202124"/>
                </a:solidFill>
                <a:latin typeface="NikoshBAN" panose="02000000000000000000" pitchFamily="2" charset="0"/>
                <a:cs typeface="NikoshBAN" panose="02000000000000000000" pitchFamily="2" charset="0"/>
              </a:rPr>
              <a:t>' (</a:t>
            </a:r>
            <a:r>
              <a:rPr lang="en-US" sz="2400" b="1" dirty="0">
                <a:solidFill>
                  <a:srgbClr val="202124"/>
                </a:solidFill>
                <a:latin typeface="NikoshBAN" panose="02000000000000000000" pitchFamily="2" charset="0"/>
                <a:cs typeface="NikoshBAN" panose="02000000000000000000" pitchFamily="2" charset="0"/>
              </a:rPr>
              <a:t>Freelancing</a:t>
            </a:r>
            <a:r>
              <a:rPr lang="en-US" sz="2400" dirty="0">
                <a:solidFill>
                  <a:srgbClr val="202124"/>
                </a:solidFill>
                <a:latin typeface="NikoshBAN" panose="02000000000000000000" pitchFamily="2" charset="0"/>
                <a:cs typeface="NikoshBAN" panose="02000000000000000000" pitchFamily="2" charset="0"/>
              </a:rPr>
              <a:t>) </a:t>
            </a:r>
            <a:r>
              <a:rPr lang="as-IN" sz="2400" dirty="0">
                <a:solidFill>
                  <a:srgbClr val="202124"/>
                </a:solidFill>
                <a:latin typeface="NikoshBAN" panose="02000000000000000000" pitchFamily="2" charset="0"/>
                <a:cs typeface="NikoshBAN" panose="02000000000000000000" pitchFamily="2" charset="0"/>
              </a:rPr>
              <a:t>এর অর্থ 'স্বতন্ত্রভাবে কাজ করা'। '</a:t>
            </a:r>
            <a:r>
              <a:rPr lang="as-IN" sz="2400" b="1" dirty="0">
                <a:solidFill>
                  <a:srgbClr val="202124"/>
                </a:solidFill>
                <a:latin typeface="NikoshBAN" panose="02000000000000000000" pitchFamily="2" charset="0"/>
                <a:cs typeface="NikoshBAN" panose="02000000000000000000" pitchFamily="2" charset="0"/>
              </a:rPr>
              <a:t>আউটসোর্সিং</a:t>
            </a:r>
            <a:r>
              <a:rPr lang="as-IN" sz="2400" dirty="0">
                <a:solidFill>
                  <a:srgbClr val="202124"/>
                </a:solidFill>
                <a:latin typeface="NikoshBAN" panose="02000000000000000000" pitchFamily="2" charset="0"/>
                <a:cs typeface="NikoshBAN" panose="02000000000000000000" pitchFamily="2" charset="0"/>
              </a:rPr>
              <a:t>' (</a:t>
            </a:r>
            <a:r>
              <a:rPr lang="en-US" sz="2400" b="1" dirty="0">
                <a:solidFill>
                  <a:srgbClr val="202124"/>
                </a:solidFill>
                <a:latin typeface="NikoshBAN" panose="02000000000000000000" pitchFamily="2" charset="0"/>
                <a:cs typeface="NikoshBAN" panose="02000000000000000000" pitchFamily="2" charset="0"/>
              </a:rPr>
              <a:t>Outsourcing</a:t>
            </a:r>
            <a:r>
              <a:rPr lang="en-US" sz="2400" dirty="0">
                <a:solidFill>
                  <a:srgbClr val="202124"/>
                </a:solidFill>
                <a:latin typeface="NikoshBAN" panose="02000000000000000000" pitchFamily="2" charset="0"/>
                <a:cs typeface="NikoshBAN" panose="02000000000000000000" pitchFamily="2" charset="0"/>
              </a:rPr>
              <a:t>) </a:t>
            </a:r>
            <a:r>
              <a:rPr lang="as-IN" sz="2400" dirty="0">
                <a:solidFill>
                  <a:srgbClr val="202124"/>
                </a:solidFill>
                <a:latin typeface="NikoshBAN" panose="02000000000000000000" pitchFamily="2" charset="0"/>
                <a:cs typeface="NikoshBAN" panose="02000000000000000000" pitchFamily="2" charset="0"/>
              </a:rPr>
              <a:t>শব্দটি 'আউট' (</a:t>
            </a:r>
            <a:r>
              <a:rPr lang="en-US" sz="2400" dirty="0">
                <a:solidFill>
                  <a:srgbClr val="202124"/>
                </a:solidFill>
                <a:latin typeface="NikoshBAN" panose="02000000000000000000" pitchFamily="2" charset="0"/>
                <a:cs typeface="NikoshBAN" panose="02000000000000000000" pitchFamily="2" charset="0"/>
              </a:rPr>
              <a:t>Out) </a:t>
            </a:r>
            <a:r>
              <a:rPr lang="as-IN" sz="2400" dirty="0">
                <a:solidFill>
                  <a:srgbClr val="202124"/>
                </a:solidFill>
                <a:latin typeface="NikoshBAN" panose="02000000000000000000" pitchFamily="2" charset="0"/>
                <a:cs typeface="NikoshBAN" panose="02000000000000000000" pitchFamily="2" charset="0"/>
              </a:rPr>
              <a:t>এবং 'উৎস' শব্দ থেকে উদ্ভূত। সুতরাং, '</a:t>
            </a:r>
            <a:r>
              <a:rPr lang="as-IN" sz="2400" b="1" dirty="0">
                <a:solidFill>
                  <a:srgbClr val="202124"/>
                </a:solidFill>
                <a:latin typeface="NikoshBAN" panose="02000000000000000000" pitchFamily="2" charset="0"/>
                <a:cs typeface="NikoshBAN" panose="02000000000000000000" pitchFamily="2" charset="0"/>
              </a:rPr>
              <a:t>আউটসোর্সিং</a:t>
            </a:r>
            <a:r>
              <a:rPr lang="as-IN" sz="2400" dirty="0">
                <a:solidFill>
                  <a:srgbClr val="202124"/>
                </a:solidFill>
                <a:latin typeface="NikoshBAN" panose="02000000000000000000" pitchFamily="2" charset="0"/>
                <a:cs typeface="NikoshBAN" panose="02000000000000000000" pitchFamily="2" charset="0"/>
              </a:rPr>
              <a:t>' (</a:t>
            </a:r>
            <a:r>
              <a:rPr lang="en-US" sz="2400" b="1" dirty="0">
                <a:solidFill>
                  <a:srgbClr val="202124"/>
                </a:solidFill>
                <a:latin typeface="NikoshBAN" panose="02000000000000000000" pitchFamily="2" charset="0"/>
                <a:cs typeface="NikoshBAN" panose="02000000000000000000" pitchFamily="2" charset="0"/>
              </a:rPr>
              <a:t>Outsourcing</a:t>
            </a:r>
            <a:r>
              <a:rPr lang="en-US" sz="2400" dirty="0">
                <a:solidFill>
                  <a:srgbClr val="202124"/>
                </a:solidFill>
                <a:latin typeface="NikoshBAN" panose="02000000000000000000" pitchFamily="2" charset="0"/>
                <a:cs typeface="NikoshBAN" panose="02000000000000000000" pitchFamily="2" charset="0"/>
              </a:rPr>
              <a:t>) </a:t>
            </a:r>
            <a:r>
              <a:rPr lang="as-IN" sz="2400" dirty="0">
                <a:solidFill>
                  <a:srgbClr val="202124"/>
                </a:solidFill>
                <a:latin typeface="NikoshBAN" panose="02000000000000000000" pitchFamily="2" charset="0"/>
                <a:cs typeface="NikoshBAN" panose="02000000000000000000" pitchFamily="2" charset="0"/>
              </a:rPr>
              <a:t>অর্থ 'বাইরে থেকে কোনো উৎস' পাওয়া'। কোনও বাধ্যবাধকতা ছাড়াই স্বাধীনভাবে </a:t>
            </a:r>
            <a:endParaRPr lang="en-US" sz="2400" dirty="0" smtClean="0">
              <a:solidFill>
                <a:srgbClr val="202124"/>
              </a:solidFill>
              <a:latin typeface="NikoshBAN" panose="02000000000000000000" pitchFamily="2" charset="0"/>
              <a:cs typeface="NikoshBAN" panose="02000000000000000000" pitchFamily="2" charset="0"/>
            </a:endParaRPr>
          </a:p>
          <a:p>
            <a:r>
              <a:rPr lang="as-IN" sz="2400" dirty="0" smtClean="0">
                <a:solidFill>
                  <a:srgbClr val="202124"/>
                </a:solidFill>
                <a:latin typeface="NikoshBAN" panose="02000000000000000000" pitchFamily="2" charset="0"/>
                <a:cs typeface="NikoshBAN" panose="02000000000000000000" pitchFamily="2" charset="0"/>
              </a:rPr>
              <a:t>কাজ </a:t>
            </a:r>
            <a:r>
              <a:rPr lang="as-IN" sz="2400" dirty="0">
                <a:solidFill>
                  <a:srgbClr val="202124"/>
                </a:solidFill>
                <a:latin typeface="NikoshBAN" panose="02000000000000000000" pitchFamily="2" charset="0"/>
                <a:cs typeface="NikoshBAN" panose="02000000000000000000" pitchFamily="2" charset="0"/>
              </a:rPr>
              <a:t>করে উপার্জন করাকেই </a:t>
            </a:r>
            <a:r>
              <a:rPr lang="as-IN" sz="2400" b="1" dirty="0">
                <a:solidFill>
                  <a:srgbClr val="202124"/>
                </a:solidFill>
                <a:latin typeface="NikoshBAN" panose="02000000000000000000" pitchFamily="2" charset="0"/>
                <a:cs typeface="NikoshBAN" panose="02000000000000000000" pitchFamily="2" charset="0"/>
              </a:rPr>
              <a:t>ফ্রিল্যান্সিং</a:t>
            </a:r>
            <a:r>
              <a:rPr lang="as-IN" sz="2400" dirty="0">
                <a:solidFill>
                  <a:srgbClr val="202124"/>
                </a:solidFill>
                <a:latin typeface="NikoshBAN" panose="02000000000000000000" pitchFamily="2" charset="0"/>
                <a:cs typeface="NikoshBAN" panose="02000000000000000000" pitchFamily="2" charset="0"/>
              </a:rPr>
              <a:t> (</a:t>
            </a:r>
            <a:r>
              <a:rPr lang="en-US" sz="2400" b="1" dirty="0">
                <a:solidFill>
                  <a:srgbClr val="202124"/>
                </a:solidFill>
                <a:latin typeface="NikoshBAN" panose="02000000000000000000" pitchFamily="2" charset="0"/>
                <a:cs typeface="NikoshBAN" panose="02000000000000000000" pitchFamily="2" charset="0"/>
              </a:rPr>
              <a:t>Freelancing</a:t>
            </a:r>
            <a:r>
              <a:rPr lang="en-US" sz="2400" dirty="0">
                <a:solidFill>
                  <a:srgbClr val="202124"/>
                </a:solidFill>
                <a:latin typeface="NikoshBAN" panose="02000000000000000000" pitchFamily="2" charset="0"/>
                <a:cs typeface="NikoshBAN" panose="02000000000000000000" pitchFamily="2" charset="0"/>
              </a:rPr>
              <a:t>) </a:t>
            </a:r>
            <a:r>
              <a:rPr lang="as-IN" sz="2400" dirty="0">
                <a:solidFill>
                  <a:srgbClr val="202124"/>
                </a:solidFill>
                <a:latin typeface="NikoshBAN" panose="02000000000000000000" pitchFamily="2" charset="0"/>
                <a:cs typeface="NikoshBAN" panose="02000000000000000000" pitchFamily="2" charset="0"/>
              </a:rPr>
              <a:t>বলে।</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041997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573739" y="1005227"/>
            <a:ext cx="10372165" cy="2677656"/>
          </a:xfrm>
          <a:prstGeom prst="rect">
            <a:avLst/>
          </a:prstGeom>
        </p:spPr>
        <p:txBody>
          <a:bodyPr wrap="square">
            <a:spAutoFit/>
          </a:bodyPr>
          <a:lstStyle/>
          <a:p>
            <a:r>
              <a:rPr lang="en-US" sz="2400" dirty="0" err="1">
                <a:latin typeface="NikoshBAN" panose="02000000000000000000" pitchFamily="2" charset="0"/>
                <a:cs typeface="NikoshBAN" panose="02000000000000000000" pitchFamily="2" charset="0"/>
              </a:rPr>
              <a:t>কাজের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সময়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নিম্নক্ত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বিষয়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গুলো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বিবেচনায়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রাখতে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হবে</a:t>
            </a:r>
            <a:endParaRPr lang="en-US" sz="2400" dirty="0">
              <a:latin typeface="NikoshBAN" panose="02000000000000000000" pitchFamily="2" charset="0"/>
              <a:cs typeface="NikoshBAN" panose="02000000000000000000" pitchFamily="2" charset="0"/>
            </a:endParaRPr>
          </a:p>
          <a:p>
            <a:r>
              <a:rPr lang="en-US" sz="2400" dirty="0" smtClean="0">
                <a:latin typeface="NikoshBAN" panose="02000000000000000000" pitchFamily="2" charset="0"/>
                <a:cs typeface="NikoshBAN" panose="02000000000000000000" pitchFamily="2" charset="0"/>
              </a:rPr>
              <a:t>১</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যে</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কাজ</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গুলোতে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যতেষ্ঠ</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দক্ষতা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আছে</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সেই</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কাজ</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গুলোর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জন্য</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বিড</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হবে</a:t>
            </a:r>
            <a:r>
              <a:rPr lang="en-US" sz="2400" dirty="0">
                <a:latin typeface="NikoshBAN" panose="02000000000000000000" pitchFamily="2" charset="0"/>
                <a:cs typeface="NikoshBAN" panose="02000000000000000000" pitchFamily="2" charset="0"/>
              </a:rPr>
              <a:t>।</a:t>
            </a:r>
          </a:p>
          <a:p>
            <a:r>
              <a:rPr lang="en-US" sz="2400" dirty="0">
                <a:latin typeface="NikoshBAN" panose="02000000000000000000" pitchFamily="2" charset="0"/>
                <a:cs typeface="NikoshBAN" panose="02000000000000000000" pitchFamily="2" charset="0"/>
              </a:rPr>
              <a:t>২। </a:t>
            </a:r>
            <a:r>
              <a:rPr lang="en-US" sz="2400" dirty="0" err="1">
                <a:latin typeface="NikoshBAN" panose="02000000000000000000" pitchFamily="2" charset="0"/>
                <a:cs typeface="NikoshBAN" panose="02000000000000000000" pitchFamily="2" charset="0"/>
              </a:rPr>
              <a:t>বায়ারের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পোস্ট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কাজে</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চাওয়া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হচ্ছে</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ভালো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ভাবে</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বুঝতে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হবে</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এবং</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সময়ের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মধ্যে</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কাজটি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সম্ভব</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হবে</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বিবেচনা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বিড</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হবে</a:t>
            </a:r>
            <a:r>
              <a:rPr lang="en-US" sz="2400" dirty="0">
                <a:latin typeface="NikoshBAN" panose="02000000000000000000" pitchFamily="2" charset="0"/>
                <a:cs typeface="NikoshBAN" panose="02000000000000000000" pitchFamily="2" charset="0"/>
              </a:rPr>
              <a:t>।</a:t>
            </a:r>
          </a:p>
          <a:p>
            <a:r>
              <a:rPr lang="en-US" sz="2400" dirty="0">
                <a:latin typeface="NikoshBAN" panose="02000000000000000000" pitchFamily="2" charset="0"/>
                <a:cs typeface="NikoshBAN" panose="02000000000000000000" pitchFamily="2" charset="0"/>
              </a:rPr>
              <a:t>৩। </a:t>
            </a:r>
            <a:r>
              <a:rPr lang="en-US" sz="2400" dirty="0" err="1">
                <a:latin typeface="NikoshBAN" panose="02000000000000000000" pitchFamily="2" charset="0"/>
                <a:cs typeface="NikoshBAN" panose="02000000000000000000" pitchFamily="2" charset="0"/>
              </a:rPr>
              <a:t>কাজের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জন্য</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অতিরিক্ত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বেশি</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কোম</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মূল্য</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দিয়ে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বিড</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জাবেনা</a:t>
            </a:r>
            <a:r>
              <a:rPr lang="en-US" sz="2400" dirty="0">
                <a:latin typeface="NikoshBAN" panose="02000000000000000000" pitchFamily="2" charset="0"/>
                <a:cs typeface="NikoshBAN" panose="02000000000000000000" pitchFamily="2" charset="0"/>
              </a:rPr>
              <a:t>।</a:t>
            </a:r>
          </a:p>
          <a:p>
            <a:r>
              <a:rPr lang="en-US" sz="2400" dirty="0">
                <a:latin typeface="NikoshBAN" panose="02000000000000000000" pitchFamily="2" charset="0"/>
                <a:cs typeface="NikoshBAN" panose="02000000000000000000" pitchFamily="2" charset="0"/>
              </a:rPr>
              <a:t>৪। </a:t>
            </a:r>
            <a:r>
              <a:rPr lang="en-US" sz="2400" dirty="0" err="1">
                <a:latin typeface="NikoshBAN" panose="02000000000000000000" pitchFamily="2" charset="0"/>
                <a:cs typeface="NikoshBAN" panose="02000000000000000000" pitchFamily="2" charset="0"/>
              </a:rPr>
              <a:t>প্রেমেন্ট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সিস্টেম</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সম্পর্কে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নিশ্চিত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হবে</a:t>
            </a:r>
            <a:r>
              <a:rPr lang="en-US" sz="2400" dirty="0">
                <a:latin typeface="NikoshBAN" panose="02000000000000000000" pitchFamily="2" charset="0"/>
                <a:cs typeface="NikoshBAN" panose="02000000000000000000" pitchFamily="2" charset="0"/>
              </a:rPr>
              <a:t>।</a:t>
            </a:r>
          </a:p>
          <a:p>
            <a:r>
              <a:rPr lang="en-US" sz="2400" dirty="0">
                <a:latin typeface="NikoshBAN" panose="02000000000000000000" pitchFamily="2" charset="0"/>
                <a:cs typeface="NikoshBAN" panose="02000000000000000000" pitchFamily="2" charset="0"/>
              </a:rPr>
              <a:t>৫। </a:t>
            </a:r>
            <a:r>
              <a:rPr lang="en-US" sz="2400" dirty="0" err="1">
                <a:latin typeface="NikoshBAN" panose="02000000000000000000" pitchFamily="2" charset="0"/>
                <a:cs typeface="NikoshBAN" panose="02000000000000000000" pitchFamily="2" charset="0"/>
              </a:rPr>
              <a:t>কাজটি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সময়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মত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জমা</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দিতে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হবে</a:t>
            </a:r>
            <a:r>
              <a:rPr lang="en-US" sz="2400" dirty="0">
                <a:latin typeface="NikoshBAN" panose="02000000000000000000" pitchFamily="2" charset="0"/>
                <a:cs typeface="NikoshBAN" panose="02000000000000000000" pitchFamily="2" charset="0"/>
              </a:rPr>
              <a:t>।</a:t>
            </a:r>
          </a:p>
        </p:txBody>
      </p:sp>
      <p:sp>
        <p:nvSpPr>
          <p:cNvPr id="4" name="Rectangle 3"/>
          <p:cNvSpPr/>
          <p:nvPr/>
        </p:nvSpPr>
        <p:spPr>
          <a:xfrm>
            <a:off x="642564" y="420452"/>
            <a:ext cx="4610557" cy="523220"/>
          </a:xfrm>
          <a:prstGeom prst="rect">
            <a:avLst/>
          </a:prstGeom>
          <a:solidFill>
            <a:srgbClr val="FFFF00"/>
          </a:solidFill>
        </p:spPr>
        <p:txBody>
          <a:bodyPr wrap="none">
            <a:spAutoFit/>
          </a:bodyPr>
          <a:lstStyle/>
          <a:p>
            <a:pPr marL="457200" indent="-457200" algn="ctr">
              <a:buFont typeface="Wingdings" panose="05000000000000000000" pitchFamily="2" charset="2"/>
              <a:buChar char="Ø"/>
            </a:pPr>
            <a:r>
              <a:rPr lang="en-US" sz="2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ফ্রিল্যান্সিং</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কাজের</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বিবেচ্য</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বিষয়সমুহ</a:t>
            </a:r>
            <a:endPar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4722" y="3893079"/>
            <a:ext cx="4262611" cy="2369788"/>
          </a:xfrm>
          <a:prstGeom prst="rect">
            <a:avLst/>
          </a:prstGeom>
          <a:ln>
            <a:noFill/>
          </a:ln>
          <a:effectLst>
            <a:glow rad="228600">
              <a:schemeClr val="accent6">
                <a:satMod val="175000"/>
                <a:alpha val="40000"/>
              </a:schemeClr>
            </a:glow>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007" y="3893079"/>
            <a:ext cx="4619814" cy="2369788"/>
          </a:xfrm>
          <a:prstGeom prst="rect">
            <a:avLst/>
          </a:prstGeom>
          <a:ln>
            <a:noFill/>
          </a:ln>
          <a:effectLst>
            <a:glow rad="228600">
              <a:schemeClr val="accent6">
                <a:satMod val="175000"/>
                <a:alpha val="40000"/>
              </a:schemeClr>
            </a:glow>
            <a:softEdge rad="112500"/>
          </a:effectLst>
        </p:spPr>
      </p:pic>
    </p:spTree>
    <p:extLst>
      <p:ext uri="{BB962C8B-B14F-4D97-AF65-F5344CB8AC3E}">
        <p14:creationId xmlns:p14="http://schemas.microsoft.com/office/powerpoint/2010/main" val="11329944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1000"/>
                                        <p:tgtEl>
                                          <p:spTgt spid="5"/>
                                        </p:tgtEl>
                                      </p:cBhvr>
                                    </p:animEffect>
                                  </p:childTnLst>
                                </p:cTn>
                              </p:par>
                              <p:par>
                                <p:cTn id="11" presetID="4"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descr="Water droplets"/>
          <p:cNvSpPr>
            <a:spLocks noChangeArrowheads="1"/>
          </p:cNvSpPr>
          <p:nvPr/>
        </p:nvSpPr>
        <p:spPr bwMode="auto">
          <a:xfrm>
            <a:off x="4346902" y="373470"/>
            <a:ext cx="2958353" cy="565732"/>
          </a:xfrm>
          <a:prstGeom prst="roundRect">
            <a:avLst>
              <a:gd name="adj" fmla="val 16667"/>
            </a:avLst>
          </a:prstGeom>
          <a:noFill/>
          <a:ln w="38100" algn="ctr">
            <a:noFill/>
            <a:round/>
            <a:headEnd/>
            <a:tailEnd/>
          </a:ln>
          <a:effectLst>
            <a:glow rad="228600">
              <a:schemeClr val="accent2">
                <a:satMod val="175000"/>
                <a:alpha val="40000"/>
              </a:schemeClr>
            </a:glow>
            <a:outerShdw dist="20000" dir="5400000" rotWithShape="0">
              <a:srgbClr val="000000">
                <a:alpha val="37999"/>
              </a:srgbClr>
            </a:outerShdw>
          </a:effectLst>
          <a:scene3d>
            <a:camera prst="perspectiveRelaxedModerately"/>
            <a:lightRig rig="threePt" dir="t"/>
          </a:scene3d>
        </p:spPr>
        <p:txBody>
          <a:bodyPr lIns="102904" tIns="51452" rIns="102904" bIns="51452" numCol="1">
            <a:prstTxWarp prst="textPlain">
              <a:avLst/>
            </a:prstTxWarp>
            <a:spAutoFit/>
          </a:bodyPr>
          <a:lstStyle/>
          <a:p>
            <a:pPr algn="ctr">
              <a:defRPr/>
            </a:pPr>
            <a:r>
              <a:rPr lang="en-US" sz="4412" dirty="0" err="1" smtClean="0">
                <a:ln w="0"/>
                <a:effectLst>
                  <a:outerShdw blurRad="38100" dist="19050" dir="2700000" algn="tl" rotWithShape="0">
                    <a:schemeClr val="dk1">
                      <a:alpha val="40000"/>
                    </a:schemeClr>
                  </a:outerShdw>
                </a:effectLst>
                <a:latin typeface="NikoshBAN" pitchFamily="2" charset="0"/>
                <a:cs typeface="NikoshBAN" pitchFamily="2" charset="0"/>
              </a:rPr>
              <a:t>জোড়ায়</a:t>
            </a:r>
            <a:r>
              <a:rPr lang="bn-BD" sz="4412"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bn-BD" sz="4412" dirty="0">
                <a:ln w="0"/>
                <a:effectLst>
                  <a:outerShdw blurRad="38100" dist="19050" dir="2700000" algn="tl" rotWithShape="0">
                    <a:schemeClr val="dk1">
                      <a:alpha val="40000"/>
                    </a:schemeClr>
                  </a:outerShdw>
                </a:effectLst>
                <a:latin typeface="NikoshBAN" pitchFamily="2" charset="0"/>
                <a:cs typeface="NikoshBAN" pitchFamily="2" charset="0"/>
              </a:rPr>
              <a:t>কাজ</a:t>
            </a:r>
            <a:endParaRPr lang="en-US" sz="4412"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5" name="Picture 2" descr="E:\New Picture Down\Picture111.jpg"/>
          <p:cNvPicPr>
            <a:picLocks noChangeAspect="1" noChangeArrowheads="1"/>
          </p:cNvPicPr>
          <p:nvPr/>
        </p:nvPicPr>
        <p:blipFill>
          <a:blip r:embed="rId2"/>
          <a:srcRect/>
          <a:stretch>
            <a:fillRect/>
          </a:stretch>
        </p:blipFill>
        <p:spPr bwMode="auto">
          <a:xfrm>
            <a:off x="3385425" y="1174141"/>
            <a:ext cx="5235730" cy="3698942"/>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p:cNvSpPr/>
          <p:nvPr/>
        </p:nvSpPr>
        <p:spPr>
          <a:xfrm>
            <a:off x="1724191" y="5226332"/>
            <a:ext cx="4649715" cy="830997"/>
          </a:xfrm>
          <a:prstGeom prst="rect">
            <a:avLst/>
          </a:prstGeom>
        </p:spPr>
        <p:txBody>
          <a:bodyPr wrap="square">
            <a:spAutoFit/>
          </a:bodyPr>
          <a:lstStyle/>
          <a:p>
            <a:r>
              <a:rPr lang="en-US"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1. </a:t>
            </a:r>
            <a:r>
              <a:rPr lang="as-IN" sz="4800" dirty="0">
                <a:solidFill>
                  <a:srgbClr val="202124"/>
                </a:solidFill>
                <a:latin typeface="NikoshBAN" panose="02000000000000000000" pitchFamily="2" charset="0"/>
                <a:cs typeface="NikoshBAN" panose="02000000000000000000" pitchFamily="2" charset="0"/>
              </a:rPr>
              <a:t>ফ্রিল্যান্সার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a:t>
            </a:r>
            <a:r>
              <a:rPr lang="en-US" sz="4800" dirty="0">
                <a:latin typeface="NikoshBAN" panose="02000000000000000000" pitchFamily="2" charset="0"/>
                <a:cs typeface="NikoshBAN" panose="02000000000000000000" pitchFamily="2" charset="0"/>
              </a:rPr>
              <a:t> </a:t>
            </a:r>
            <a:endParaRPr lang="en-US" sz="4800" dirty="0"/>
          </a:p>
        </p:txBody>
      </p:sp>
      <p:sp>
        <p:nvSpPr>
          <p:cNvPr id="7" name="Frame 6"/>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556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Alternate Process 6"/>
          <p:cNvSpPr/>
          <p:nvPr/>
        </p:nvSpPr>
        <p:spPr>
          <a:xfrm>
            <a:off x="4643717" y="669446"/>
            <a:ext cx="1949824" cy="654424"/>
          </a:xfrm>
          <a:prstGeom prst="flowChartAlternateProcess">
            <a:avLst/>
          </a:prstGeom>
          <a:noFill/>
          <a:ln>
            <a:noFill/>
          </a:ln>
          <a:effectLst>
            <a:glow rad="1397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03733" tIns="51866" rIns="103733" bIns="51866" numCol="1" rtlCol="0" anchor="ctr">
            <a:prstTxWarp prst="textPlain">
              <a:avLst/>
            </a:prstTxWarp>
          </a:bodyPr>
          <a:lstStyle/>
          <a:p>
            <a:pPr algn="ctr"/>
            <a:r>
              <a:rPr lang="en-US" sz="4059"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পরিচিতি</a:t>
            </a:r>
            <a:endParaRPr lang="en-US" sz="4059"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1" name="Frame 10"/>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picture-73310-1440962543"/>
          <p:cNvPicPr>
            <a:picLocks noChangeAspect="1" noChangeArrowheads="1"/>
          </p:cNvPicPr>
          <p:nvPr/>
        </p:nvPicPr>
        <p:blipFill>
          <a:blip r:embed="rId2"/>
          <a:srcRect/>
          <a:stretch>
            <a:fillRect/>
          </a:stretch>
        </p:blipFill>
        <p:spPr bwMode="auto">
          <a:xfrm>
            <a:off x="1944929" y="1314622"/>
            <a:ext cx="1577205" cy="1472634"/>
          </a:xfrm>
          <a:prstGeom prst="rect">
            <a:avLst/>
          </a:prstGeom>
          <a:ln>
            <a:noFill/>
          </a:ln>
          <a:effectLst>
            <a:softEdge rad="112500"/>
          </a:effectLst>
        </p:spPr>
      </p:pic>
      <p:sp>
        <p:nvSpPr>
          <p:cNvPr id="5" name="Rectangle 4"/>
          <p:cNvSpPr/>
          <p:nvPr/>
        </p:nvSpPr>
        <p:spPr>
          <a:xfrm>
            <a:off x="700569" y="2787256"/>
            <a:ext cx="5643129" cy="2862322"/>
          </a:xfrm>
          <a:prstGeom prst="rect">
            <a:avLst/>
          </a:prstGeom>
        </p:spPr>
        <p:txBody>
          <a:bodyPr wrap="square">
            <a:spAutoFit/>
          </a:bodyPr>
          <a:lstStyle/>
          <a:p>
            <a:pPr defTabSz="403409">
              <a:defRPr/>
            </a:pP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হারুনর</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রশীদ</a:t>
            </a:r>
            <a:endPar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defTabSz="403409">
              <a:defRPr/>
            </a:pP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ট্রেড</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ইন্সট্রাক্টর</a:t>
            </a:r>
            <a:r>
              <a:rPr lang="en-US" sz="3600" dirty="0" smtClean="0">
                <a:solidFill>
                  <a:schemeClr val="tx1">
                    <a:lumMod val="85000"/>
                    <a:lumOff val="15000"/>
                  </a:schemeClr>
                </a:solidFill>
                <a:latin typeface="NikoshBAN" panose="02000000000000000000" pitchFamily="2" charset="0"/>
                <a:cs typeface="NikoshBAN" panose="02000000000000000000" pitchFamily="2" charset="0"/>
              </a:rPr>
              <a:t> </a:t>
            </a:r>
            <a:r>
              <a:rPr lang="bn-BD" sz="2800" dirty="0" smtClean="0">
                <a:solidFill>
                  <a:schemeClr val="tx1">
                    <a:lumMod val="85000"/>
                    <a:lumOff val="15000"/>
                  </a:schemeClr>
                </a:solidFill>
                <a:latin typeface="NikoshBAN" panose="02000000000000000000" pitchFamily="2" charset="0"/>
                <a:cs typeface="NikoshBAN" panose="02000000000000000000" pitchFamily="2" charset="0"/>
              </a:rPr>
              <a:t>(</a:t>
            </a:r>
            <a:r>
              <a:rPr lang="bn-BD" sz="2800" dirty="0">
                <a:solidFill>
                  <a:schemeClr val="tx1">
                    <a:lumMod val="85000"/>
                    <a:lumOff val="15000"/>
                  </a:schemeClr>
                </a:solidFill>
                <a:latin typeface="NikoshBAN" panose="02000000000000000000" pitchFamily="2" charset="0"/>
                <a:cs typeface="NikoshBAN" panose="02000000000000000000" pitchFamily="2" charset="0"/>
              </a:rPr>
              <a:t>কম্পিউটার ও তথ্য </a:t>
            </a:r>
            <a:r>
              <a:rPr lang="bn-BD" sz="2800" dirty="0" smtClean="0">
                <a:solidFill>
                  <a:schemeClr val="tx1">
                    <a:lumMod val="85000"/>
                    <a:lumOff val="15000"/>
                  </a:schemeClr>
                </a:solidFill>
                <a:latin typeface="NikoshBAN" panose="02000000000000000000" pitchFamily="2" charset="0"/>
                <a:cs typeface="NikoshBAN" panose="02000000000000000000" pitchFamily="2" charset="0"/>
              </a:rPr>
              <a:t>প্রযুক্তি</a:t>
            </a:r>
            <a:r>
              <a:rPr lang="en-US" sz="2800" dirty="0" smtClean="0">
                <a:solidFill>
                  <a:schemeClr val="tx1">
                    <a:lumMod val="85000"/>
                    <a:lumOff val="15000"/>
                  </a:schemeClr>
                </a:solidFill>
                <a:latin typeface="NikoshBAN" panose="02000000000000000000" pitchFamily="2" charset="0"/>
                <a:cs typeface="NikoshBAN" panose="02000000000000000000" pitchFamily="2" charset="0"/>
              </a:rPr>
              <a:t> </a:t>
            </a:r>
            <a:r>
              <a:rPr lang="bn-BD" sz="2800" dirty="0" smtClean="0">
                <a:solidFill>
                  <a:schemeClr val="tx1">
                    <a:lumMod val="85000"/>
                    <a:lumOff val="15000"/>
                  </a:schemeClr>
                </a:solidFill>
                <a:latin typeface="NikoshBAN" panose="02000000000000000000" pitchFamily="2" charset="0"/>
                <a:cs typeface="NikoshBAN" panose="02000000000000000000" pitchFamily="2" charset="0"/>
              </a:rPr>
              <a:t>)</a:t>
            </a:r>
            <a:endParaRPr lang="bn-BD" sz="2800" dirty="0">
              <a:solidFill>
                <a:schemeClr val="tx1">
                  <a:lumMod val="85000"/>
                  <a:lumOff val="15000"/>
                </a:schemeClr>
              </a:solidFill>
              <a:latin typeface="NikoshBAN" panose="02000000000000000000" pitchFamily="2" charset="0"/>
              <a:cs typeface="NikoshBAN" panose="02000000000000000000" pitchFamily="2" charset="0"/>
            </a:endParaRPr>
          </a:p>
          <a:p>
            <a:pPr defTabSz="403409">
              <a:defRPr/>
            </a:pP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সৈয়দ</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আজিজ</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হাবিব</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উচ্চ</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বিদ্যালয়</a:t>
            </a:r>
            <a:r>
              <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defTabSz="403409">
              <a:defRPr/>
            </a:pP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বাংলাবাজার</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নবীগঞ্জ</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হবিগঞ্জ</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defTabSz="403409">
              <a:defRPr/>
            </a:pP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মোবাইলঃ</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০১871117308</a:t>
            </a:r>
            <a:endPar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6096000" y="3362084"/>
            <a:ext cx="5766526" cy="2566958"/>
          </a:xfrm>
          <a:prstGeom prst="rect">
            <a:avLst/>
          </a:prstGeom>
          <a:no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lIns="103733" tIns="51866" rIns="103733" bIns="51866" rtlCol="0">
            <a:spAutoFit/>
          </a:bodyPr>
          <a:lstStyle/>
          <a:p>
            <a:pPr algn="ct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বিষয়-কম্পিউটার</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ও </a:t>
            </a: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তথ্য</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প্রযুক্তি</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২ </a:t>
            </a:r>
          </a:p>
          <a:p>
            <a:pPr algn="ct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শ্রেণিঃ</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দশম</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 </a:t>
            </a: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ভোকেশনাল</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দ্বিতীয়</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পত্র</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অধ্যায়-১২</a:t>
            </a:r>
          </a:p>
          <a:p>
            <a:pPr algn="ctr"/>
            <a:r>
              <a:rPr lang="bn-BD"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পাঠ</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শিরোনামঃ</a:t>
            </a:r>
            <a:r>
              <a:rPr lang="bn-BD"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আউটসোর্সিং</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bn-BD"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সময়ঃ </a:t>
            </a:r>
            <a:r>
              <a:rPr lang="bn-BD"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৫০মি</a:t>
            </a:r>
          </a:p>
        </p:txBody>
      </p:sp>
      <p:pic>
        <p:nvPicPr>
          <p:cNvPr id="9" name="Picture 2" descr="C:\Users\SA CITZ\Desktop\787878.JPG"/>
          <p:cNvPicPr>
            <a:picLocks noChangeAspect="1" noChangeArrowheads="1"/>
          </p:cNvPicPr>
          <p:nvPr/>
        </p:nvPicPr>
        <p:blipFill>
          <a:blip r:embed="rId3"/>
          <a:srcRect/>
          <a:stretch>
            <a:fillRect/>
          </a:stretch>
        </p:blipFill>
        <p:spPr bwMode="auto">
          <a:xfrm>
            <a:off x="8004802" y="1302934"/>
            <a:ext cx="1658487" cy="1999493"/>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9865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564444" y="1110398"/>
            <a:ext cx="10351911" cy="3046988"/>
          </a:xfrm>
          <a:prstGeom prst="rect">
            <a:avLst/>
          </a:prstGeom>
        </p:spPr>
        <p:txBody>
          <a:bodyPr wrap="square">
            <a:spAutoFit/>
          </a:bodyPr>
          <a:lstStyle/>
          <a:p>
            <a:pPr fontAlgn="base"/>
            <a:r>
              <a:rPr lang="as-IN" sz="2400" dirty="0" smtClean="0">
                <a:ln w="0"/>
                <a:latin typeface="NikoshBAN" panose="02000000000000000000" pitchFamily="2" charset="0"/>
                <a:cs typeface="NikoshBAN" panose="02000000000000000000" pitchFamily="2" charset="0"/>
              </a:rPr>
              <a:t>অনলাইনের </a:t>
            </a:r>
            <a:r>
              <a:rPr lang="as-IN" sz="2400" dirty="0">
                <a:ln w="0"/>
                <a:latin typeface="NikoshBAN" panose="02000000000000000000" pitchFamily="2" charset="0"/>
                <a:cs typeface="NikoshBAN" panose="02000000000000000000" pitchFamily="2" charset="0"/>
              </a:rPr>
              <a:t>মাধ্যমে আউটসোর্সিং অনেক ভাবেই করা যায়। কিন্তু অনলাইনে কাজ করতে হলে আপনাকে অবশ্যই যে কাজ করবেন সেই কাজে আপনাকে দক্ষ থাকতে হবে। যেকোন কাজ দক্ষতা দিয়ে কাজ করলে আপনার সুফল নিশ্চিত। অনলাইন আউটসোর্সিং বলতে বুঝায়, যে কাজ ক্লায়েন্ট অনলাইনের মাধ্যমে আপনাকে দিবে, আপনি যে কাজ করবেন তাতে চুক্তিবদ্ধ হবেন, আপনি আপনার দক্ষতাকে কাজে লাগিয়ে কাজটি করবেন, আর অনলাইনের মাধ্যমে আপনার কাজটিকে আপনার ক্লাইন্টের কাছে ডেলিভারি দিবেন এবং ক্লাইন্ট আপনাকে অনলাইনের মাধ্যমে পেমেন্ট পরিশোধ করবে।এখন আসল কথা হল আপনি আপনার যে কাজটি কাজটি আপনি করে ক্লইন্টকে জমা দিলেন সেই কাজটি আপনি অনলাইনে করেননি সেই কাজটি করেছেন আপনার দক্ষতা দিয়ে। শুধু মাধ্যমটা হল অনলাইন</a:t>
            </a:r>
            <a:r>
              <a:rPr lang="as-IN" sz="2400" dirty="0" smtClean="0">
                <a:ln w="0"/>
                <a:latin typeface="NikoshBAN" panose="02000000000000000000" pitchFamily="2" charset="0"/>
                <a:cs typeface="NikoshBAN" panose="02000000000000000000" pitchFamily="2" charset="0"/>
              </a:rPr>
              <a:t>।</a:t>
            </a:r>
            <a:endParaRPr lang="as-IN" sz="2400" i="0" dirty="0">
              <a:ln w="0"/>
              <a:latin typeface="NikoshBAN" panose="02000000000000000000" pitchFamily="2" charset="0"/>
              <a:cs typeface="NikoshBAN" panose="02000000000000000000" pitchFamily="2" charset="0"/>
            </a:endParaRPr>
          </a:p>
        </p:txBody>
      </p:sp>
      <p:sp>
        <p:nvSpPr>
          <p:cNvPr id="2" name="Rectangle 1"/>
          <p:cNvSpPr/>
          <p:nvPr/>
        </p:nvSpPr>
        <p:spPr>
          <a:xfrm>
            <a:off x="654755" y="433401"/>
            <a:ext cx="4657044" cy="584775"/>
          </a:xfrm>
          <a:prstGeom prst="rect">
            <a:avLst/>
          </a:prstGeom>
          <a:solidFill>
            <a:srgbClr val="FFFF00"/>
          </a:solidFill>
        </p:spPr>
        <p:txBody>
          <a:bodyPr wrap="none">
            <a:spAutoFit/>
          </a:bodyPr>
          <a:lstStyle/>
          <a:p>
            <a:pPr marL="457200" indent="-457200" fontAlgn="base">
              <a:buFont typeface="Wingdings" panose="05000000000000000000" pitchFamily="2" charset="2"/>
              <a:buChar char="Ø"/>
            </a:pPr>
            <a:r>
              <a:rPr lang="as-IN" sz="3200" u="sng"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hlinkClick r:id="rId2"/>
              </a:rPr>
              <a:t>আউটসোর্সিং শেখার </a:t>
            </a:r>
            <a:r>
              <a:rPr lang="as-IN" sz="3200" u="sng"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hlinkClick r:id="rId2"/>
              </a:rPr>
              <a:t>উপা</a:t>
            </a:r>
            <a:r>
              <a:rPr lang="en-US" sz="3200" u="sng"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hlinkClick r:id="rId2"/>
              </a:rPr>
              <a:t>য়</a:t>
            </a:r>
            <a:r>
              <a:rPr lang="as-IN" sz="3200" u="sng"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hlinkClick r:id="rId2"/>
              </a:rPr>
              <a:t> </a:t>
            </a:r>
            <a:r>
              <a:rPr lang="as-IN" sz="3200" u="sng"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hlinkClick r:id="rId2"/>
              </a:rPr>
              <a:t>কি</a:t>
            </a:r>
            <a:r>
              <a:rPr lang="en-US" sz="3200" u="sng"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hlinkClick r:id="rId2"/>
              </a:rPr>
              <a:t> </a:t>
            </a:r>
            <a:r>
              <a:rPr lang="as-IN" sz="3200" u="sng"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hlinkClick r:id="rId2"/>
              </a:rPr>
              <a:t>?</a:t>
            </a:r>
            <a:endPar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6221" y="4152303"/>
            <a:ext cx="3646312" cy="1966275"/>
          </a:xfrm>
          <a:prstGeom prst="rect">
            <a:avLst/>
          </a:prstGeom>
          <a:ln>
            <a:noFill/>
          </a:ln>
          <a:effectLst>
            <a:glow rad="228600">
              <a:schemeClr val="accent6">
                <a:satMod val="175000"/>
                <a:alpha val="40000"/>
              </a:schemeClr>
            </a:glow>
            <a:softEdge rad="112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0487" y="4157386"/>
            <a:ext cx="3443113" cy="1961192"/>
          </a:xfrm>
          <a:prstGeom prst="rect">
            <a:avLst/>
          </a:prstGeom>
          <a:ln>
            <a:noFill/>
          </a:ln>
          <a:effectLst>
            <a:glow rad="228600">
              <a:schemeClr val="accent6">
                <a:satMod val="175000"/>
                <a:alpha val="40000"/>
              </a:schemeClr>
            </a:glow>
            <a:softEdge rad="112500"/>
          </a:effectLst>
        </p:spPr>
      </p:pic>
    </p:spTree>
    <p:extLst>
      <p:ext uri="{BB962C8B-B14F-4D97-AF65-F5344CB8AC3E}">
        <p14:creationId xmlns:p14="http://schemas.microsoft.com/office/powerpoint/2010/main" val="35934466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par>
                                <p:cTn id="8" presetID="8"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1000"/>
                                        <p:tgtEl>
                                          <p:spTgt spid="5"/>
                                        </p:tgtEl>
                                      </p:cBhvr>
                                    </p:animEffect>
                                  </p:childTnLst>
                                </p:cTn>
                              </p:par>
                              <p:par>
                                <p:cTn id="11" presetID="8"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in)">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3947" y="552756"/>
            <a:ext cx="4278735" cy="646331"/>
          </a:xfrm>
          <a:prstGeom prst="rect">
            <a:avLst/>
          </a:prstGeom>
          <a:solidFill>
            <a:srgbClr val="FFFF00"/>
          </a:solidFill>
        </p:spPr>
        <p:txBody>
          <a:bodyPr wrap="none">
            <a:spAutoFit/>
          </a:bodyPr>
          <a:lstStyle/>
          <a:p>
            <a:pPr marL="571500" indent="-571500">
              <a:buFont typeface="Wingdings" panose="05000000000000000000" pitchFamily="2" charset="2"/>
              <a:buChar char="Ø"/>
            </a:pPr>
            <a:r>
              <a:rPr lang="as-IN" sz="3600" dirty="0">
                <a:solidFill>
                  <a:srgbClr val="333333"/>
                </a:solidFill>
                <a:latin typeface="NikoshBAN" panose="02000000000000000000" pitchFamily="2" charset="0"/>
                <a:cs typeface="NikoshBAN" panose="02000000000000000000" pitchFamily="2" charset="0"/>
              </a:rPr>
              <a:t>আউটসোর্সিং এর সুবিধা :</a:t>
            </a:r>
            <a:endParaRPr lang="en-US" sz="3600" dirty="0">
              <a:latin typeface="NikoshBAN" panose="02000000000000000000" pitchFamily="2" charset="0"/>
              <a:cs typeface="NikoshBAN" panose="02000000000000000000" pitchFamily="2" charset="0"/>
            </a:endParaRPr>
          </a:p>
        </p:txBody>
      </p:sp>
      <p:sp>
        <p:nvSpPr>
          <p:cNvPr id="3" name="Rectangle 2"/>
          <p:cNvSpPr/>
          <p:nvPr/>
        </p:nvSpPr>
        <p:spPr>
          <a:xfrm>
            <a:off x="885927" y="1245363"/>
            <a:ext cx="9986511" cy="830997"/>
          </a:xfrm>
          <a:prstGeom prst="rect">
            <a:avLst/>
          </a:prstGeom>
        </p:spPr>
        <p:txBody>
          <a:bodyPr wrap="square">
            <a:spAutoFit/>
          </a:bodyPr>
          <a:lstStyle/>
          <a:p>
            <a:r>
              <a:rPr lang="as-IN" sz="2400" dirty="0">
                <a:solidFill>
                  <a:srgbClr val="333333"/>
                </a:solidFill>
                <a:latin typeface="NikoshBAN" panose="02000000000000000000" pitchFamily="2" charset="0"/>
                <a:cs typeface="NikoshBAN" panose="02000000000000000000" pitchFamily="2" charset="0"/>
              </a:rPr>
              <a:t>১. এর মাধ্যমে বায়ারগণ অত্যন্ত প্রতিযোগিতামূলক দামে এমনকি কখনও কখনও স্বল্প পারিশ্রমিকে কাজ করিয়ে নিতে পারেন যা হয়তো নিয়মিত কর্মীদের মাধ্যমে করালে অনেক বেশি খরচ পড়তো।</a:t>
            </a:r>
            <a:endParaRPr lang="en-US" sz="2400" dirty="0">
              <a:latin typeface="NikoshBAN" panose="02000000000000000000" pitchFamily="2" charset="0"/>
              <a:cs typeface="NikoshBAN" panose="02000000000000000000" pitchFamily="2" charset="0"/>
            </a:endParaRPr>
          </a:p>
        </p:txBody>
      </p:sp>
      <p:sp>
        <p:nvSpPr>
          <p:cNvPr id="4" name="Rectangle 3"/>
          <p:cNvSpPr/>
          <p:nvPr/>
        </p:nvSpPr>
        <p:spPr>
          <a:xfrm>
            <a:off x="885926" y="2088172"/>
            <a:ext cx="10309897" cy="830997"/>
          </a:xfrm>
          <a:prstGeom prst="rect">
            <a:avLst/>
          </a:prstGeom>
        </p:spPr>
        <p:txBody>
          <a:bodyPr wrap="square">
            <a:spAutoFit/>
          </a:bodyPr>
          <a:lstStyle/>
          <a:p>
            <a:r>
              <a:rPr lang="as-IN" sz="2400" dirty="0">
                <a:solidFill>
                  <a:srgbClr val="333333"/>
                </a:solidFill>
                <a:latin typeface="NikoshBAN" panose="02000000000000000000" pitchFamily="2" charset="0"/>
                <a:cs typeface="NikoshBAN" panose="02000000000000000000" pitchFamily="2" charset="0"/>
              </a:rPr>
              <a:t>২. তীব্র প্রতিযোগিতার মধ্য দিয়ে কাজ করিয়ে আনা হয় বলে কাজের মান উন্নত হয়। ফ্রিল্যান্সার পরবর্তী কাজ পাবার আশায় প্রতিটি কাজের নিজস্ব দক্ষতার ছাপ রাখার চেষ্টা করেন।</a:t>
            </a:r>
            <a:endParaRPr lang="en-US" sz="2400" dirty="0">
              <a:latin typeface="NikoshBAN" panose="02000000000000000000" pitchFamily="2" charset="0"/>
              <a:cs typeface="NikoshBAN" panose="02000000000000000000" pitchFamily="2" charset="0"/>
            </a:endParaRPr>
          </a:p>
        </p:txBody>
      </p:sp>
      <p:sp>
        <p:nvSpPr>
          <p:cNvPr id="5" name="Rectangle 4"/>
          <p:cNvSpPr/>
          <p:nvPr/>
        </p:nvSpPr>
        <p:spPr>
          <a:xfrm>
            <a:off x="885928" y="2827054"/>
            <a:ext cx="9986510" cy="461665"/>
          </a:xfrm>
          <a:prstGeom prst="rect">
            <a:avLst/>
          </a:prstGeom>
        </p:spPr>
        <p:txBody>
          <a:bodyPr wrap="square">
            <a:spAutoFit/>
          </a:bodyPr>
          <a:lstStyle/>
          <a:p>
            <a:r>
              <a:rPr lang="as-IN" sz="2400" dirty="0">
                <a:solidFill>
                  <a:srgbClr val="333333"/>
                </a:solidFill>
                <a:latin typeface="NikoshBAN" panose="02000000000000000000" pitchFamily="2" charset="0"/>
                <a:cs typeface="NikoshBAN" panose="02000000000000000000" pitchFamily="2" charset="0"/>
              </a:rPr>
              <a:t>৩. বিশ্বের যে কোনো প্রান্ত থেকে কাজ করিয়ে আনা যায় বলে প্রচলিত কর্মীর কোনো প্রয়োজন পড়ে না।</a:t>
            </a:r>
            <a:endParaRPr lang="en-US" sz="2400" dirty="0">
              <a:latin typeface="NikoshBAN" panose="02000000000000000000" pitchFamily="2" charset="0"/>
              <a:cs typeface="NikoshBAN" panose="02000000000000000000" pitchFamily="2" charset="0"/>
            </a:endParaRPr>
          </a:p>
        </p:txBody>
      </p:sp>
      <p:sp>
        <p:nvSpPr>
          <p:cNvPr id="6" name="Rectangle 5"/>
          <p:cNvSpPr/>
          <p:nvPr/>
        </p:nvSpPr>
        <p:spPr>
          <a:xfrm>
            <a:off x="885928" y="3288937"/>
            <a:ext cx="9194774" cy="461665"/>
          </a:xfrm>
          <a:prstGeom prst="rect">
            <a:avLst/>
          </a:prstGeom>
        </p:spPr>
        <p:txBody>
          <a:bodyPr wrap="square">
            <a:spAutoFit/>
          </a:bodyPr>
          <a:lstStyle/>
          <a:p>
            <a:r>
              <a:rPr lang="as-IN" sz="2400" dirty="0">
                <a:solidFill>
                  <a:srgbClr val="333333"/>
                </a:solidFill>
                <a:latin typeface="NikoshBAN" panose="02000000000000000000" pitchFamily="2" charset="0"/>
                <a:cs typeface="NikoshBAN" panose="02000000000000000000" pitchFamily="2" charset="0"/>
              </a:rPr>
              <a:t>৪. বায়ার গণ খন্ডকালীন রূপে কাউকে কাজের জন্য নিয়োগ দিতে পারেন।</a:t>
            </a:r>
            <a:endParaRPr lang="en-US" sz="2400" dirty="0">
              <a:latin typeface="NikoshBAN" panose="02000000000000000000" pitchFamily="2" charset="0"/>
              <a:cs typeface="NikoshBAN" panose="02000000000000000000" pitchFamily="2" charset="0"/>
            </a:endParaRPr>
          </a:p>
        </p:txBody>
      </p:sp>
      <p:sp>
        <p:nvSpPr>
          <p:cNvPr id="7" name="Rectangle 6"/>
          <p:cNvSpPr/>
          <p:nvPr/>
        </p:nvSpPr>
        <p:spPr>
          <a:xfrm>
            <a:off x="885927" y="3750820"/>
            <a:ext cx="10309895" cy="830997"/>
          </a:xfrm>
          <a:prstGeom prst="rect">
            <a:avLst/>
          </a:prstGeom>
        </p:spPr>
        <p:txBody>
          <a:bodyPr wrap="square">
            <a:spAutoFit/>
          </a:bodyPr>
          <a:lstStyle/>
          <a:p>
            <a:r>
              <a:rPr lang="as-IN" sz="2400" dirty="0">
                <a:solidFill>
                  <a:srgbClr val="333333"/>
                </a:solidFill>
                <a:latin typeface="NikoshBAN" panose="02000000000000000000" pitchFamily="2" charset="0"/>
                <a:cs typeface="NikoshBAN" panose="02000000000000000000" pitchFamily="2" charset="0"/>
              </a:rPr>
              <a:t>৫. ফ্রিল্যান্সার ঘরে বসেই কাজ করতে পারেন। ফলে অনেকে পূর্ণকালীন চাকরির পাশাপাশি অবসরে খন্ডকালীন চাকরি হিসেবে আউটসোর্সিং এ যুক্ত হতে পারেন।</a:t>
            </a:r>
            <a:endParaRPr lang="en-US" sz="2400" dirty="0">
              <a:latin typeface="NikoshBAN" panose="02000000000000000000" pitchFamily="2" charset="0"/>
              <a:cs typeface="NikoshBAN" panose="02000000000000000000" pitchFamily="2" charset="0"/>
            </a:endParaRPr>
          </a:p>
        </p:txBody>
      </p:sp>
      <p:sp>
        <p:nvSpPr>
          <p:cNvPr id="8" name="Rectangle 7"/>
          <p:cNvSpPr/>
          <p:nvPr/>
        </p:nvSpPr>
        <p:spPr>
          <a:xfrm>
            <a:off x="885926" y="4581817"/>
            <a:ext cx="9986512" cy="1200329"/>
          </a:xfrm>
          <a:prstGeom prst="rect">
            <a:avLst/>
          </a:prstGeom>
        </p:spPr>
        <p:txBody>
          <a:bodyPr wrap="square">
            <a:spAutoFit/>
          </a:bodyPr>
          <a:lstStyle/>
          <a:p>
            <a:pPr fontAlgn="base"/>
            <a:r>
              <a:rPr lang="en-US" sz="2400" dirty="0">
                <a:solidFill>
                  <a:srgbClr val="333333"/>
                </a:solidFill>
                <a:latin typeface="NikoshBAN" panose="02000000000000000000" pitchFamily="2" charset="0"/>
                <a:cs typeface="NikoshBAN" panose="02000000000000000000" pitchFamily="2" charset="0"/>
              </a:rPr>
              <a:t>৬</a:t>
            </a:r>
            <a:r>
              <a:rPr lang="as-IN" sz="2400" dirty="0" smtClean="0">
                <a:solidFill>
                  <a:srgbClr val="333333"/>
                </a:solidFill>
                <a:latin typeface="NikoshBAN" panose="02000000000000000000" pitchFamily="2" charset="0"/>
                <a:cs typeface="NikoshBAN" panose="02000000000000000000" pitchFamily="2" charset="0"/>
              </a:rPr>
              <a:t>. </a:t>
            </a:r>
            <a:r>
              <a:rPr lang="as-IN" sz="2400" dirty="0">
                <a:solidFill>
                  <a:srgbClr val="333333"/>
                </a:solidFill>
                <a:latin typeface="NikoshBAN" panose="02000000000000000000" pitchFamily="2" charset="0"/>
                <a:cs typeface="NikoshBAN" panose="02000000000000000000" pitchFamily="2" charset="0"/>
              </a:rPr>
              <a:t>আউটসোর্সিং এর মাধ্যমে ফ্রিল্যান্সার গণ নিজের আর্থিক উন্নতি ঘটাতে পারেন। এর মাধ্যমে যথেষ্ট পরিমাণে উপার্জন এর সুযোগ রয়েছে</a:t>
            </a:r>
          </a:p>
          <a:p>
            <a:pPr fontAlgn="base"/>
            <a:r>
              <a:rPr lang="en-US" sz="2400" dirty="0">
                <a:solidFill>
                  <a:srgbClr val="333333"/>
                </a:solidFill>
                <a:latin typeface="NikoshBAN" panose="02000000000000000000" pitchFamily="2" charset="0"/>
                <a:cs typeface="NikoshBAN" panose="02000000000000000000" pitchFamily="2" charset="0"/>
              </a:rPr>
              <a:t>৭</a:t>
            </a:r>
            <a:r>
              <a:rPr lang="as-IN" sz="2400" dirty="0" smtClean="0">
                <a:solidFill>
                  <a:srgbClr val="333333"/>
                </a:solidFill>
                <a:latin typeface="NikoshBAN" panose="02000000000000000000" pitchFamily="2" charset="0"/>
                <a:cs typeface="NikoshBAN" panose="02000000000000000000" pitchFamily="2" charset="0"/>
              </a:rPr>
              <a:t>. </a:t>
            </a:r>
            <a:r>
              <a:rPr lang="as-IN" sz="2400" dirty="0">
                <a:solidFill>
                  <a:srgbClr val="333333"/>
                </a:solidFill>
                <a:latin typeface="NikoshBAN" panose="02000000000000000000" pitchFamily="2" charset="0"/>
                <a:cs typeface="NikoshBAN" panose="02000000000000000000" pitchFamily="2" charset="0"/>
              </a:rPr>
              <a:t>আউটসোর্সিং এর মাধ্যমে দেশের শিক্ষিত বেকার জনগোষ্ঠীর জন্য কর্ম সংস্থান করা সম্ভব।</a:t>
            </a:r>
            <a:endParaRPr lang="as-IN" sz="2400" b="0" i="0" dirty="0">
              <a:solidFill>
                <a:srgbClr val="333333"/>
              </a:solidFill>
              <a:effectLst/>
              <a:latin typeface="NikoshBAN" panose="02000000000000000000" pitchFamily="2" charset="0"/>
              <a:cs typeface="NikoshBAN" panose="02000000000000000000" pitchFamily="2" charset="0"/>
            </a:endParaRPr>
          </a:p>
        </p:txBody>
      </p:sp>
      <p:sp>
        <p:nvSpPr>
          <p:cNvPr id="9" name="Frame 8"/>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4043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3"/>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3"/>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strVal val="#ppt_w+.3"/>
                                          </p:val>
                                        </p:tav>
                                        <p:tav tm="100000">
                                          <p:val>
                                            <p:strVal val="#ppt_w"/>
                                          </p:val>
                                        </p:tav>
                                      </p:tavLst>
                                    </p:anim>
                                    <p:anim calcmode="lin" valueType="num">
                                      <p:cBhvr>
                                        <p:cTn id="28" dur="1000" fill="hold"/>
                                        <p:tgtEl>
                                          <p:spTgt spid="7"/>
                                        </p:tgtEl>
                                        <p:attrNameLst>
                                          <p:attrName>ppt_h</p:attrName>
                                        </p:attrNameLst>
                                      </p:cBhvr>
                                      <p:tavLst>
                                        <p:tav tm="0">
                                          <p:val>
                                            <p:strVal val="#ppt_h"/>
                                          </p:val>
                                        </p:tav>
                                        <p:tav tm="100000">
                                          <p:val>
                                            <p:strVal val="#ppt_h"/>
                                          </p:val>
                                        </p:tav>
                                      </p:tavLst>
                                    </p:anim>
                                    <p:animEffect transition="in" filter="fade">
                                      <p:cBhvr>
                                        <p:cTn id="29" dur="1000"/>
                                        <p:tgtEl>
                                          <p:spTgt spid="7"/>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strVal val="#ppt_w+.3"/>
                                          </p:val>
                                        </p:tav>
                                        <p:tav tm="100000">
                                          <p:val>
                                            <p:strVal val="#ppt_w"/>
                                          </p:val>
                                        </p:tav>
                                      </p:tavLst>
                                    </p:anim>
                                    <p:anim calcmode="lin" valueType="num">
                                      <p:cBhvr>
                                        <p:cTn id="33" dur="1000" fill="hold"/>
                                        <p:tgtEl>
                                          <p:spTgt spid="8"/>
                                        </p:tgtEl>
                                        <p:attrNameLst>
                                          <p:attrName>ppt_h</p:attrName>
                                        </p:attrNameLst>
                                      </p:cBhvr>
                                      <p:tavLst>
                                        <p:tav tm="0">
                                          <p:val>
                                            <p:strVal val="#ppt_h"/>
                                          </p:val>
                                        </p:tav>
                                        <p:tav tm="100000">
                                          <p:val>
                                            <p:strVal val="#ppt_h"/>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23408" y="466791"/>
            <a:ext cx="4344459" cy="646331"/>
          </a:xfrm>
          <a:prstGeom prst="rect">
            <a:avLst/>
          </a:prstGeom>
          <a:solidFill>
            <a:srgbClr val="FFFF00"/>
          </a:solidFill>
        </p:spPr>
        <p:txBody>
          <a:bodyPr wrap="none">
            <a:spAutoFit/>
          </a:bodyPr>
          <a:lstStyle/>
          <a:p>
            <a:pPr marL="285750" indent="-285750">
              <a:buFont typeface="Wingdings" panose="05000000000000000000" pitchFamily="2" charset="2"/>
              <a:buChar char="Ø"/>
            </a:pPr>
            <a:r>
              <a:rPr lang="as-IN" sz="3600" dirty="0">
                <a:solidFill>
                  <a:srgbClr val="333333"/>
                </a:solidFill>
                <a:latin typeface="NikoshBAN" panose="02000000000000000000" pitchFamily="2" charset="0"/>
                <a:cs typeface="NikoshBAN" panose="02000000000000000000" pitchFamily="2" charset="0"/>
              </a:rPr>
              <a:t>আউটসোর্সিং এর অসুবিধা :</a:t>
            </a:r>
            <a:endParaRPr lang="en-US" sz="3600" dirty="0">
              <a:latin typeface="NikoshBAN" panose="02000000000000000000" pitchFamily="2" charset="0"/>
              <a:cs typeface="NikoshBAN" panose="02000000000000000000" pitchFamily="2" charset="0"/>
            </a:endParaRPr>
          </a:p>
        </p:txBody>
      </p:sp>
      <p:sp>
        <p:nvSpPr>
          <p:cNvPr id="6" name="Rectangle 5"/>
          <p:cNvSpPr/>
          <p:nvPr/>
        </p:nvSpPr>
        <p:spPr>
          <a:xfrm>
            <a:off x="717394" y="1272349"/>
            <a:ext cx="10021229" cy="830997"/>
          </a:xfrm>
          <a:prstGeom prst="rect">
            <a:avLst/>
          </a:prstGeom>
        </p:spPr>
        <p:txBody>
          <a:bodyPr wrap="square">
            <a:spAutoFit/>
          </a:bodyPr>
          <a:lstStyle/>
          <a:p>
            <a:r>
              <a:rPr lang="as-IN" sz="2400" dirty="0">
                <a:solidFill>
                  <a:srgbClr val="333333"/>
                </a:solidFill>
                <a:latin typeface="NikoshBAN" panose="02000000000000000000" pitchFamily="2" charset="0"/>
                <a:cs typeface="NikoshBAN" panose="02000000000000000000" pitchFamily="2" charset="0"/>
              </a:rPr>
              <a:t>১. আউটসোর্সিং এর মাধ্যমে কাজ করালে অনেক সময় কোনো প্রতিষ্ঠান বা ব্যক্তির গোপনীয়তা তৃতীয় পক্ষের দ্বারা ভঙ্গ হতে পারে।</a:t>
            </a:r>
            <a:endParaRPr lang="en-US" sz="2400" dirty="0">
              <a:latin typeface="NikoshBAN" panose="02000000000000000000" pitchFamily="2" charset="0"/>
              <a:cs typeface="NikoshBAN" panose="02000000000000000000" pitchFamily="2" charset="0"/>
            </a:endParaRPr>
          </a:p>
        </p:txBody>
      </p:sp>
      <p:sp>
        <p:nvSpPr>
          <p:cNvPr id="7" name="Rectangle 6"/>
          <p:cNvSpPr/>
          <p:nvPr/>
        </p:nvSpPr>
        <p:spPr>
          <a:xfrm>
            <a:off x="717393" y="2052935"/>
            <a:ext cx="9920869" cy="830997"/>
          </a:xfrm>
          <a:prstGeom prst="rect">
            <a:avLst/>
          </a:prstGeom>
        </p:spPr>
        <p:txBody>
          <a:bodyPr wrap="square">
            <a:spAutoFit/>
          </a:bodyPr>
          <a:lstStyle/>
          <a:p>
            <a:r>
              <a:rPr lang="as-IN" sz="2400" dirty="0">
                <a:solidFill>
                  <a:srgbClr val="333333"/>
                </a:solidFill>
                <a:latin typeface="NikoshBAN" panose="02000000000000000000" pitchFamily="2" charset="0"/>
                <a:cs typeface="NikoshBAN" panose="02000000000000000000" pitchFamily="2" charset="0"/>
              </a:rPr>
              <a:t>২. অনেক সময় বায়ারগণ সঠিক আউটসোর্স কর্মী খুঁজে পেতে ব্যর্থ হলে যথা সময়ে তার কাজটি সম্পন্ন নাও হতে পারে। সেক্ষেত্রে তিনি বিভিন্ন ধরনের ঝামেলার সম্মুখীন হতে পারেন।</a:t>
            </a:r>
            <a:endParaRPr lang="en-US" sz="2400" dirty="0">
              <a:latin typeface="NikoshBAN" panose="02000000000000000000" pitchFamily="2" charset="0"/>
              <a:cs typeface="NikoshBAN" panose="02000000000000000000" pitchFamily="2" charset="0"/>
            </a:endParaRPr>
          </a:p>
        </p:txBody>
      </p:sp>
      <p:sp>
        <p:nvSpPr>
          <p:cNvPr id="8" name="Rectangle 7"/>
          <p:cNvSpPr/>
          <p:nvPr/>
        </p:nvSpPr>
        <p:spPr>
          <a:xfrm>
            <a:off x="717393" y="2833521"/>
            <a:ext cx="10021230" cy="830997"/>
          </a:xfrm>
          <a:prstGeom prst="rect">
            <a:avLst/>
          </a:prstGeom>
        </p:spPr>
        <p:txBody>
          <a:bodyPr wrap="square">
            <a:spAutoFit/>
          </a:bodyPr>
          <a:lstStyle/>
          <a:p>
            <a:r>
              <a:rPr lang="as-IN" sz="2400" dirty="0">
                <a:solidFill>
                  <a:srgbClr val="333333"/>
                </a:solidFill>
                <a:latin typeface="NikoshBAN" panose="02000000000000000000" pitchFamily="2" charset="0"/>
                <a:cs typeface="NikoshBAN" panose="02000000000000000000" pitchFamily="2" charset="0"/>
              </a:rPr>
              <a:t>৩. যদিও সার্বিক বিবেচনায় আউটসোর্সিং এর মাধ্যমে কাজ করানো অর্থসাশ্রয়ী তারপরও এতে কিছু হিডেন কস্ট থাকতে পারে যা পরবর্তীতে বায়ারের খরচ বাড়িয়ে দিতে পারে।</a:t>
            </a:r>
            <a:endParaRPr lang="en-US" sz="2400" dirty="0">
              <a:latin typeface="NikoshBAN" panose="02000000000000000000" pitchFamily="2" charset="0"/>
              <a:cs typeface="NikoshBAN" panose="02000000000000000000" pitchFamily="2" charset="0"/>
            </a:endParaRPr>
          </a:p>
        </p:txBody>
      </p:sp>
      <p:sp>
        <p:nvSpPr>
          <p:cNvPr id="9" name="Rectangle 8"/>
          <p:cNvSpPr/>
          <p:nvPr/>
        </p:nvSpPr>
        <p:spPr>
          <a:xfrm>
            <a:off x="717393" y="3614107"/>
            <a:ext cx="10556490" cy="1200329"/>
          </a:xfrm>
          <a:prstGeom prst="rect">
            <a:avLst/>
          </a:prstGeom>
        </p:spPr>
        <p:txBody>
          <a:bodyPr wrap="square">
            <a:spAutoFit/>
          </a:bodyPr>
          <a:lstStyle/>
          <a:p>
            <a:r>
              <a:rPr lang="as-IN" sz="2400" dirty="0">
                <a:solidFill>
                  <a:srgbClr val="333333"/>
                </a:solidFill>
                <a:latin typeface="NikoshBAN" panose="02000000000000000000" pitchFamily="2" charset="0"/>
                <a:cs typeface="NikoshBAN" panose="02000000000000000000" pitchFamily="2" charset="0"/>
              </a:rPr>
              <a:t>৪. আউটসোর্সিং কোম্পানি গুলোকে ভালো ভাবে চলতে হলে মুনাফা সৃষ্টি করতে হয়। বায়ার কর্তৃক কাজের মূল্য নির্দিষ্ট করে দেওয়া থাকলে এবং সব সময় এই হার একই থাকলে তখন মুনাফা সৃষ্টির জন্য উক্ত কোম্পানির কাছে যে পথটি খোলা থাকে তা হলো খরচ কমানো।</a:t>
            </a:r>
            <a:endParaRPr lang="en-US" sz="2400" dirty="0">
              <a:latin typeface="NikoshBAN" panose="02000000000000000000" pitchFamily="2" charset="0"/>
              <a:cs typeface="NikoshBAN" panose="02000000000000000000" pitchFamily="2" charset="0"/>
            </a:endParaRPr>
          </a:p>
        </p:txBody>
      </p:sp>
      <p:sp>
        <p:nvSpPr>
          <p:cNvPr id="10" name="Rectangle 9"/>
          <p:cNvSpPr/>
          <p:nvPr/>
        </p:nvSpPr>
        <p:spPr>
          <a:xfrm>
            <a:off x="821625" y="4671692"/>
            <a:ext cx="10452258" cy="1200329"/>
          </a:xfrm>
          <a:prstGeom prst="rect">
            <a:avLst/>
          </a:prstGeom>
        </p:spPr>
        <p:txBody>
          <a:bodyPr wrap="square">
            <a:spAutoFit/>
          </a:bodyPr>
          <a:lstStyle/>
          <a:p>
            <a:r>
              <a:rPr lang="as-IN" sz="2400" dirty="0">
                <a:solidFill>
                  <a:srgbClr val="333333"/>
                </a:solidFill>
                <a:latin typeface="NikoshBAN" panose="02000000000000000000" pitchFamily="2" charset="0"/>
                <a:cs typeface="NikoshBAN" panose="02000000000000000000" pitchFamily="2" charset="0"/>
              </a:rPr>
              <a:t>৫. আউটসোর্সিং এর মাধ্যমে আয়কৃত অর্থ নিজ দেশে উত্তোলন করতে গিয়ে ফ্রিল্যান্সার গণ অনেক সময় নানা ধরনের ঝামেলায় পড়তে পারেন। যেমন, ফ্রিল্যান্সার গণকে বিভিন্ন পেমেন্ট মথডের মধ্য থেকে তাদের উপযোগী মেথডটি গ্রহণ করতে হয়। অনেক সময় নিজ দেশে ঐ সেবা চালু নাও থাকতে পারে।</a:t>
            </a:r>
            <a:endParaRPr lang="en-US" sz="2400" dirty="0">
              <a:latin typeface="NikoshBAN" panose="02000000000000000000" pitchFamily="2" charset="0"/>
              <a:cs typeface="NikoshBAN" panose="02000000000000000000" pitchFamily="2" charset="0"/>
            </a:endParaRPr>
          </a:p>
        </p:txBody>
      </p:sp>
      <p:sp>
        <p:nvSpPr>
          <p:cNvPr id="11" name="Frame 10"/>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3394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3"/>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strVal val="#ppt_w+.3"/>
                                          </p:val>
                                        </p:tav>
                                        <p:tav tm="100000">
                                          <p:val>
                                            <p:strVal val="#ppt_w"/>
                                          </p:val>
                                        </p:tav>
                                      </p:tavLst>
                                    </p:anim>
                                    <p:anim calcmode="lin" valueType="num">
                                      <p:cBhvr>
                                        <p:cTn id="18" dur="1000" fill="hold"/>
                                        <p:tgtEl>
                                          <p:spTgt spid="8"/>
                                        </p:tgtEl>
                                        <p:attrNameLst>
                                          <p:attrName>ppt_h</p:attrName>
                                        </p:attrNameLst>
                                      </p:cBhvr>
                                      <p:tavLst>
                                        <p:tav tm="0">
                                          <p:val>
                                            <p:strVal val="#ppt_h"/>
                                          </p:val>
                                        </p:tav>
                                        <p:tav tm="100000">
                                          <p:val>
                                            <p:strVal val="#ppt_h"/>
                                          </p:val>
                                        </p:tav>
                                      </p:tavLst>
                                    </p:anim>
                                    <p:animEffect transition="in" filter="fade">
                                      <p:cBhvr>
                                        <p:cTn id="19" dur="1000"/>
                                        <p:tgtEl>
                                          <p:spTgt spid="8"/>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3"/>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strVal val="#ppt_w+.3"/>
                                          </p:val>
                                        </p:tav>
                                        <p:tav tm="100000">
                                          <p:val>
                                            <p:strVal val="#ppt_w"/>
                                          </p:val>
                                        </p:tav>
                                      </p:tavLst>
                                    </p:anim>
                                    <p:anim calcmode="lin" valueType="num">
                                      <p:cBhvr>
                                        <p:cTn id="28" dur="1000" fill="hold"/>
                                        <p:tgtEl>
                                          <p:spTgt spid="10"/>
                                        </p:tgtEl>
                                        <p:attrNameLst>
                                          <p:attrName>ppt_h</p:attrName>
                                        </p:attrNameLst>
                                      </p:cBhvr>
                                      <p:tavLst>
                                        <p:tav tm="0">
                                          <p:val>
                                            <p:strVal val="#ppt_h"/>
                                          </p:val>
                                        </p:tav>
                                        <p:tav tm="100000">
                                          <p:val>
                                            <p:strVal val="#ppt_h"/>
                                          </p:val>
                                        </p:tav>
                                      </p:tavLst>
                                    </p:anim>
                                    <p:animEffect transition="in" filter="fade">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descr="Water droplets"/>
          <p:cNvSpPr>
            <a:spLocks noChangeArrowheads="1"/>
          </p:cNvSpPr>
          <p:nvPr/>
        </p:nvSpPr>
        <p:spPr bwMode="auto">
          <a:xfrm>
            <a:off x="4283556" y="378255"/>
            <a:ext cx="2958353" cy="565732"/>
          </a:xfrm>
          <a:prstGeom prst="roundRect">
            <a:avLst>
              <a:gd name="adj" fmla="val 16667"/>
            </a:avLst>
          </a:prstGeom>
          <a:noFill/>
          <a:ln w="38100" algn="ctr">
            <a:noFill/>
            <a:round/>
            <a:headEnd/>
            <a:tailEnd/>
          </a:ln>
          <a:effectLst>
            <a:glow rad="228600">
              <a:schemeClr val="accent2">
                <a:satMod val="175000"/>
                <a:alpha val="40000"/>
              </a:schemeClr>
            </a:glow>
            <a:outerShdw dist="20000" dir="5400000" rotWithShape="0">
              <a:srgbClr val="000000">
                <a:alpha val="37999"/>
              </a:srgbClr>
            </a:outerShdw>
          </a:effectLst>
          <a:scene3d>
            <a:camera prst="perspectiveRelaxedModerately"/>
            <a:lightRig rig="threePt" dir="t"/>
          </a:scene3d>
        </p:spPr>
        <p:txBody>
          <a:bodyPr lIns="102904" tIns="51452" rIns="102904" bIns="51452" numCol="1">
            <a:prstTxWarp prst="textPlain">
              <a:avLst/>
            </a:prstTxWarp>
            <a:spAutoFit/>
          </a:bodyPr>
          <a:lstStyle/>
          <a:p>
            <a:pPr algn="ctr">
              <a:defRPr/>
            </a:pPr>
            <a:r>
              <a:rPr lang="bn-BD" sz="4412" dirty="0">
                <a:ln w="0"/>
                <a:effectLst>
                  <a:outerShdw blurRad="38100" dist="19050" dir="2700000" algn="tl" rotWithShape="0">
                    <a:schemeClr val="dk1">
                      <a:alpha val="40000"/>
                    </a:schemeClr>
                  </a:outerShdw>
                </a:effectLst>
                <a:latin typeface="NikoshBAN" pitchFamily="2" charset="0"/>
                <a:cs typeface="NikoshBAN" pitchFamily="2" charset="0"/>
              </a:rPr>
              <a:t>দলীয় কাজ</a:t>
            </a:r>
            <a:endParaRPr lang="en-US" sz="4412"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373240" y="1133984"/>
            <a:ext cx="5165642" cy="3735388"/>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Frame 5"/>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2574613" y="5003607"/>
            <a:ext cx="4339650" cy="646331"/>
          </a:xfrm>
          <a:prstGeom prst="rect">
            <a:avLst/>
          </a:prstGeom>
        </p:spPr>
        <p:txBody>
          <a:bodyPr wrap="none">
            <a:spAutoFit/>
          </a:bodyPr>
          <a:lstStyle/>
          <a:p>
            <a:pPr marL="742950" indent="-742950" algn="ctr">
              <a:buFont typeface="+mj-lt"/>
              <a:buAutoNum type="arabicPeriod"/>
            </a:pP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আউটসোর্সিং</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এর</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সুবিধা</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8" name="Rectangle 7"/>
          <p:cNvSpPr/>
          <p:nvPr/>
        </p:nvSpPr>
        <p:spPr>
          <a:xfrm>
            <a:off x="2544158" y="5690929"/>
            <a:ext cx="4676280" cy="646331"/>
          </a:xfrm>
          <a:prstGeom prst="rect">
            <a:avLst/>
          </a:prstGeom>
        </p:spPr>
        <p:txBody>
          <a:bodyPr wrap="none">
            <a:spAutoFit/>
          </a:bodyPr>
          <a:lstStyle/>
          <a:p>
            <a:pPr algn="ct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2.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আউটসোর্সিং</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এর</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অসুবিধা</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31136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492" y="4992682"/>
            <a:ext cx="9134743" cy="1323439"/>
          </a:xfrm>
          <a:prstGeom prst="rect">
            <a:avLst/>
          </a:prstGeom>
        </p:spPr>
        <p:txBody>
          <a:bodyPr wrap="square">
            <a:spAutoFit/>
          </a:bodyPr>
          <a:lstStyle/>
          <a:p>
            <a:pPr marL="514350" indent="-514350">
              <a:buFont typeface="+mj-lt"/>
              <a:buAutoNum type="arabicPeriod"/>
            </a:pP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ফ্রিল্যান্সার</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কাকে</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marL="514350" indent="-514350">
              <a:buFont typeface="+mj-lt"/>
              <a:buAutoNum type="arabicPeriod"/>
            </a:pP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আউটসোর্সিং</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এর</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কাজের</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যোগ্যতা</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গুলো</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উল্লেখ</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p>
        </p:txBody>
      </p:sp>
      <p:sp>
        <p:nvSpPr>
          <p:cNvPr id="4" name="TextBox 1" descr="Purple mesh"/>
          <p:cNvSpPr>
            <a:spLocks noChangeArrowheads="1"/>
          </p:cNvSpPr>
          <p:nvPr/>
        </p:nvSpPr>
        <p:spPr bwMode="auto">
          <a:xfrm>
            <a:off x="4608700" y="325598"/>
            <a:ext cx="2017992" cy="608583"/>
          </a:xfrm>
          <a:prstGeom prst="roundRect">
            <a:avLst>
              <a:gd name="adj" fmla="val 16667"/>
            </a:avLst>
          </a:prstGeom>
          <a:noFill/>
          <a:ln w="57150" algn="ctr">
            <a:noFill/>
            <a:round/>
            <a:headEnd/>
            <a:tailEnd/>
          </a:ln>
          <a:effectLst>
            <a:glow rad="228600">
              <a:schemeClr val="accent2">
                <a:satMod val="175000"/>
                <a:alpha val="40000"/>
              </a:schemeClr>
            </a:glow>
          </a:effectLst>
        </p:spPr>
        <p:txBody>
          <a:bodyPr lIns="103733" tIns="51866" rIns="103733" bIns="51866" numCol="1">
            <a:prstTxWarp prst="textPlain">
              <a:avLst/>
            </a:prstTxWarp>
            <a:spAutoFit/>
          </a:bodyPr>
          <a:lstStyle/>
          <a:p>
            <a:pPr algn="ctr">
              <a:defRPr/>
            </a:pPr>
            <a:r>
              <a:rPr lang="bn-BD" sz="4059" dirty="0">
                <a:ln w="0"/>
                <a:effectLst>
                  <a:outerShdw blurRad="38100" dist="19050" dir="2700000" algn="tl" rotWithShape="0">
                    <a:schemeClr val="dk1">
                      <a:alpha val="40000"/>
                    </a:schemeClr>
                  </a:outerShdw>
                </a:effectLst>
                <a:latin typeface="NikoshBAN" pitchFamily="2" charset="0"/>
                <a:cs typeface="NikoshBAN" pitchFamily="2" charset="0"/>
              </a:rPr>
              <a:t>মুল্যায়ন</a:t>
            </a:r>
            <a:endParaRPr lang="en-US" sz="4059"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30666"/>
          <a:stretch/>
        </p:blipFill>
        <p:spPr>
          <a:xfrm>
            <a:off x="3316923" y="1028311"/>
            <a:ext cx="5329536" cy="4017508"/>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Frame 6"/>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6251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8921" y="5411721"/>
            <a:ext cx="9674157" cy="769441"/>
          </a:xfrm>
          <a:prstGeom prst="rect">
            <a:avLst/>
          </a:prstGeom>
        </p:spPr>
        <p:txBody>
          <a:bodyPr wrap="square">
            <a:spAutoFit/>
          </a:bodyPr>
          <a:lstStyle/>
          <a:p>
            <a:pPr marL="742950" indent="-742950" algn="ctr">
              <a:buFont typeface="+mj-lt"/>
              <a:buAutoNum type="arabicPeriod"/>
            </a:pPr>
            <a:r>
              <a:rPr lang="en-US" sz="4400" dirty="0" err="1">
                <a:latin typeface="NikoshBAN" panose="02000000000000000000" pitchFamily="2" charset="0"/>
                <a:cs typeface="NikoshBAN" panose="02000000000000000000" pitchFamily="2" charset="0"/>
              </a:rPr>
              <a:t>আউটসোর্সিং</a:t>
            </a:r>
            <a:r>
              <a:rPr lang="en-US" sz="4400" dirty="0">
                <a:latin typeface="NikoshBAN" panose="02000000000000000000" pitchFamily="2" charset="0"/>
                <a:cs typeface="NikoshBAN" panose="02000000000000000000" pitchFamily="2" charset="0"/>
              </a:rPr>
              <a:t> এ </a:t>
            </a:r>
            <a:r>
              <a:rPr lang="en-US" sz="4400" dirty="0" err="1">
                <a:latin typeface="NikoshBAN" panose="02000000000000000000" pitchFamily="2" charset="0"/>
                <a:cs typeface="NikoshBAN" panose="02000000000000000000" pitchFamily="2" charset="0"/>
              </a:rPr>
              <a:t>কাজ</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করার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নিয়মাবলি</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বর্ণনা</a:t>
            </a:r>
            <a:r>
              <a:rPr lang="en-US" sz="4400" dirty="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কর</a:t>
            </a:r>
            <a:r>
              <a:rPr lang="en-US"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sp>
        <p:nvSpPr>
          <p:cNvPr id="4" name="TextBox 1"/>
          <p:cNvSpPr>
            <a:spLocks noChangeArrowheads="1"/>
          </p:cNvSpPr>
          <p:nvPr/>
        </p:nvSpPr>
        <p:spPr bwMode="auto">
          <a:xfrm>
            <a:off x="3961109" y="427904"/>
            <a:ext cx="2998693" cy="522984"/>
          </a:xfrm>
          <a:prstGeom prst="roundRect">
            <a:avLst>
              <a:gd name="adj" fmla="val 16667"/>
            </a:avLst>
          </a:prstGeom>
          <a:noFill/>
          <a:ln w="57150" algn="ctr">
            <a:noFill/>
            <a:round/>
            <a:headEnd/>
            <a:tailEnd/>
          </a:ln>
          <a:effectLst>
            <a:glow rad="228600">
              <a:schemeClr val="accent4">
                <a:satMod val="175000"/>
                <a:alpha val="40000"/>
              </a:schemeClr>
            </a:glow>
          </a:effectLst>
        </p:spPr>
        <p:txBody>
          <a:bodyPr wrap="square" lIns="103724" tIns="51861" rIns="103724" bIns="51861" numCol="1">
            <a:prstTxWarp prst="textPlain">
              <a:avLst/>
            </a:prstTxWarp>
            <a:spAutoFit/>
          </a:bodyPr>
          <a:lstStyle/>
          <a:p>
            <a:pPr algn="ctr">
              <a:defRPr/>
            </a:pPr>
            <a:r>
              <a:rPr lang="bn-BD" sz="4500" dirty="0">
                <a:ln w="0"/>
                <a:effectLst>
                  <a:outerShdw blurRad="38100" dist="19050" dir="2700000" algn="tl" rotWithShape="0">
                    <a:schemeClr val="dk1">
                      <a:alpha val="40000"/>
                    </a:schemeClr>
                  </a:outerShdw>
                </a:effectLst>
                <a:latin typeface="NikoshBAN" pitchFamily="2" charset="0"/>
                <a:cs typeface="NikoshBAN" pitchFamily="2" charset="0"/>
              </a:rPr>
              <a:t>বাড়ির কাজ </a:t>
            </a:r>
            <a:endParaRPr lang="en-US" sz="45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5" name="Picture 2" descr="E:\New Accounting -9\indexBari1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a:stretch>
        </p:blipFill>
        <p:spPr bwMode="auto">
          <a:xfrm>
            <a:off x="2859305" y="1136744"/>
            <a:ext cx="5917221" cy="4089121"/>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Frame 6"/>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9655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640" y="310567"/>
            <a:ext cx="11549801" cy="6257657"/>
          </a:xfrm>
          <a:prstGeom prst="rect">
            <a:avLst/>
          </a:prstGeom>
          <a:effectLst>
            <a:glow rad="228600">
              <a:schemeClr val="accent2">
                <a:satMod val="175000"/>
                <a:alpha val="40000"/>
              </a:schemeClr>
            </a:glow>
          </a:effectLst>
        </p:spPr>
      </p:pic>
      <p:sp>
        <p:nvSpPr>
          <p:cNvPr id="4" name="Round Single Corner Rectangle 4"/>
          <p:cNvSpPr/>
          <p:nvPr/>
        </p:nvSpPr>
        <p:spPr>
          <a:xfrm>
            <a:off x="1674254" y="5409128"/>
            <a:ext cx="8873543" cy="778134"/>
          </a:xfrm>
          <a:prstGeom prst="flowChartAlternateProcess">
            <a:avLst/>
          </a:prstGeom>
          <a:noFill/>
          <a:ln w="38100">
            <a:noFill/>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lIns="117564" tIns="58782" rIns="117564" bIns="58782" anchor="ctr">
            <a:prstTxWarp prst="textPlain">
              <a:avLst/>
            </a:prstTxWarp>
          </a:bodyPr>
          <a:lstStyle/>
          <a:p>
            <a:pPr algn="ctr">
              <a:defRPr/>
            </a:pPr>
            <a:r>
              <a:rPr lang="en-US" sz="4000" b="1" spc="50" dirty="0" err="1"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ক্লাসের</a:t>
            </a:r>
            <a:r>
              <a:rPr lang="en-US" sz="4000" b="1" spc="50" dirty="0"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 </a:t>
            </a:r>
            <a:r>
              <a:rPr lang="en-US" sz="4000" b="1" spc="50" dirty="0" err="1"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সবাইকে</a:t>
            </a:r>
            <a:r>
              <a:rPr lang="en-US" sz="4000" b="1" spc="50" dirty="0"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 </a:t>
            </a:r>
            <a:r>
              <a:rPr lang="en-US" sz="4000" b="1" spc="50" dirty="0" err="1"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ধন্যবাদ</a:t>
            </a:r>
            <a:r>
              <a:rPr lang="en-US" sz="4000" b="1" spc="50" dirty="0"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 </a:t>
            </a:r>
            <a:r>
              <a:rPr lang="en-US" sz="4000" b="1" spc="50" dirty="0" err="1"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জানিয়ে</a:t>
            </a:r>
            <a:r>
              <a:rPr lang="en-US" sz="4000" b="1" spc="50" dirty="0"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 </a:t>
            </a:r>
            <a:r>
              <a:rPr lang="en-US" sz="4000" b="1" spc="50" dirty="0" err="1"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শেষ</a:t>
            </a:r>
            <a:r>
              <a:rPr lang="en-US" sz="4000" b="1" spc="50" dirty="0"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 </a:t>
            </a:r>
            <a:r>
              <a:rPr lang="en-US" sz="4000" b="1" spc="50" dirty="0" err="1"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করছি</a:t>
            </a:r>
            <a:endParaRPr lang="en-US" sz="4000" b="1" spc="50" dirty="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endParaRPr>
          </a:p>
        </p:txBody>
      </p:sp>
    </p:spTree>
    <p:extLst>
      <p:ext uri="{BB962C8B-B14F-4D97-AF65-F5344CB8AC3E}">
        <p14:creationId xmlns:p14="http://schemas.microsoft.com/office/powerpoint/2010/main" val="34176959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36418" y="514966"/>
            <a:ext cx="6930239" cy="463561"/>
          </a:xfrm>
          <a:prstGeom prst="rect">
            <a:avLst/>
          </a:prstGeom>
          <a:noFill/>
        </p:spPr>
        <p:txBody>
          <a:bodyPr wrap="square" rtlCol="0">
            <a:prstTxWarp prst="textPlain">
              <a:avLst/>
            </a:prstTxWarp>
            <a:spAutoFit/>
          </a:bodyPr>
          <a:lstStyle/>
          <a:p>
            <a:pPr algn="ctr"/>
            <a:r>
              <a:rPr lang="en-US" sz="2824" dirty="0" err="1">
                <a:ln w="0"/>
                <a:effectLst>
                  <a:outerShdw blurRad="38100" dist="19050" dir="2700000" algn="tl" rotWithShape="0">
                    <a:schemeClr val="dk1">
                      <a:alpha val="40000"/>
                    </a:schemeClr>
                  </a:outerShdw>
                </a:effectLst>
                <a:latin typeface="NikoshBAN"/>
                <a:cs typeface="NikoshBAN" pitchFamily="2" charset="0"/>
              </a:rPr>
              <a:t>নিচের</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a:t>
            </a:r>
            <a:endParaRPr lang="en-US" sz="2824" dirty="0">
              <a:ln w="0"/>
              <a:effectLst>
                <a:outerShdw blurRad="38100" dist="19050" dir="2700000" algn="tl" rotWithShape="0">
                  <a:schemeClr val="dk1">
                    <a:alpha val="40000"/>
                  </a:schemeClr>
                </a:outerShdw>
              </a:effectLst>
              <a:latin typeface="NikoshBAN"/>
              <a:cs typeface="NikoshBAN" pitchFamily="2" charset="0"/>
            </a:endParaRPr>
          </a:p>
        </p:txBody>
      </p:sp>
      <p:sp>
        <p:nvSpPr>
          <p:cNvPr id="10" name="Frame 9"/>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6712" y="1384650"/>
            <a:ext cx="4410057" cy="2600328"/>
          </a:xfrm>
          <a:prstGeom prst="rect">
            <a:avLst/>
          </a:prstGeom>
          <a:ln>
            <a:noFill/>
          </a:ln>
          <a:effectLst>
            <a:glow rad="228600">
              <a:schemeClr val="accent6">
                <a:satMod val="175000"/>
                <a:alpha val="40000"/>
              </a:schemeClr>
            </a:glow>
            <a:softEdge rad="112500"/>
          </a:effectLst>
        </p:spPr>
      </p:pic>
      <p:sp>
        <p:nvSpPr>
          <p:cNvPr id="3" name="Rectangle 2"/>
          <p:cNvSpPr/>
          <p:nvPr/>
        </p:nvSpPr>
        <p:spPr>
          <a:xfrm>
            <a:off x="3484846" y="5200851"/>
            <a:ext cx="4248042" cy="646331"/>
          </a:xfrm>
          <a:prstGeom prst="rect">
            <a:avLst/>
          </a:prstGeom>
        </p:spPr>
        <p:txBody>
          <a:bodyPr wrap="square">
            <a:spAutoFit/>
          </a:bodyPr>
          <a:lstStyle/>
          <a:p>
            <a:pPr marL="457200" indent="-457200" fontAlgn="base">
              <a:buFont typeface="Wingdings" panose="05000000000000000000" pitchFamily="2" charset="2"/>
              <a:buChar char="Ø"/>
            </a:pPr>
            <a:r>
              <a:rPr lang="as-IN" sz="3600" b="1" dirty="0">
                <a:solidFill>
                  <a:srgbClr val="4B4F58"/>
                </a:solidFill>
                <a:latin typeface="NikoshBAN" panose="02000000000000000000" pitchFamily="2" charset="0"/>
                <a:cs typeface="NikoshBAN" panose="02000000000000000000" pitchFamily="2" charset="0"/>
              </a:rPr>
              <a:t>অনলাইন ইনকাম </a:t>
            </a:r>
            <a:r>
              <a:rPr lang="as-IN" sz="3600" b="1" dirty="0" smtClean="0">
                <a:solidFill>
                  <a:srgbClr val="4B4F58"/>
                </a:solidFill>
                <a:latin typeface="NikoshBAN" panose="02000000000000000000" pitchFamily="2" charset="0"/>
                <a:cs typeface="NikoshBAN" panose="02000000000000000000" pitchFamily="2" charset="0"/>
              </a:rPr>
              <a:t>কি</a:t>
            </a:r>
            <a:r>
              <a:rPr lang="en-US" sz="3600" b="1" dirty="0" smtClean="0">
                <a:solidFill>
                  <a:srgbClr val="4B4F58"/>
                </a:solidFill>
                <a:latin typeface="NikoshBAN" panose="02000000000000000000" pitchFamily="2" charset="0"/>
                <a:cs typeface="NikoshBAN" panose="02000000000000000000" pitchFamily="2" charset="0"/>
              </a:rPr>
              <a:t> </a:t>
            </a:r>
            <a:r>
              <a:rPr lang="as-IN" sz="3600" b="1" dirty="0" smtClean="0">
                <a:solidFill>
                  <a:srgbClr val="4B4F58"/>
                </a:solidFill>
                <a:latin typeface="NikoshBAN" panose="02000000000000000000" pitchFamily="2" charset="0"/>
                <a:cs typeface="NikoshBAN" panose="02000000000000000000" pitchFamily="2" charset="0"/>
              </a:rPr>
              <a:t>?</a:t>
            </a:r>
            <a:endParaRPr lang="as-IN" sz="3600" dirty="0">
              <a:solidFill>
                <a:srgbClr val="4B4F58"/>
              </a:solidFill>
              <a:latin typeface="NikoshBAN" panose="02000000000000000000" pitchFamily="2" charset="0"/>
              <a:cs typeface="NikoshBAN" panose="02000000000000000000" pitchFamily="2" charset="0"/>
            </a:endParaRPr>
          </a:p>
        </p:txBody>
      </p:sp>
      <p:sp>
        <p:nvSpPr>
          <p:cNvPr id="2" name="Rectangle 1"/>
          <p:cNvSpPr/>
          <p:nvPr/>
        </p:nvSpPr>
        <p:spPr>
          <a:xfrm>
            <a:off x="1757905" y="4391101"/>
            <a:ext cx="8676189" cy="584775"/>
          </a:xfrm>
          <a:prstGeom prst="rect">
            <a:avLst/>
          </a:prstGeom>
          <a:solidFill>
            <a:srgbClr val="FFFF00"/>
          </a:solidFill>
        </p:spPr>
        <p:txBody>
          <a:bodyPr wrap="square">
            <a:spAutoFit/>
          </a:bodyPr>
          <a:lstStyle/>
          <a:p>
            <a:pPr fontAlgn="base"/>
            <a:r>
              <a:rPr lang="as-IN" sz="3200" dirty="0" smtClean="0">
                <a:solidFill>
                  <a:srgbClr val="4B4F58"/>
                </a:solidFill>
                <a:latin typeface="NikoshBAN" panose="02000000000000000000" pitchFamily="2" charset="0"/>
                <a:cs typeface="NikoshBAN" panose="02000000000000000000" pitchFamily="2" charset="0"/>
              </a:rPr>
              <a:t>ইন্টারনেট </a:t>
            </a:r>
            <a:r>
              <a:rPr lang="as-IN" sz="3200" dirty="0">
                <a:solidFill>
                  <a:srgbClr val="4B4F58"/>
                </a:solidFill>
                <a:latin typeface="NikoshBAN" panose="02000000000000000000" pitchFamily="2" charset="0"/>
                <a:cs typeface="NikoshBAN" panose="02000000000000000000" pitchFamily="2" charset="0"/>
              </a:rPr>
              <a:t>থেকে </a:t>
            </a:r>
            <a:r>
              <a:rPr lang="as-IN" sz="3200" dirty="0" smtClean="0">
                <a:solidFill>
                  <a:srgbClr val="4B4F58"/>
                </a:solidFill>
                <a:latin typeface="NikoshBAN" panose="02000000000000000000" pitchFamily="2" charset="0"/>
                <a:cs typeface="NikoshBAN" panose="02000000000000000000" pitchFamily="2" charset="0"/>
              </a:rPr>
              <a:t>উপার্জিত </a:t>
            </a:r>
            <a:r>
              <a:rPr lang="as-IN" sz="3200" dirty="0">
                <a:solidFill>
                  <a:srgbClr val="4B4F58"/>
                </a:solidFill>
                <a:latin typeface="NikoshBAN" panose="02000000000000000000" pitchFamily="2" charset="0"/>
                <a:cs typeface="NikoshBAN" panose="02000000000000000000" pitchFamily="2" charset="0"/>
              </a:rPr>
              <a:t>অর্থকে অনলাইন ইনকাম বলা যেতে </a:t>
            </a:r>
            <a:r>
              <a:rPr lang="as-IN" sz="3200" dirty="0" smtClean="0">
                <a:solidFill>
                  <a:srgbClr val="4B4F58"/>
                </a:solidFill>
                <a:latin typeface="NikoshBAN" panose="02000000000000000000" pitchFamily="2" charset="0"/>
                <a:cs typeface="NikoshBAN" panose="02000000000000000000" pitchFamily="2" charset="0"/>
              </a:rPr>
              <a:t>পারে</a:t>
            </a:r>
            <a:r>
              <a:rPr lang="en-US" sz="3200" dirty="0" smtClean="0">
                <a:solidFill>
                  <a:srgbClr val="4B4F58"/>
                </a:solidFill>
                <a:latin typeface="NikoshBAN" panose="02000000000000000000" pitchFamily="2" charset="0"/>
                <a:cs typeface="NikoshBAN" panose="02000000000000000000" pitchFamily="2" charset="0"/>
              </a:rPr>
              <a:t> </a:t>
            </a:r>
            <a:r>
              <a:rPr lang="as-IN" sz="3200" dirty="0" smtClean="0">
                <a:solidFill>
                  <a:srgbClr val="4B4F58"/>
                </a:solidFill>
                <a:latin typeface="NikoshBAN" panose="02000000000000000000" pitchFamily="2" charset="0"/>
                <a:cs typeface="NikoshBAN" panose="02000000000000000000" pitchFamily="2" charset="0"/>
              </a:rPr>
              <a:t>।</a:t>
            </a:r>
            <a:endParaRPr lang="as-IN" sz="3200" dirty="0">
              <a:solidFill>
                <a:srgbClr val="4B4F58"/>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354" y="1448309"/>
            <a:ext cx="4515573" cy="2626979"/>
          </a:xfrm>
          <a:prstGeom prst="rect">
            <a:avLst/>
          </a:prstGeom>
          <a:ln>
            <a:noFill/>
          </a:ln>
          <a:effectLst>
            <a:glow rad="228600">
              <a:schemeClr val="accent6">
                <a:satMod val="175000"/>
                <a:alpha val="40000"/>
              </a:schemeClr>
            </a:glow>
            <a:softEdge rad="112500"/>
          </a:effectLst>
        </p:spPr>
      </p:pic>
    </p:spTree>
    <p:extLst>
      <p:ext uri="{BB962C8B-B14F-4D97-AF65-F5344CB8AC3E}">
        <p14:creationId xmlns:p14="http://schemas.microsoft.com/office/powerpoint/2010/main" val="29006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1000"/>
                                        <p:tgtEl>
                                          <p:spTgt spid="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2"/>
                                        </p:tgtEl>
                                        <p:attrNameLst>
                                          <p:attrName>style.visibility</p:attrName>
                                        </p:attrNameLst>
                                      </p:cBhvr>
                                      <p:to>
                                        <p:strVal val="visible"/>
                                      </p:to>
                                    </p:set>
                                    <p:anim by="(-#ppt_w*2)" calcmode="lin" valueType="num">
                                      <p:cBhvr rctx="PPT">
                                        <p:cTn id="18" dur="250" autoRev="1" fill="hold">
                                          <p:stCondLst>
                                            <p:cond delay="0"/>
                                          </p:stCondLst>
                                        </p:cTn>
                                        <p:tgtEl>
                                          <p:spTgt spid="2"/>
                                        </p:tgtEl>
                                        <p:attrNameLst>
                                          <p:attrName>ppt_w</p:attrName>
                                        </p:attrNameLst>
                                      </p:cBhvr>
                                    </p:anim>
                                    <p:anim by="(#ppt_w*0.50)" calcmode="lin" valueType="num">
                                      <p:cBhvr>
                                        <p:cTn id="19" dur="250" decel="50000" autoRev="1" fill="hold">
                                          <p:stCondLst>
                                            <p:cond delay="0"/>
                                          </p:stCondLst>
                                        </p:cTn>
                                        <p:tgtEl>
                                          <p:spTgt spid="2"/>
                                        </p:tgtEl>
                                        <p:attrNameLst>
                                          <p:attrName>ppt_x</p:attrName>
                                        </p:attrNameLst>
                                      </p:cBhvr>
                                    </p:anim>
                                    <p:anim from="(-#ppt_h/2)" to="(#ppt_y)" calcmode="lin" valueType="num">
                                      <p:cBhvr>
                                        <p:cTn id="20" dur="500" fill="hold">
                                          <p:stCondLst>
                                            <p:cond delay="0"/>
                                          </p:stCondLst>
                                        </p:cTn>
                                        <p:tgtEl>
                                          <p:spTgt spid="2"/>
                                        </p:tgtEl>
                                        <p:attrNameLst>
                                          <p:attrName>ppt_y</p:attrName>
                                        </p:attrNameLst>
                                      </p:cBhvr>
                                    </p:anim>
                                    <p:animRot by="21600000">
                                      <p:cBhvr>
                                        <p:cTn id="21" dur="5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17477" y="502087"/>
            <a:ext cx="6930239" cy="463561"/>
          </a:xfrm>
          <a:prstGeom prst="rect">
            <a:avLst/>
          </a:prstGeom>
          <a:noFill/>
        </p:spPr>
        <p:txBody>
          <a:bodyPr wrap="square" rtlCol="0">
            <a:prstTxWarp prst="textPlain">
              <a:avLst/>
            </a:prstTxWarp>
            <a:spAutoFit/>
          </a:bodyPr>
          <a:lstStyle/>
          <a:p>
            <a:pPr algn="ctr"/>
            <a:r>
              <a:rPr lang="en-US" sz="2824" dirty="0" err="1">
                <a:ln w="0"/>
                <a:effectLst>
                  <a:outerShdw blurRad="38100" dist="19050" dir="2700000" algn="tl" rotWithShape="0">
                    <a:schemeClr val="dk1">
                      <a:alpha val="40000"/>
                    </a:schemeClr>
                  </a:outerShdw>
                </a:effectLst>
                <a:latin typeface="NikoshBAN"/>
                <a:cs typeface="NikoshBAN" pitchFamily="2" charset="0"/>
              </a:rPr>
              <a:t>নিচের</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a:t>
            </a:r>
            <a:endParaRPr lang="en-US" sz="2824" dirty="0">
              <a:ln w="0"/>
              <a:effectLst>
                <a:outerShdw blurRad="38100" dist="19050" dir="2700000" algn="tl" rotWithShape="0">
                  <a:schemeClr val="dk1">
                    <a:alpha val="40000"/>
                  </a:schemeClr>
                </a:outerShdw>
              </a:effectLst>
              <a:latin typeface="NikoshBAN"/>
              <a:cs typeface="NikoshBAN" pitchFamily="2" charset="0"/>
            </a:endParaRPr>
          </a:p>
        </p:txBody>
      </p:sp>
      <p:sp>
        <p:nvSpPr>
          <p:cNvPr id="8" name="Frame 7"/>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1659466" y="4120214"/>
            <a:ext cx="8139290" cy="523220"/>
          </a:xfrm>
          <a:prstGeom prst="rect">
            <a:avLst/>
          </a:prstGeom>
          <a:solidFill>
            <a:srgbClr val="FFFF00"/>
          </a:solidFill>
        </p:spPr>
        <p:txBody>
          <a:bodyPr wrap="square">
            <a:spAutoFit/>
          </a:bodyPr>
          <a:lstStyle/>
          <a:p>
            <a:r>
              <a:rPr lang="as-IN" sz="2800" dirty="0">
                <a:latin typeface="NikoshBAN" panose="02000000000000000000" pitchFamily="2" charset="0"/>
                <a:cs typeface="NikoshBAN" panose="02000000000000000000" pitchFamily="2" charset="0"/>
              </a:rPr>
              <a:t> অনলাইন ইনকামকে ২ ভাগে ভাগ </a:t>
            </a:r>
            <a:r>
              <a:rPr lang="as-IN" sz="2800" dirty="0" smtClean="0">
                <a:latin typeface="NikoshBAN" panose="02000000000000000000" pitchFamily="2" charset="0"/>
                <a:cs typeface="NikoshBAN" panose="02000000000000000000" pitchFamily="2" charset="0"/>
              </a:rPr>
              <a:t>করবো</a:t>
            </a:r>
            <a:r>
              <a:rPr lang="en-US" sz="2800" dirty="0" smtClean="0">
                <a:latin typeface="NikoshBAN" panose="02000000000000000000" pitchFamily="2" charset="0"/>
                <a:cs typeface="NikoshBAN" panose="02000000000000000000" pitchFamily="2" charset="0"/>
              </a:rPr>
              <a:t> -</a:t>
            </a:r>
            <a:r>
              <a:rPr lang="as-IN" sz="2800" dirty="0" smtClean="0">
                <a:latin typeface="NikoshBAN" panose="02000000000000000000" pitchFamily="2" charset="0"/>
                <a:cs typeface="NikoshBAN" panose="02000000000000000000" pitchFamily="2" charset="0"/>
              </a:rPr>
              <a:t> আউটসোর্সিং </a:t>
            </a:r>
            <a:r>
              <a:rPr lang="as-IN" sz="2800" dirty="0">
                <a:latin typeface="NikoshBAN" panose="02000000000000000000" pitchFamily="2" charset="0"/>
                <a:cs typeface="NikoshBAN" panose="02000000000000000000" pitchFamily="2" charset="0"/>
              </a:rPr>
              <a:t>এবং </a:t>
            </a:r>
            <a:r>
              <a:rPr lang="as-IN" sz="2800" dirty="0" smtClean="0">
                <a:latin typeface="NikoshBAN" panose="02000000000000000000" pitchFamily="2" charset="0"/>
                <a:cs typeface="NikoshBAN" panose="02000000000000000000" pitchFamily="2" charset="0"/>
              </a:rPr>
              <a:t>ফ্রিল্যান্সিং</a:t>
            </a:r>
            <a:endParaRPr lang="en-US" sz="2800" dirty="0">
              <a:latin typeface="NikoshBAN" panose="02000000000000000000" pitchFamily="2" charset="0"/>
              <a:cs typeface="NikoshBAN" panose="02000000000000000000" pitchFamily="2" charset="0"/>
            </a:endParaRPr>
          </a:p>
        </p:txBody>
      </p:sp>
      <p:sp>
        <p:nvSpPr>
          <p:cNvPr id="5" name="Rectangle 4"/>
          <p:cNvSpPr/>
          <p:nvPr/>
        </p:nvSpPr>
        <p:spPr>
          <a:xfrm>
            <a:off x="2959261" y="4984148"/>
            <a:ext cx="5998758" cy="584775"/>
          </a:xfrm>
          <a:prstGeom prst="rect">
            <a:avLst/>
          </a:prstGeom>
        </p:spPr>
        <p:txBody>
          <a:bodyPr wrap="none">
            <a:spAutoFit/>
          </a:bodyPr>
          <a:lstStyle/>
          <a:p>
            <a:pPr marL="457200" indent="-457200">
              <a:buFont typeface="Wingdings" panose="05000000000000000000" pitchFamily="2" charset="2"/>
              <a:buChar char="Ø"/>
            </a:pPr>
            <a:r>
              <a:rPr lang="as-IN" sz="3200" dirty="0">
                <a:latin typeface="NikoshBAN" panose="02000000000000000000" pitchFamily="2" charset="0"/>
                <a:cs typeface="NikoshBAN" panose="02000000000000000000" pitchFamily="2" charset="0"/>
              </a:rPr>
              <a:t> অনলাইন </a:t>
            </a:r>
            <a:r>
              <a:rPr lang="as-IN" sz="3200" dirty="0" smtClean="0">
                <a:latin typeface="NikoshBAN" panose="02000000000000000000" pitchFamily="2" charset="0"/>
                <a:cs typeface="NikoshBAN" panose="02000000000000000000" pitchFamily="2" charset="0"/>
              </a:rPr>
              <a:t>ইনকাম  </a:t>
            </a:r>
            <a:r>
              <a:rPr lang="as-IN" sz="3200" dirty="0">
                <a:latin typeface="NikoshBAN" panose="02000000000000000000" pitchFamily="2" charset="0"/>
                <a:cs typeface="NikoshBAN" panose="02000000000000000000" pitchFamily="2" charset="0"/>
              </a:rPr>
              <a:t>কত প্রকার ও কি </a:t>
            </a:r>
            <a:r>
              <a:rPr lang="as-IN" sz="3200" dirty="0"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 </a:t>
            </a:r>
            <a:r>
              <a:rPr lang="as-IN" sz="3200" dirty="0" smtClean="0">
                <a:latin typeface="NikoshBAN" panose="02000000000000000000" pitchFamily="2" charset="0"/>
                <a:cs typeface="NikoshBAN" panose="02000000000000000000" pitchFamily="2" charset="0"/>
              </a:rPr>
              <a:t>? </a:t>
            </a:r>
            <a:endParaRPr lang="as-IN" sz="32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6578" y="1359679"/>
            <a:ext cx="4165600" cy="2343150"/>
          </a:xfrm>
          <a:prstGeom prst="rect">
            <a:avLst/>
          </a:prstGeom>
          <a:ln>
            <a:noFill/>
          </a:ln>
          <a:effectLst>
            <a:glow rad="228600">
              <a:schemeClr val="accent6">
                <a:satMod val="175000"/>
                <a:alpha val="40000"/>
              </a:schemeClr>
            </a:glow>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2888" y="1427780"/>
            <a:ext cx="4165600" cy="2409607"/>
          </a:xfrm>
          <a:prstGeom prst="rect">
            <a:avLst/>
          </a:prstGeom>
          <a:ln>
            <a:noFill/>
          </a:ln>
          <a:effectLst>
            <a:glow rad="228600">
              <a:schemeClr val="accent6">
                <a:satMod val="175000"/>
                <a:alpha val="40000"/>
              </a:schemeClr>
            </a:glow>
            <a:softEdge rad="112500"/>
          </a:effectLst>
        </p:spPr>
      </p:pic>
    </p:spTree>
    <p:extLst>
      <p:ext uri="{BB962C8B-B14F-4D97-AF65-F5344CB8AC3E}">
        <p14:creationId xmlns:p14="http://schemas.microsoft.com/office/powerpoint/2010/main" val="213723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10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1000"/>
                                        <p:tgtEl>
                                          <p:spTgt spid="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4"/>
                                        </p:tgtEl>
                                        <p:attrNameLst>
                                          <p:attrName>style.visibility</p:attrName>
                                        </p:attrNameLst>
                                      </p:cBhvr>
                                      <p:to>
                                        <p:strVal val="visible"/>
                                      </p:to>
                                    </p:set>
                                    <p:anim by="(-#ppt_w*2)" calcmode="lin" valueType="num">
                                      <p:cBhvr rctx="PPT">
                                        <p:cTn id="18" dur="250" autoRev="1" fill="hold">
                                          <p:stCondLst>
                                            <p:cond delay="0"/>
                                          </p:stCondLst>
                                        </p:cTn>
                                        <p:tgtEl>
                                          <p:spTgt spid="4"/>
                                        </p:tgtEl>
                                        <p:attrNameLst>
                                          <p:attrName>ppt_w</p:attrName>
                                        </p:attrNameLst>
                                      </p:cBhvr>
                                    </p:anim>
                                    <p:anim by="(#ppt_w*0.50)" calcmode="lin" valueType="num">
                                      <p:cBhvr>
                                        <p:cTn id="19" dur="250" decel="50000" autoRev="1" fill="hold">
                                          <p:stCondLst>
                                            <p:cond delay="0"/>
                                          </p:stCondLst>
                                        </p:cTn>
                                        <p:tgtEl>
                                          <p:spTgt spid="4"/>
                                        </p:tgtEl>
                                        <p:attrNameLst>
                                          <p:attrName>ppt_x</p:attrName>
                                        </p:attrNameLst>
                                      </p:cBhvr>
                                    </p:anim>
                                    <p:anim from="(-#ppt_h/2)" to="(#ppt_y)" calcmode="lin" valueType="num">
                                      <p:cBhvr>
                                        <p:cTn id="20" dur="500" fill="hold">
                                          <p:stCondLst>
                                            <p:cond delay="0"/>
                                          </p:stCondLst>
                                        </p:cTn>
                                        <p:tgtEl>
                                          <p:spTgt spid="4"/>
                                        </p:tgtEl>
                                        <p:attrNameLst>
                                          <p:attrName>ppt_y</p:attrName>
                                        </p:attrNameLst>
                                      </p:cBhvr>
                                    </p:anim>
                                    <p:animRot by="21600000">
                                      <p:cBhvr>
                                        <p:cTn id="21" dur="5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36418" y="605118"/>
            <a:ext cx="6930239" cy="463561"/>
          </a:xfrm>
          <a:prstGeom prst="rect">
            <a:avLst/>
          </a:prstGeom>
          <a:noFill/>
        </p:spPr>
        <p:txBody>
          <a:bodyPr wrap="square" rtlCol="0">
            <a:prstTxWarp prst="textPlain">
              <a:avLst/>
            </a:prstTxWarp>
            <a:spAutoFit/>
          </a:bodyPr>
          <a:lstStyle/>
          <a:p>
            <a:pPr algn="ctr"/>
            <a:r>
              <a:rPr lang="en-US" sz="2824" dirty="0" err="1">
                <a:ln w="0"/>
                <a:effectLst>
                  <a:outerShdw blurRad="38100" dist="19050" dir="2700000" algn="tl" rotWithShape="0">
                    <a:schemeClr val="dk1">
                      <a:alpha val="40000"/>
                    </a:schemeClr>
                  </a:outerShdw>
                </a:effectLst>
                <a:latin typeface="NikoshBAN"/>
                <a:cs typeface="NikoshBAN" pitchFamily="2" charset="0"/>
              </a:rPr>
              <a:t>নিচের</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a:t>
            </a:r>
            <a:endParaRPr lang="en-US" sz="2824" dirty="0">
              <a:ln w="0"/>
              <a:effectLst>
                <a:outerShdw blurRad="38100" dist="19050" dir="2700000" algn="tl" rotWithShape="0">
                  <a:schemeClr val="dk1">
                    <a:alpha val="40000"/>
                  </a:schemeClr>
                </a:outerShdw>
              </a:effectLst>
              <a:latin typeface="NikoshBAN"/>
              <a:cs typeface="NikoshBAN" pitchFamily="2" charset="0"/>
            </a:endParaRPr>
          </a:p>
        </p:txBody>
      </p:sp>
      <p:sp>
        <p:nvSpPr>
          <p:cNvPr id="12" name="Frame 11"/>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3330222" y="4943445"/>
            <a:ext cx="6236435" cy="584775"/>
          </a:xfrm>
          <a:prstGeom prst="rect">
            <a:avLst/>
          </a:prstGeom>
        </p:spPr>
        <p:txBody>
          <a:bodyPr wrap="square">
            <a:spAutoFit/>
          </a:bodyPr>
          <a:lstStyle/>
          <a:p>
            <a:pPr marL="457200" indent="-457200" fontAlgn="base">
              <a:buFont typeface="Wingdings" panose="05000000000000000000" pitchFamily="2" charset="2"/>
              <a:buChar char="Ø"/>
            </a:pPr>
            <a:r>
              <a:rPr lang="as-IN" sz="3200" u="sng"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hlinkClick r:id="rId2"/>
              </a:rPr>
              <a:t>আউটসোর্সিং</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এর কাজ শেখার </a:t>
            </a:r>
            <a:r>
              <a:rPr lang="as-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উপা</a:t>
            </a: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য়</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Rectangle 2"/>
          <p:cNvSpPr/>
          <p:nvPr/>
        </p:nvSpPr>
        <p:spPr>
          <a:xfrm>
            <a:off x="2210309" y="4237757"/>
            <a:ext cx="8087470" cy="584775"/>
          </a:xfrm>
          <a:prstGeom prst="rect">
            <a:avLst/>
          </a:prstGeom>
          <a:solidFill>
            <a:srgbClr val="FFFF00"/>
          </a:solidFill>
        </p:spPr>
        <p:txBody>
          <a:bodyPr wrap="none">
            <a:spAutoFit/>
          </a:bodyPr>
          <a:lstStyle/>
          <a:p>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অনলাইনে কাজ শিখা, ইউটোব দেখে, ভিডিও ডিক্স কিনে ইত্যাদি</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6269" y="1458834"/>
            <a:ext cx="4176505" cy="2458409"/>
          </a:xfrm>
          <a:prstGeom prst="rect">
            <a:avLst/>
          </a:prstGeom>
          <a:ln>
            <a:noFill/>
          </a:ln>
          <a:effectLst>
            <a:glow rad="228600">
              <a:schemeClr val="accent6">
                <a:satMod val="175000"/>
                <a:alpha val="40000"/>
              </a:schemeClr>
            </a:glow>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3892" y="1458833"/>
            <a:ext cx="3869930" cy="2458409"/>
          </a:xfrm>
          <a:prstGeom prst="rect">
            <a:avLst/>
          </a:prstGeom>
          <a:ln>
            <a:noFill/>
          </a:ln>
          <a:effectLst>
            <a:glow rad="228600">
              <a:schemeClr val="accent6">
                <a:satMod val="175000"/>
                <a:alpha val="40000"/>
              </a:schemeClr>
            </a:glow>
            <a:softEdge rad="112500"/>
          </a:effectLst>
        </p:spPr>
      </p:pic>
    </p:spTree>
    <p:extLst>
      <p:ext uri="{BB962C8B-B14F-4D97-AF65-F5344CB8AC3E}">
        <p14:creationId xmlns:p14="http://schemas.microsoft.com/office/powerpoint/2010/main" val="247838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1000"/>
                                        <p:tgtEl>
                                          <p:spTgt spid="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3"/>
                                        </p:tgtEl>
                                        <p:attrNameLst>
                                          <p:attrName>style.visibility</p:attrName>
                                        </p:attrNameLst>
                                      </p:cBhvr>
                                      <p:to>
                                        <p:strVal val="visible"/>
                                      </p:to>
                                    </p:set>
                                    <p:anim by="(-#ppt_w*2)" calcmode="lin" valueType="num">
                                      <p:cBhvr rctx="PPT">
                                        <p:cTn id="18" dur="250" autoRev="1" fill="hold">
                                          <p:stCondLst>
                                            <p:cond delay="0"/>
                                          </p:stCondLst>
                                        </p:cTn>
                                        <p:tgtEl>
                                          <p:spTgt spid="3"/>
                                        </p:tgtEl>
                                        <p:attrNameLst>
                                          <p:attrName>ppt_w</p:attrName>
                                        </p:attrNameLst>
                                      </p:cBhvr>
                                    </p:anim>
                                    <p:anim by="(#ppt_w*0.50)" calcmode="lin" valueType="num">
                                      <p:cBhvr>
                                        <p:cTn id="19" dur="250" decel="50000" autoRev="1" fill="hold">
                                          <p:stCondLst>
                                            <p:cond delay="0"/>
                                          </p:stCondLst>
                                        </p:cTn>
                                        <p:tgtEl>
                                          <p:spTgt spid="3"/>
                                        </p:tgtEl>
                                        <p:attrNameLst>
                                          <p:attrName>ppt_x</p:attrName>
                                        </p:attrNameLst>
                                      </p:cBhvr>
                                    </p:anim>
                                    <p:anim from="(-#ppt_h/2)" to="(#ppt_y)" calcmode="lin" valueType="num">
                                      <p:cBhvr>
                                        <p:cTn id="20" dur="500" fill="hold">
                                          <p:stCondLst>
                                            <p:cond delay="0"/>
                                          </p:stCondLst>
                                        </p:cTn>
                                        <p:tgtEl>
                                          <p:spTgt spid="3"/>
                                        </p:tgtEl>
                                        <p:attrNameLst>
                                          <p:attrName>ppt_y</p:attrName>
                                        </p:attrNameLst>
                                      </p:cBhvr>
                                    </p:anim>
                                    <p:animRot by="21600000">
                                      <p:cBhvr>
                                        <p:cTn id="21" dur="5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776111" y="4242060"/>
            <a:ext cx="10639778" cy="523220"/>
          </a:xfrm>
          <a:prstGeom prst="rect">
            <a:avLst/>
          </a:prstGeom>
          <a:solidFill>
            <a:srgbClr val="FFFF00"/>
          </a:solidFill>
        </p:spPr>
        <p:txBody>
          <a:bodyPr wrap="square">
            <a:spAutoFit/>
          </a:bodyPr>
          <a:lstStyle/>
          <a:p>
            <a:r>
              <a:rPr lang="as-IN" sz="2800" dirty="0">
                <a:latin typeface="NikoshBAN" panose="02000000000000000000" pitchFamily="2" charset="0"/>
                <a:cs typeface="NikoshBAN" panose="02000000000000000000" pitchFamily="2" charset="0"/>
              </a:rPr>
              <a:t>মুক্তপেশায় নিয়োজিত কোনো ব্যাক্তির দ্বাড়া কোনো কাজ করিয়ে নেয়াকে বলা হয় আউটসোর্সিং</a:t>
            </a:r>
            <a:r>
              <a:rPr lang="as-IN"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
        <p:nvSpPr>
          <p:cNvPr id="4" name="Rectangle 3"/>
          <p:cNvSpPr/>
          <p:nvPr/>
        </p:nvSpPr>
        <p:spPr>
          <a:xfrm>
            <a:off x="4162052" y="4993648"/>
            <a:ext cx="3150221" cy="646331"/>
          </a:xfrm>
          <a:prstGeom prst="rect">
            <a:avLst/>
          </a:prstGeom>
        </p:spPr>
        <p:txBody>
          <a:bodyPr wrap="none">
            <a:spAutoFit/>
          </a:bodyPr>
          <a:lstStyle/>
          <a:p>
            <a:pPr marL="571500" indent="-571500">
              <a:buFont typeface="Wingdings" panose="05000000000000000000" pitchFamily="2" charset="2"/>
              <a:buChar char="Ø"/>
            </a:pPr>
            <a:r>
              <a:rPr lang="as-IN" sz="3600" dirty="0">
                <a:latin typeface="NikoshBAN" panose="02000000000000000000" pitchFamily="2" charset="0"/>
                <a:cs typeface="NikoshBAN" panose="02000000000000000000" pitchFamily="2" charset="0"/>
              </a:rPr>
              <a:t>আউটসোর্সিং কি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9889" y="1644098"/>
            <a:ext cx="3784600" cy="2161192"/>
          </a:xfrm>
          <a:prstGeom prst="rect">
            <a:avLst/>
          </a:prstGeom>
          <a:ln>
            <a:noFill/>
          </a:ln>
          <a:effectLst>
            <a:glow rad="228600">
              <a:schemeClr val="accent6">
                <a:satMod val="175000"/>
                <a:alpha val="40000"/>
              </a:schemeClr>
            </a:glow>
            <a:softEdge rad="112500"/>
          </a:effectLst>
        </p:spPr>
      </p:pic>
      <p:sp>
        <p:nvSpPr>
          <p:cNvPr id="8" name="TextBox 7"/>
          <p:cNvSpPr txBox="1"/>
          <p:nvPr/>
        </p:nvSpPr>
        <p:spPr>
          <a:xfrm>
            <a:off x="2636418" y="605118"/>
            <a:ext cx="6930239" cy="463561"/>
          </a:xfrm>
          <a:prstGeom prst="rect">
            <a:avLst/>
          </a:prstGeom>
          <a:noFill/>
        </p:spPr>
        <p:txBody>
          <a:bodyPr wrap="square" rtlCol="0">
            <a:prstTxWarp prst="textPlain">
              <a:avLst/>
            </a:prstTxWarp>
            <a:spAutoFit/>
          </a:bodyPr>
          <a:lstStyle/>
          <a:p>
            <a:pPr algn="ctr"/>
            <a:r>
              <a:rPr lang="en-US" sz="2824" dirty="0" err="1">
                <a:ln w="0"/>
                <a:effectLst>
                  <a:outerShdw blurRad="38100" dist="19050" dir="2700000" algn="tl" rotWithShape="0">
                    <a:schemeClr val="dk1">
                      <a:alpha val="40000"/>
                    </a:schemeClr>
                  </a:outerShdw>
                </a:effectLst>
                <a:latin typeface="NikoshBAN"/>
                <a:cs typeface="NikoshBAN" pitchFamily="2" charset="0"/>
              </a:rPr>
              <a:t>নিচের</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a:t>
            </a:r>
            <a:endParaRPr lang="en-US" sz="2824" dirty="0">
              <a:ln w="0"/>
              <a:effectLst>
                <a:outerShdw blurRad="38100" dist="19050" dir="2700000" algn="tl" rotWithShape="0">
                  <a:schemeClr val="dk1">
                    <a:alpha val="40000"/>
                  </a:schemeClr>
                </a:outerShdw>
              </a:effectLst>
              <a:latin typeface="NikoshBAN"/>
              <a:cs typeface="NikoshBAN" pitchFamily="2"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526" y="1644098"/>
            <a:ext cx="4011096" cy="2156911"/>
          </a:xfrm>
          <a:prstGeom prst="rect">
            <a:avLst/>
          </a:prstGeom>
          <a:ln>
            <a:noFill/>
          </a:ln>
          <a:effectLst>
            <a:glow rad="228600">
              <a:schemeClr val="accent6">
                <a:satMod val="175000"/>
                <a:alpha val="40000"/>
              </a:schemeClr>
            </a:glow>
            <a:softEdge rad="112500"/>
          </a:effectLst>
        </p:spPr>
      </p:pic>
    </p:spTree>
    <p:extLst>
      <p:ext uri="{BB962C8B-B14F-4D97-AF65-F5344CB8AC3E}">
        <p14:creationId xmlns:p14="http://schemas.microsoft.com/office/powerpoint/2010/main" val="31334094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1000"/>
                                        <p:tgtEl>
                                          <p:spTgt spid="9"/>
                                        </p:tgtEl>
                                      </p:cBhvr>
                                    </p:animEffect>
                                  </p:childTnLst>
                                </p:cTn>
                              </p:par>
                              <p:par>
                                <p:cTn id="8" presetID="4"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1000"/>
                                        <p:tgtEl>
                                          <p:spTgt spid="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3"/>
                                        </p:tgtEl>
                                        <p:attrNameLst>
                                          <p:attrName>style.visibility</p:attrName>
                                        </p:attrNameLst>
                                      </p:cBhvr>
                                      <p:to>
                                        <p:strVal val="visible"/>
                                      </p:to>
                                    </p:set>
                                    <p:anim by="(-#ppt_w*2)" calcmode="lin" valueType="num">
                                      <p:cBhvr rctx="PPT">
                                        <p:cTn id="18" dur="250" autoRev="1" fill="hold">
                                          <p:stCondLst>
                                            <p:cond delay="0"/>
                                          </p:stCondLst>
                                        </p:cTn>
                                        <p:tgtEl>
                                          <p:spTgt spid="3"/>
                                        </p:tgtEl>
                                        <p:attrNameLst>
                                          <p:attrName>ppt_w</p:attrName>
                                        </p:attrNameLst>
                                      </p:cBhvr>
                                    </p:anim>
                                    <p:anim by="(#ppt_w*0.50)" calcmode="lin" valueType="num">
                                      <p:cBhvr>
                                        <p:cTn id="19" dur="250" decel="50000" autoRev="1" fill="hold">
                                          <p:stCondLst>
                                            <p:cond delay="0"/>
                                          </p:stCondLst>
                                        </p:cTn>
                                        <p:tgtEl>
                                          <p:spTgt spid="3"/>
                                        </p:tgtEl>
                                        <p:attrNameLst>
                                          <p:attrName>ppt_x</p:attrName>
                                        </p:attrNameLst>
                                      </p:cBhvr>
                                    </p:anim>
                                    <p:anim from="(-#ppt_h/2)" to="(#ppt_y)" calcmode="lin" valueType="num">
                                      <p:cBhvr>
                                        <p:cTn id="20" dur="500" fill="hold">
                                          <p:stCondLst>
                                            <p:cond delay="0"/>
                                          </p:stCondLst>
                                        </p:cTn>
                                        <p:tgtEl>
                                          <p:spTgt spid="3"/>
                                        </p:tgtEl>
                                        <p:attrNameLst>
                                          <p:attrName>ppt_y</p:attrName>
                                        </p:attrNameLst>
                                      </p:cBhvr>
                                    </p:anim>
                                    <p:animRot by="21600000">
                                      <p:cBhvr>
                                        <p:cTn id="21" dur="5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43235" y="489208"/>
            <a:ext cx="6930239" cy="463561"/>
          </a:xfrm>
          <a:prstGeom prst="rect">
            <a:avLst/>
          </a:prstGeom>
          <a:noFill/>
        </p:spPr>
        <p:txBody>
          <a:bodyPr wrap="square" rtlCol="0">
            <a:prstTxWarp prst="textPlain">
              <a:avLst/>
            </a:prstTxWarp>
            <a:spAutoFit/>
          </a:bodyPr>
          <a:lstStyle/>
          <a:p>
            <a:pPr algn="ctr"/>
            <a:r>
              <a:rPr lang="en-US" sz="2824" dirty="0" err="1">
                <a:ln w="0"/>
                <a:effectLst>
                  <a:outerShdw blurRad="38100" dist="19050" dir="2700000" algn="tl" rotWithShape="0">
                    <a:schemeClr val="dk1">
                      <a:alpha val="40000"/>
                    </a:schemeClr>
                  </a:outerShdw>
                </a:effectLst>
                <a:latin typeface="NikoshBAN"/>
                <a:cs typeface="NikoshBAN" pitchFamily="2" charset="0"/>
              </a:rPr>
              <a:t>নিচের</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a:t>
            </a:r>
            <a:endParaRPr lang="en-US" sz="2824" dirty="0">
              <a:ln w="0"/>
              <a:effectLst>
                <a:outerShdw blurRad="38100" dist="19050" dir="2700000" algn="tl" rotWithShape="0">
                  <a:schemeClr val="dk1">
                    <a:alpha val="40000"/>
                  </a:schemeClr>
                </a:outerShdw>
              </a:effectLst>
              <a:latin typeface="NikoshBAN"/>
              <a:cs typeface="NikoshBAN" pitchFamily="2" charset="0"/>
            </a:endParaRPr>
          </a:p>
        </p:txBody>
      </p:sp>
      <p:sp>
        <p:nvSpPr>
          <p:cNvPr id="10" name="Frame 9"/>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2969172" y="5262106"/>
            <a:ext cx="5301451" cy="584775"/>
          </a:xfrm>
          <a:prstGeom prst="rect">
            <a:avLst/>
          </a:prstGeom>
        </p:spPr>
        <p:txBody>
          <a:bodyPr wrap="none">
            <a:spAutoFit/>
          </a:bodyPr>
          <a:lstStyle/>
          <a:p>
            <a:pPr marL="457200" indent="-457200" fontAlgn="base">
              <a:buFont typeface="Wingdings" panose="05000000000000000000" pitchFamily="2" charset="2"/>
              <a:buChar char="Ø"/>
            </a:pPr>
            <a:r>
              <a:rPr lang="as-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আপনি </a:t>
            </a: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নতুন হলে কি কাজ </a:t>
            </a:r>
            <a:r>
              <a:rPr lang="as-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শিখবেন</a:t>
            </a: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Rectangle 3"/>
          <p:cNvSpPr/>
          <p:nvPr/>
        </p:nvSpPr>
        <p:spPr>
          <a:xfrm>
            <a:off x="1914381" y="4356287"/>
            <a:ext cx="7459093" cy="523220"/>
          </a:xfrm>
          <a:prstGeom prst="rect">
            <a:avLst/>
          </a:prstGeom>
          <a:solidFill>
            <a:srgbClr val="FFFF00"/>
          </a:solidFill>
        </p:spPr>
        <p:txBody>
          <a:bodyPr wrap="none">
            <a:spAutoFit/>
          </a:bodyPr>
          <a:lstStyle/>
          <a:p>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ব্লগে পোষ্ট কার, ইউটিউব মার্কেটিং, এসইও অপ্টিমাইজেশন ইত্যাদি।</a:t>
            </a:r>
            <a:endParaRPr lang="en-US"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380" y="1480155"/>
            <a:ext cx="4453517" cy="2493534"/>
          </a:xfrm>
          <a:prstGeom prst="rect">
            <a:avLst/>
          </a:prstGeom>
          <a:ln>
            <a:noFill/>
          </a:ln>
          <a:effectLst>
            <a:glow rad="228600">
              <a:schemeClr val="accent6">
                <a:satMod val="175000"/>
                <a:alpha val="40000"/>
              </a:schemeClr>
            </a:glow>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6632" y="1441977"/>
            <a:ext cx="4254257" cy="2531712"/>
          </a:xfrm>
          <a:prstGeom prst="rect">
            <a:avLst/>
          </a:prstGeom>
          <a:ln>
            <a:noFill/>
          </a:ln>
          <a:effectLst>
            <a:glow rad="228600">
              <a:schemeClr val="accent6">
                <a:satMod val="175000"/>
                <a:alpha val="40000"/>
              </a:schemeClr>
            </a:glow>
            <a:softEdge rad="112500"/>
          </a:effectLst>
        </p:spPr>
      </p:pic>
    </p:spTree>
    <p:extLst>
      <p:ext uri="{BB962C8B-B14F-4D97-AF65-F5344CB8AC3E}">
        <p14:creationId xmlns:p14="http://schemas.microsoft.com/office/powerpoint/2010/main" val="246332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1000"/>
                                        <p:tgtEl>
                                          <p:spTgt spid="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4"/>
                                        </p:tgtEl>
                                        <p:attrNameLst>
                                          <p:attrName>style.visibility</p:attrName>
                                        </p:attrNameLst>
                                      </p:cBhvr>
                                      <p:to>
                                        <p:strVal val="visible"/>
                                      </p:to>
                                    </p:set>
                                    <p:anim by="(-#ppt_w*2)" calcmode="lin" valueType="num">
                                      <p:cBhvr rctx="PPT">
                                        <p:cTn id="18" dur="250" autoRev="1" fill="hold">
                                          <p:stCondLst>
                                            <p:cond delay="0"/>
                                          </p:stCondLst>
                                        </p:cTn>
                                        <p:tgtEl>
                                          <p:spTgt spid="4"/>
                                        </p:tgtEl>
                                        <p:attrNameLst>
                                          <p:attrName>ppt_w</p:attrName>
                                        </p:attrNameLst>
                                      </p:cBhvr>
                                    </p:anim>
                                    <p:anim by="(#ppt_w*0.50)" calcmode="lin" valueType="num">
                                      <p:cBhvr>
                                        <p:cTn id="19" dur="250" decel="50000" autoRev="1" fill="hold">
                                          <p:stCondLst>
                                            <p:cond delay="0"/>
                                          </p:stCondLst>
                                        </p:cTn>
                                        <p:tgtEl>
                                          <p:spTgt spid="4"/>
                                        </p:tgtEl>
                                        <p:attrNameLst>
                                          <p:attrName>ppt_x</p:attrName>
                                        </p:attrNameLst>
                                      </p:cBhvr>
                                    </p:anim>
                                    <p:anim from="(-#ppt_h/2)" to="(#ppt_y)" calcmode="lin" valueType="num">
                                      <p:cBhvr>
                                        <p:cTn id="20" dur="500" fill="hold">
                                          <p:stCondLst>
                                            <p:cond delay="0"/>
                                          </p:stCondLst>
                                        </p:cTn>
                                        <p:tgtEl>
                                          <p:spTgt spid="4"/>
                                        </p:tgtEl>
                                        <p:attrNameLst>
                                          <p:attrName>ppt_y</p:attrName>
                                        </p:attrNameLst>
                                      </p:cBhvr>
                                    </p:anim>
                                    <p:animRot by="21600000">
                                      <p:cBhvr>
                                        <p:cTn id="21" dur="5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02378" y="4581072"/>
            <a:ext cx="3417995" cy="61031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bn-BD" sz="3200" b="1" dirty="0" smtClean="0">
                <a:effectLst>
                  <a:glow rad="228600">
                    <a:schemeClr val="accent6">
                      <a:satMod val="175000"/>
                      <a:alpha val="40000"/>
                    </a:schemeClr>
                  </a:glow>
                </a:effectLst>
                <a:latin typeface="NikoshBAN" panose="02000000000000000000" pitchFamily="2" charset="0"/>
                <a:cs typeface="NikoshBAN" panose="02000000000000000000" pitchFamily="2" charset="0"/>
              </a:rPr>
              <a:t>  </a:t>
            </a:r>
            <a:r>
              <a:rPr lang="bn-BD" sz="4000" b="1" dirty="0" smtClean="0">
                <a:effectLst>
                  <a:glow rad="228600">
                    <a:schemeClr val="accent6">
                      <a:satMod val="175000"/>
                      <a:alpha val="40000"/>
                    </a:schemeClr>
                  </a:glow>
                </a:effectLst>
                <a:latin typeface="NikoshBAN" panose="02000000000000000000" pitchFamily="2" charset="0"/>
                <a:cs typeface="NikoshBAN" panose="02000000000000000000" pitchFamily="2" charset="0"/>
              </a:rPr>
              <a:t>আজকের পাঠের বিষয় </a:t>
            </a:r>
            <a:endParaRPr lang="en-US" sz="4000" b="1" dirty="0">
              <a:effectLst>
                <a:glow rad="228600">
                  <a:schemeClr val="accent6">
                    <a:satMod val="175000"/>
                    <a:alpha val="40000"/>
                  </a:schemeClr>
                </a:glow>
              </a:effectLst>
              <a:latin typeface="NikoshBAN" panose="02000000000000000000" pitchFamily="2" charset="0"/>
              <a:cs typeface="NikoshBAN" panose="02000000000000000000" pitchFamily="2" charset="0"/>
            </a:endParaRPr>
          </a:p>
        </p:txBody>
      </p:sp>
      <p:sp>
        <p:nvSpPr>
          <p:cNvPr id="5" name="Text Placeholder 2"/>
          <p:cNvSpPr txBox="1">
            <a:spLocks/>
          </p:cNvSpPr>
          <p:nvPr/>
        </p:nvSpPr>
        <p:spPr>
          <a:xfrm>
            <a:off x="3384604" y="5191389"/>
            <a:ext cx="5422792" cy="977264"/>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prstTxWarp prst="textPlain">
              <a:avLst/>
            </a:prstTxWarp>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r>
              <a:rPr lang="en-US" sz="5400" b="1" spc="50" dirty="0" err="1">
                <a:ln w="9525" cmpd="sng">
                  <a:solidFill>
                    <a:srgbClr val="FF0000"/>
                  </a:solidFill>
                  <a:prstDash val="solid"/>
                </a:ln>
                <a:solidFill>
                  <a:srgbClr val="FFFF00"/>
                </a:solidFill>
                <a:effectLst>
                  <a:glow rad="228600">
                    <a:schemeClr val="accent6">
                      <a:satMod val="175000"/>
                      <a:alpha val="40000"/>
                    </a:schemeClr>
                  </a:glow>
                </a:effectLst>
                <a:latin typeface="NikoshBAN" panose="02000000000000000000" pitchFamily="2" charset="0"/>
                <a:cs typeface="NikoshBAN" panose="02000000000000000000" pitchFamily="2" charset="0"/>
              </a:rPr>
              <a:t>আউটসোর্সিং</a:t>
            </a:r>
            <a:r>
              <a:rPr lang="en-US" sz="5400" b="1" spc="50" dirty="0">
                <a:ln w="9525" cmpd="sng">
                  <a:solidFill>
                    <a:srgbClr val="FF0000"/>
                  </a:solidFill>
                  <a:prstDash val="solid"/>
                </a:ln>
                <a:solidFill>
                  <a:srgbClr val="FFFF00"/>
                </a:solidFill>
                <a:effectLst>
                  <a:glow rad="228600">
                    <a:schemeClr val="accent6">
                      <a:satMod val="175000"/>
                      <a:alpha val="40000"/>
                    </a:schemeClr>
                  </a:glow>
                </a:effectLst>
                <a:latin typeface="NikoshBAN" panose="02000000000000000000" pitchFamily="2" charset="0"/>
                <a:cs typeface="NikoshBAN" panose="02000000000000000000" pitchFamily="2" charset="0"/>
              </a:rPr>
              <a:t> </a:t>
            </a:r>
          </a:p>
        </p:txBody>
      </p:sp>
      <p:sp>
        <p:nvSpPr>
          <p:cNvPr id="10" name="Frame 9"/>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593" y="4581072"/>
            <a:ext cx="2619375" cy="1743075"/>
          </a:xfrm>
          <a:prstGeom prst="rect">
            <a:avLst/>
          </a:prstGeom>
          <a:ln>
            <a:noFill/>
          </a:ln>
          <a:effectLst>
            <a:softEdge rad="112500"/>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032" y="4607441"/>
            <a:ext cx="2619375" cy="1743075"/>
          </a:xfrm>
          <a:prstGeom prst="rect">
            <a:avLst/>
          </a:prstGeom>
          <a:ln>
            <a:noFill/>
          </a:ln>
          <a:effectLst>
            <a:softEdge rad="112500"/>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561" y="523370"/>
            <a:ext cx="5628814" cy="3752543"/>
          </a:xfrm>
          <a:prstGeom prst="rect">
            <a:avLst/>
          </a:prstGeom>
          <a:ln>
            <a:noFill/>
          </a:ln>
          <a:effectLst>
            <a:glow rad="228600">
              <a:schemeClr val="accent6">
                <a:satMod val="175000"/>
                <a:alpha val="40000"/>
              </a:schemeClr>
            </a:glow>
            <a:softEdge rad="112500"/>
          </a:effec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8119" y="477629"/>
            <a:ext cx="5369794" cy="3752543"/>
          </a:xfrm>
          <a:prstGeom prst="rect">
            <a:avLst/>
          </a:prstGeom>
          <a:ln>
            <a:noFill/>
          </a:ln>
          <a:effectLst>
            <a:glow rad="228600">
              <a:schemeClr val="accent6">
                <a:satMod val="175000"/>
                <a:alpha val="40000"/>
              </a:schemeClr>
            </a:glow>
            <a:softEdge rad="112500"/>
          </a:effectLst>
        </p:spPr>
      </p:pic>
    </p:spTree>
    <p:extLst>
      <p:ext uri="{BB962C8B-B14F-4D97-AF65-F5344CB8AC3E}">
        <p14:creationId xmlns:p14="http://schemas.microsoft.com/office/powerpoint/2010/main" val="255652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2000"/>
                                        <p:tgtEl>
                                          <p:spTgt spid="9"/>
                                        </p:tgtEl>
                                      </p:cBhvr>
                                    </p:animEffect>
                                  </p:childTnLst>
                                </p:cTn>
                              </p:par>
                              <p:par>
                                <p:cTn id="8" presetID="4"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par>
                                <p:cTn id="22" presetID="22" presetClass="entr" presetSubtype="4"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 descr="Wallpaper04935"/>
          <p:cNvSpPr>
            <a:spLocks noChangeArrowheads="1"/>
          </p:cNvSpPr>
          <p:nvPr/>
        </p:nvSpPr>
        <p:spPr bwMode="auto">
          <a:xfrm>
            <a:off x="4800848" y="871941"/>
            <a:ext cx="2806273" cy="729982"/>
          </a:xfrm>
          <a:prstGeom prst="roundRect">
            <a:avLst>
              <a:gd name="adj" fmla="val 16667"/>
            </a:avLst>
          </a:prstGeom>
          <a:noFill/>
          <a:ln w="28575" algn="ctr">
            <a:noFill/>
            <a:round/>
            <a:headEnd/>
            <a:tailEnd/>
          </a:ln>
          <a:effectLst>
            <a:outerShdw dist="20000" dir="5400000" rotWithShape="0">
              <a:srgbClr val="000000">
                <a:alpha val="37999"/>
              </a:srgbClr>
            </a:outerShdw>
          </a:effectLst>
        </p:spPr>
        <p:txBody>
          <a:bodyPr lIns="103733" tIns="51866" rIns="103733" bIns="51866" numCol="1">
            <a:prstTxWarp prst="textPlain">
              <a:avLst/>
            </a:prstTxWarp>
            <a:spAutoFit/>
          </a:bodyPr>
          <a:lstStyle/>
          <a:p>
            <a:pPr algn="ctr">
              <a:defRPr/>
            </a:pPr>
            <a:r>
              <a:rPr lang="en-US" sz="4500" dirty="0" err="1">
                <a:ln w="0"/>
                <a:effectLst>
                  <a:outerShdw blurRad="38100" dist="19050" dir="2700000" algn="tl" rotWithShape="0">
                    <a:schemeClr val="dk1">
                      <a:alpha val="40000"/>
                    </a:schemeClr>
                  </a:outerShdw>
                </a:effectLst>
                <a:latin typeface="NikoshBAN" pitchFamily="2" charset="0"/>
                <a:cs typeface="NikoshBAN" pitchFamily="2" charset="0"/>
              </a:rPr>
              <a:t>শিখনফল</a:t>
            </a:r>
            <a:endParaRPr lang="en-US" sz="45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2" name="Rectangle 1"/>
          <p:cNvSpPr/>
          <p:nvPr/>
        </p:nvSpPr>
        <p:spPr>
          <a:xfrm>
            <a:off x="1396086" y="3205697"/>
            <a:ext cx="9328195" cy="2062103"/>
          </a:xfrm>
          <a:prstGeom prst="rect">
            <a:avLst/>
          </a:prstGeom>
        </p:spPr>
        <p:txBody>
          <a:bodyPr wrap="none">
            <a:spAutoFit/>
          </a:bodyPr>
          <a:lstStyle/>
          <a:p>
            <a:pPr marL="514350" indent="-514350">
              <a:buFont typeface="+mj-lt"/>
              <a:buAutoNum type="arabicPeriod"/>
            </a:pPr>
            <a:r>
              <a:rPr lang="en-US" sz="3200" dirty="0" err="1">
                <a:latin typeface="NikoshBAN" panose="02000000000000000000" pitchFamily="2" charset="0"/>
                <a:cs typeface="NikoshBAN" panose="02000000000000000000" pitchFamily="2" charset="0"/>
              </a:rPr>
              <a:t>আউটসোর্সিং</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ব্যক্ত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কনতে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পারব</a:t>
            </a:r>
            <a:r>
              <a:rPr lang="en-US" sz="3200" dirty="0">
                <a:latin typeface="NikoshBAN" panose="02000000000000000000" pitchFamily="2" charset="0"/>
                <a:cs typeface="NikoshBAN" panose="02000000000000000000" pitchFamily="2" charset="0"/>
              </a:rPr>
              <a:t>।</a:t>
            </a:r>
          </a:p>
          <a:p>
            <a:pPr marL="514350" indent="-514350">
              <a:buFont typeface="+mj-lt"/>
              <a:buAutoNum type="arabicPeriod"/>
            </a:pPr>
            <a:r>
              <a:rPr lang="en-US" sz="3200" dirty="0" err="1">
                <a:latin typeface="NikoshBAN" panose="02000000000000000000" pitchFamily="2" charset="0"/>
                <a:cs typeface="NikoshBAN" panose="02000000000000000000" pitchFamily="2" charset="0"/>
              </a:rPr>
              <a:t>আউটসোর্সিং</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সুবিধা</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অসুবিধা</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ব্যক্ত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পারব</a:t>
            </a:r>
            <a:r>
              <a:rPr lang="en-US" sz="3200" dirty="0">
                <a:latin typeface="NikoshBAN" panose="02000000000000000000" pitchFamily="2" charset="0"/>
                <a:cs typeface="NikoshBAN" panose="02000000000000000000" pitchFamily="2" charset="0"/>
              </a:rPr>
              <a:t>।</a:t>
            </a:r>
          </a:p>
          <a:p>
            <a:pPr marL="514350" indent="-514350">
              <a:buFont typeface="+mj-lt"/>
              <a:buAutoNum type="arabicPeriod"/>
            </a:pPr>
            <a:r>
              <a:rPr lang="en-US" sz="3200" dirty="0" err="1">
                <a:latin typeface="NikoshBAN" panose="02000000000000000000" pitchFamily="2" charset="0"/>
                <a:cs typeface="NikoshBAN" panose="02000000000000000000" pitchFamily="2" charset="0"/>
              </a:rPr>
              <a:t>আউটসোর্সিং</a:t>
            </a:r>
            <a:r>
              <a:rPr lang="en-US" sz="3200" dirty="0">
                <a:latin typeface="NikoshBAN" panose="02000000000000000000" pitchFamily="2" charset="0"/>
                <a:cs typeface="NikoshBAN" panose="02000000000000000000" pitchFamily="2" charset="0"/>
              </a:rPr>
              <a:t> এ </a:t>
            </a:r>
            <a:r>
              <a:rPr lang="en-US" sz="3200" dirty="0" err="1">
                <a:latin typeface="NikoshBAN" panose="02000000000000000000" pitchFamily="2" charset="0"/>
                <a:cs typeface="NikoshBAN" panose="02000000000000000000" pitchFamily="2" charset="0"/>
              </a:rPr>
              <a:t>কাজ</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নিয়মাবলি</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যোগ্যতা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ব্যক্ত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পারব</a:t>
            </a:r>
            <a:r>
              <a:rPr lang="en-US" sz="3200" dirty="0">
                <a:latin typeface="NikoshBAN" panose="02000000000000000000" pitchFamily="2" charset="0"/>
                <a:cs typeface="NikoshBAN" panose="02000000000000000000" pitchFamily="2" charset="0"/>
              </a:rPr>
              <a:t>।</a:t>
            </a:r>
          </a:p>
          <a:p>
            <a:pPr marL="514350" indent="-514350">
              <a:buFont typeface="+mj-lt"/>
              <a:buAutoNum type="arabicPeriod"/>
            </a:pPr>
            <a:r>
              <a:rPr lang="en-US" sz="3200" dirty="0" err="1">
                <a:latin typeface="NikoshBAN" panose="02000000000000000000" pitchFamily="2" charset="0"/>
                <a:cs typeface="NikoshBAN" panose="02000000000000000000" pitchFamily="2" charset="0"/>
              </a:rPr>
              <a:t>আউটসোর্সিং</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মার্কেট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প্লেস</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তালিকা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পারবে</a:t>
            </a:r>
            <a:r>
              <a:rPr lang="en-US" sz="3200" dirty="0">
                <a:latin typeface="NikoshBAN" panose="02000000000000000000" pitchFamily="2" charset="0"/>
                <a:cs typeface="NikoshBAN" panose="02000000000000000000" pitchFamily="2" charset="0"/>
              </a:rPr>
              <a:t>।</a:t>
            </a:r>
          </a:p>
        </p:txBody>
      </p:sp>
      <p:sp>
        <p:nvSpPr>
          <p:cNvPr id="3" name="Rectangle 2"/>
          <p:cNvSpPr/>
          <p:nvPr/>
        </p:nvSpPr>
        <p:spPr>
          <a:xfrm>
            <a:off x="989028" y="2020841"/>
            <a:ext cx="4437433" cy="707886"/>
          </a:xfrm>
          <a:prstGeom prst="rect">
            <a:avLst/>
          </a:prstGeom>
        </p:spPr>
        <p:txBody>
          <a:bodyPr wrap="none">
            <a:spAutoFit/>
          </a:bodyPr>
          <a:lstStyle/>
          <a:p>
            <a:r>
              <a:rPr lang="bn-IN" sz="4000" dirty="0">
                <a:latin typeface="NikoshBAN" panose="02000000000000000000" pitchFamily="2" charset="0"/>
                <a:cs typeface="NikoshBAN" panose="02000000000000000000" pitchFamily="2" charset="0"/>
              </a:rPr>
              <a:t>এই পাঠ শেষে শিক্ষার্থীরা---</a:t>
            </a:r>
            <a:endParaRPr lang="en-US" sz="4000" dirty="0">
              <a:latin typeface="NikoshBAN" panose="02000000000000000000" pitchFamily="2" charset="0"/>
              <a:cs typeface="NikoshBAN" panose="02000000000000000000" pitchFamily="2" charset="0"/>
            </a:endParaRPr>
          </a:p>
        </p:txBody>
      </p:sp>
      <p:sp>
        <p:nvSpPr>
          <p:cNvPr id="6" name="Frame 5"/>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4456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1930</TotalTime>
  <Words>1322</Words>
  <Application>Microsoft Office PowerPoint</Application>
  <PresentationFormat>Widescreen</PresentationFormat>
  <Paragraphs>114</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NAYEM NIHAD NCC</dc:creator>
  <cp:lastModifiedBy>nayemnihad22</cp:lastModifiedBy>
  <cp:revision>395</cp:revision>
  <dcterms:created xsi:type="dcterms:W3CDTF">2020-07-05T15:19:14Z</dcterms:created>
  <dcterms:modified xsi:type="dcterms:W3CDTF">2022-07-20T17:58:01Z</dcterms:modified>
</cp:coreProperties>
</file>