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16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EF40-0A52-4809-88B0-716F3EC5ACEA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26D9E-453D-4547-8A3C-F69C2F29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0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04550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05377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06204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07032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E25C8AF-4F13-43C1-AEB7-EA010E5BD98C}" type="slidenum">
              <a:rPr lang="en-US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542" y="769807"/>
            <a:ext cx="4163477" cy="29434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3829" y="4002452"/>
            <a:ext cx="5551783" cy="43106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04550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05377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06204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07032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9631E56-E20A-446C-9831-CCCF4C3212DC}" type="slidenum">
              <a:rPr lang="en-US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en-US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6542" y="769807"/>
            <a:ext cx="4163477" cy="29434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3829" y="4002452"/>
            <a:ext cx="5551783" cy="43106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204550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605377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006204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407032" indent="-200414" defTabSz="400827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00827" algn="l"/>
                <a:tab pos="801654" algn="l"/>
                <a:tab pos="1202482" algn="l"/>
                <a:tab pos="1603309" algn="l"/>
                <a:tab pos="2004136" algn="l"/>
                <a:tab pos="2404963" algn="l"/>
                <a:tab pos="2805791" algn="l"/>
              </a:tabLst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7F47301-761D-4F55-87A3-C237195C0821}" type="slidenum">
              <a:rPr lang="en-US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en-US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12800" y="769938"/>
            <a:ext cx="5230813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3829" y="4002452"/>
            <a:ext cx="5551783" cy="431064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7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3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70" y="627332"/>
            <a:ext cx="10446336" cy="7828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6FDB-03EA-45C9-92DD-F65BEE189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8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8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3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3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23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418D-69F0-4019-91FB-E2D8D2E56D11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2C41-2EF2-45B0-A409-5083C4CB4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1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10minuteschool.com/hsc/wp-content/uploads/2018/08/CHE-1.3.11.1-1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88762" y="3015864"/>
            <a:ext cx="3970832" cy="2068259"/>
          </a:xfrm>
        </p:spPr>
        <p:txBody>
          <a:bodyPr wrap="none">
            <a:spAutoFit/>
          </a:bodyPr>
          <a:lstStyle/>
          <a:p>
            <a:pPr algn="ctr" eaLnBrk="1"/>
            <a:r>
              <a:rPr lang="en-US" sz="12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0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838408"/>
            <a:ext cx="13716000" cy="4409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u="sng" dirty="0">
                <a:solidFill>
                  <a:srgbClr val="FF0000"/>
                </a:solidFill>
                <a:cs typeface="NikoshBAN" pitchFamily="2" charset="0"/>
              </a:rPr>
              <a:t>H₂O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>
                <a:solidFill>
                  <a:srgbClr val="FF0000"/>
                </a:solidFill>
                <a:cs typeface="NikoshBAN" pitchFamily="2" charset="0"/>
              </a:rPr>
              <a:t>H₂S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just"/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H₂S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H-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(H₂O)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H₂S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>
                <a:cs typeface="NikoshBAN" pitchFamily="2" charset="0"/>
              </a:rPr>
              <a:t>O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400" dirty="0">
                <a:cs typeface="NikoshBAN" pitchFamily="2" charset="0"/>
              </a:rPr>
              <a:t>H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ঋণাত্মকতার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(3.5-2.1) = 1.4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S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>
                <a:cs typeface="NikoshBAN" pitchFamily="2" charset="0"/>
              </a:rPr>
              <a:t>H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ঋণাত্মকতার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(2.5-2.1) = 0.4,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করে।তাই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H-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সম্ভব।অপোলার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H₂S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H-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>
                <a:cs typeface="NikoshBAN" pitchFamily="2" charset="0"/>
              </a:rPr>
              <a:t>H-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পরস্পরকে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আকৃষ্ট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সংবদ্ধ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cs typeface="NikoshBAN" pitchFamily="2" charset="0"/>
              </a:rPr>
              <a:t>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4630400" cy="5056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নামকরনের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২টা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ইক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বসান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ফেরাসক্লোরাইড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);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₃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 (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ফেরিকক্লোরাইড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pPr algn="just"/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 ১৯১৯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(II)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Cu₂O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I)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নিয়মটা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না।যেমন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N₂O₄,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Pb₃O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₄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স্টক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(IV)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(II,IV)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NO₂, 2PbO, 2PbO₂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mono,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tri, tetra,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penta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নামকরনকরা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- N₂O₄ 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নাইট্রোজেন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Pb₃O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₄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ট্রাই-লেড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টেট্রা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105400"/>
            <a:ext cx="14630400" cy="3178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মূলকের</a:t>
            </a:r>
            <a:r>
              <a:rPr lang="en-US" sz="3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3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3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যোজী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: 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- Na⁺ ----&gt;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আয়ন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পরিবর্তনশীল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যোজনীর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ল্যাটিন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শব্দমূল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ইক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    [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আস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ইক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]</a:t>
            </a:r>
          </a:p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   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Cu⁺ --</a:t>
            </a:r>
            <a:r>
              <a:rPr lang="en-US" sz="3300" dirty="0">
                <a:latin typeface="NikoshBAN" pitchFamily="2" charset="0"/>
                <a:cs typeface="NikoshBAN" pitchFamily="2" charset="0"/>
                <a:sym typeface="Wingdings" pitchFamily="2" charset="2"/>
              </a:rPr>
              <a:t> </a:t>
            </a:r>
            <a:r>
              <a:rPr lang="en-US" sz="3300" dirty="0" err="1">
                <a:latin typeface="NikoshBAN" pitchFamily="2" charset="0"/>
                <a:cs typeface="NikoshBAN" pitchFamily="2" charset="0"/>
                <a:sym typeface="Wingdings" pitchFamily="2" charset="2"/>
              </a:rPr>
              <a:t>কিউপ্রাস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Cu²⁺ ----&gt; 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কিউপ্রিক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     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Fe²⁺ ----&gt;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ফেরাস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(II);  Fe³⁺ ----&gt;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ফেরিক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/</a:t>
            </a:r>
            <a:r>
              <a:rPr lang="en-US" sz="3300" dirty="0" err="1">
                <a:latin typeface="NikoshBAN" pitchFamily="2" charset="0"/>
                <a:cs typeface="NikoshBAN" pitchFamily="2" charset="0"/>
              </a:rPr>
              <a:t>আয়রন</a:t>
            </a:r>
            <a:r>
              <a:rPr lang="en-US" sz="33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>
                <a:latin typeface="Times New Roman" pitchFamily="18" charset="0"/>
                <a:cs typeface="Times New Roman" pitchFamily="18" charset="0"/>
              </a:rPr>
              <a:t>(III)</a:t>
            </a:r>
          </a:p>
        </p:txBody>
      </p:sp>
    </p:spTree>
    <p:extLst>
      <p:ext uri="{BB962C8B-B14F-4D97-AF65-F5344CB8AC3E}">
        <p14:creationId xmlns:p14="http://schemas.microsoft.com/office/powerpoint/2010/main" val="17731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2882"/>
            <a:ext cx="14173200" cy="77647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1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মূলকের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ইয়াম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   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H₃O⁺ ----&gt;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হাইড্রোনিয়াম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PH₄⁺ ----&gt;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ফসফোনিয়াম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     </a:t>
            </a:r>
            <a:r>
              <a:rPr lang="en-US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NO⁺ ----&gt;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নাইট্রোসাইল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1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SO₂⁺ ----&gt;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সালফনাইল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মূলকের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1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ite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ও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(ate)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আছে।যেমন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নাইট্রাইট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Nitrrite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) NO²⁻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ও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নাইট্রেট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(Nitrate) NO₃⁻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 </a:t>
            </a:r>
          </a:p>
          <a:p>
            <a:pPr algn="just"/>
            <a:r>
              <a:rPr lang="en-US" sz="3100" dirty="0" err="1"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অক্সো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O-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-'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ite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এবংবেশি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-'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(-ate)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SO₃²⁻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সালফাইট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Sulphite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), SO₄²⁻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হাইড্রক্সাইড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(OH⁻),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সায়ানাইড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(CN⁻),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পারঅক্সাইড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(O₂²⁻)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-'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আইড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1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হ্যালোজেনের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দুয়ের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অক্সো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অ্যানায়ন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ও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দু-ভাগ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হয়।পড়ে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যেটিতে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-'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আয়নেরনামেরপ্রথমেই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হাইপো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' (hypo- less than)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বসে।আবারসবচেয়েবেশি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O-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অক্সো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(per- more than)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ClO⁻আয়নঃহাইপোক্লোরাইটআয়ন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  <a:p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₂⁻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আয়নঃ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ক্লোরাইট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 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₃⁻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আয়নঃক্লোরেট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Times New Roman" pitchFamily="18" charset="0"/>
                <a:cs typeface="Times New Roman" pitchFamily="18" charset="0"/>
              </a:rPr>
              <a:t>ClO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₄⁻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আয়নঃপারক্লোরেট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আয়ন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14173200" cy="78878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দ্বি-মৌল</a:t>
            </a:r>
            <a:r>
              <a:rPr lang="en-US" sz="3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দুইটা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দ্বি-মৌল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উভয়ের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মৌলটির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মৌলটির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ide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নামকরন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 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ক্যাটায়নের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আগেও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অ্যানায়নের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দ্বয়ের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চিহ্নবাদে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(Ca⁺)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 ও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ব্রোমাইড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(Br⁻)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CaBr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এটির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কার্বাইড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CaC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₂ 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ক্যালসিয়ামকার্বাইড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CaH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₂ 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ক্যালসিয়ামহাইড্রাইড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ত্রি-মৌল</a:t>
            </a:r>
            <a:r>
              <a:rPr lang="en-US" sz="3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নাম+ঋনাত্মক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যৌগমূলকের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9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₄ </a:t>
            </a:r>
            <a:r>
              <a:rPr lang="en-US" sz="2900" dirty="0">
                <a:solidFill>
                  <a:srgbClr val="FF0000"/>
                </a:solidFill>
                <a:cs typeface="Times New Roman" pitchFamily="18" charset="0"/>
              </a:rPr>
              <a:t>--&gt;</a:t>
            </a:r>
            <a:r>
              <a:rPr lang="en-US" sz="2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কপার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               </a:t>
            </a:r>
          </a:p>
          <a:p>
            <a:r>
              <a:rPr lang="en-US" sz="31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যৌগ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মূলকের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ঋনাত্মক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NH₄Cl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--&gt;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অ্যামোনিয়াম</a:t>
            </a:r>
            <a:r>
              <a:rPr lang="en-US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হাইড্রেট</a:t>
            </a:r>
            <a:r>
              <a:rPr lang="en-US" sz="3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4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3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হাইড্রেট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CuSO₄.5H₂O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কপারসালফেটপেন্টাহাইড্রেট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CaSO₄.2H₂O 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ক্যালসিয়াম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সালফেট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হাইড্রেট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জিপসাম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) ।</a:t>
            </a:r>
          </a:p>
        </p:txBody>
      </p:sp>
    </p:spTree>
    <p:extLst>
      <p:ext uri="{BB962C8B-B14F-4D97-AF65-F5344CB8AC3E}">
        <p14:creationId xmlns:p14="http://schemas.microsoft.com/office/powerpoint/2010/main" val="81205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274320"/>
            <a:ext cx="3918642" cy="74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30622" tIns="65311" rIns="130622" bIns="65311" rtlCol="0">
            <a:spAutoFit/>
          </a:bodyPr>
          <a:lstStyle/>
          <a:p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অক্সি-এসিডের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94560" y="1005840"/>
          <a:ext cx="10332722" cy="7000653"/>
        </p:xfrm>
        <a:graphic>
          <a:graphicData uri="http://schemas.openxmlformats.org/drawingml/2006/table">
            <a:tbl>
              <a:tblPr/>
              <a:tblGrid>
                <a:gridCol w="41524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099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অক্সি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এসিডেরসংকেত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এসিডেরপূর্ণনাম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3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HClO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হাইপো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ক্লোরাস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(I)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HClO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ক্লোরাস</a:t>
                      </a:r>
                      <a:r>
                        <a:rPr lang="en-US" sz="2000" b="1" dirty="0">
                          <a:solidFill>
                            <a:srgbClr val="212529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(III)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HClO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₃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(V)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HClO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₄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পারক্লোরিক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ক্লোরিক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(VII)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HPO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₃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মেটাফসফরিক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₄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₇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পাইরোফসফরিক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₃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₄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অর্থোফসফরিক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₃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সালফিউরাস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4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₄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সালফিউরিক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099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₂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Cambria Math"/>
                          <a:ea typeface="Times New Roman"/>
                          <a:cs typeface="Cambria Math"/>
                        </a:rPr>
                        <a:t>₃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থায়োসালফিউরিক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Nirmala UI"/>
                          <a:ea typeface="Times New Roman"/>
                          <a:cs typeface="Times New Roman"/>
                        </a:rPr>
                        <a:t>এসিড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3466" marR="273466" marT="68366" marB="683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5269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 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7440" y="365760"/>
            <a:ext cx="9692640" cy="74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264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32434" y="43863"/>
            <a:ext cx="6185288" cy="7474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130622" tIns="65311" rIns="130622" bIns="65311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জটিল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 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আয়ন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ধনাত্মক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/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নিরপেক্ষ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হলে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: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Untitleaaaad.png"/>
          <p:cNvPicPr/>
          <p:nvPr/>
        </p:nvPicPr>
        <p:blipFill>
          <a:blip r:embed="rId2" cstate="print">
            <a:lum bright="-40000"/>
          </a:blip>
          <a:stretch>
            <a:fillRect/>
          </a:stretch>
        </p:blipFill>
        <p:spPr>
          <a:xfrm>
            <a:off x="1920240" y="822960"/>
            <a:ext cx="704088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76800"/>
            <a:ext cx="14325600" cy="32712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--&gt;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--&gt;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--&gt;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গ্রীকে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)। 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বর্ণমালার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ক্রমানুসারে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OH⁻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হাইড্রোক্সো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hydroxo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Cl⁻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ক্লোরো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chloro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CN⁻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সায়ানো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cyano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রূপে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প্রশম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NH₃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আম্মিন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(ammine), H₂O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'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অ্যাকুয়া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'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(aqua)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+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লিগ্যান্ড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চার্জ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r>
              <a:rPr lang="en-US" sz="3400" dirty="0"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আয়নের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জারণ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রোমান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বন্ধনীতে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5328" y="558203"/>
            <a:ext cx="11501568" cy="116133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4144" y="2300210"/>
            <a:ext cx="11833344" cy="28773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8491" tIns="59246" rIns="118491" bIns="59246">
            <a:spAutoFit/>
          </a:bodyPr>
          <a:lstStyle>
            <a:lvl1pPr marL="342900" indent="-342900" eaLnBrk="0"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1pPr>
            <a:lvl2pPr marL="120650" eaLnBrk="0"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Droid Sans Fallback" charset="0"/>
                <a:cs typeface="Droid Sans Fallback" charset="0"/>
              </a:defRPr>
            </a:lvl9pPr>
          </a:lstStyle>
          <a:p>
            <a:pPr lvl="1" eaLnBrk="1">
              <a:buSzPts val="1100"/>
            </a:pPr>
            <a:r>
              <a:rPr lang="en-US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1. </a:t>
            </a:r>
            <a:r>
              <a:rPr lang="en-US" sz="5800" dirty="0" err="1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হাইড্রোজেন</a:t>
            </a: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বন্ধন</a:t>
            </a: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 </a:t>
            </a:r>
            <a:r>
              <a:rPr lang="as-IN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ব্যাখ্যা </a:t>
            </a:r>
            <a:r>
              <a:rPr lang="as-IN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কর।</a:t>
            </a:r>
          </a:p>
          <a:p>
            <a:pPr lvl="1" eaLnBrk="1">
              <a:buSzPts val="1100"/>
            </a:pPr>
            <a:r>
              <a:rPr lang="en-US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2.হাইড্রোজেন </a:t>
            </a:r>
            <a:r>
              <a:rPr lang="en-US" sz="5800" dirty="0" err="1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বন্ধন</a:t>
            </a:r>
            <a:r>
              <a:rPr lang="en-US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কত</a:t>
            </a:r>
            <a:r>
              <a:rPr lang="en-US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প্রকার</a:t>
            </a:r>
            <a:r>
              <a:rPr lang="en-US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- </a:t>
            </a:r>
            <a:r>
              <a:rPr lang="as-IN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ব্যাখ্যা </a:t>
            </a:r>
            <a:r>
              <a:rPr lang="as-IN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কর।</a:t>
            </a:r>
          </a:p>
          <a:p>
            <a:pPr lvl="1" eaLnBrk="1">
              <a:buSzPts val="1100"/>
            </a:pPr>
            <a:r>
              <a:rPr lang="en-US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3</a:t>
            </a:r>
            <a:r>
              <a:rPr lang="as-IN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.</a:t>
            </a:r>
            <a:r>
              <a:rPr lang="en-US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Microsoft YaHei UI Light" pitchFamily="34" charset="-122"/>
                <a:ea typeface="Microsoft YaHei UI Light" pitchFamily="34" charset="-122"/>
                <a:cs typeface="NikoshBAN" pitchFamily="2" charset="0"/>
                <a:sym typeface="Nunito"/>
              </a:rPr>
              <a:t>নামকরণ</a:t>
            </a:r>
            <a:r>
              <a:rPr lang="en-US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 ক</a:t>
            </a:r>
            <a:r>
              <a:rPr lang="as-IN" sz="5800" dirty="0" smtClean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র</a:t>
            </a:r>
            <a:r>
              <a:rPr lang="as-IN" sz="5800" dirty="0">
                <a:latin typeface="NikoshBAN" pitchFamily="2" charset="0"/>
                <a:ea typeface="WenQuanYi Zen Hei" charset="0"/>
                <a:cs typeface="NikoshBAN" pitchFamily="2" charset="0"/>
                <a:sym typeface="Nunito"/>
              </a:rPr>
              <a:t>।</a:t>
            </a:r>
            <a:endParaRPr lang="as-IN" sz="4200" dirty="0">
              <a:solidFill>
                <a:srgbClr val="000000"/>
              </a:solidFill>
              <a:latin typeface="NikoshBAN" pitchFamily="2" charset="0"/>
              <a:ea typeface="WenQuanYi Zen Hei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53440" y="3139440"/>
            <a:ext cx="12679680" cy="17068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eaLnBrk="1"/>
            <a:r>
              <a:rPr lang="en-US" sz="10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0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0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0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0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8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30368" y="627332"/>
            <a:ext cx="10448640" cy="784594"/>
          </a:xfrm>
        </p:spPr>
        <p:txBody>
          <a:bodyPr tIns="35266">
            <a:normAutofit fontScale="90000"/>
          </a:bodyPr>
          <a:lstStyle/>
          <a:p>
            <a:pPr>
              <a:tabLst>
                <a:tab pos="592458" algn="l"/>
                <a:tab pos="1184917" algn="l"/>
                <a:tab pos="1777374" algn="l"/>
                <a:tab pos="2369832" algn="l"/>
                <a:tab pos="2962290" algn="l"/>
                <a:tab pos="3554749" algn="l"/>
                <a:tab pos="4147206" algn="l"/>
                <a:tab pos="4739664" algn="l"/>
                <a:tab pos="5332123" algn="l"/>
                <a:tab pos="5924581" algn="l"/>
                <a:tab pos="6517038" algn="l"/>
                <a:tab pos="7109496" algn="l"/>
                <a:tab pos="7701955" algn="l"/>
                <a:tab pos="8294413" algn="l"/>
                <a:tab pos="8886870" algn="l"/>
              </a:tabLst>
            </a:pPr>
            <a:r>
              <a:rPr lang="en-US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6" name="Google Shape;76;p11"/>
          <p:cNvSpPr txBox="1"/>
          <p:nvPr/>
        </p:nvSpPr>
        <p:spPr>
          <a:xfrm>
            <a:off x="6098688" y="3421801"/>
            <a:ext cx="6994944" cy="3939541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spAutoFit/>
          </a:bodyPr>
          <a:lstStyle/>
          <a:p>
            <a:pPr algn="ctr">
              <a:defRPr/>
            </a:pPr>
            <a:r>
              <a:rPr lang="en" sz="6100" dirty="0">
                <a:solidFill>
                  <a:srgbClr val="7030A0"/>
                </a:solidFill>
                <a:latin typeface="NikoshBAN" pitchFamily="2" charset="0"/>
                <a:ea typeface="Gloria Hallelujah"/>
                <a:cs typeface="NikoshBAN" pitchFamily="2" charset="0"/>
                <a:sym typeface="Gloria Hallelujah"/>
              </a:rPr>
              <a:t>রাম দাস পাল</a:t>
            </a:r>
          </a:p>
          <a:p>
            <a:pPr algn="ctr">
              <a:defRPr/>
            </a:pPr>
            <a:r>
              <a:rPr lang="en" sz="4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সিনিয়র প্রভাষক</a:t>
            </a:r>
          </a:p>
          <a:p>
            <a:pPr algn="ctr">
              <a:defRPr/>
            </a:pPr>
            <a:r>
              <a:rPr lang="en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ধোবাউড়া মহিলা ডিগ্রী কলেজ</a:t>
            </a:r>
          </a:p>
          <a:p>
            <a:pPr algn="ctr">
              <a:defRPr/>
            </a:pPr>
            <a:r>
              <a:rPr lang="en" sz="51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ধোবাউড়া, ময়মনসিংহ।</a:t>
            </a:r>
          </a:p>
          <a:p>
            <a:pPr algn="ctr">
              <a:defRPr/>
            </a:pPr>
            <a:r>
              <a:rPr lang="en" sz="5100" dirty="0">
                <a:solidFill>
                  <a:srgbClr val="7030A0"/>
                </a:solidFill>
                <a:cs typeface="NikoshBAN" pitchFamily="2" charset="0"/>
                <a:sym typeface="Gloria Hallelujah"/>
              </a:rPr>
              <a:t>01717171359</a:t>
            </a:r>
            <a:endParaRPr sz="800" dirty="0">
              <a:solidFill>
                <a:srgbClr val="7030A0"/>
              </a:solidFill>
              <a:cs typeface="NikoshBAN" pitchFamily="2" charset="0"/>
            </a:endParaRPr>
          </a:p>
        </p:txBody>
      </p:sp>
      <p:sp>
        <p:nvSpPr>
          <p:cNvPr id="7" name="Google Shape;71;p11"/>
          <p:cNvSpPr>
            <a:spLocks noChangeArrowheads="1"/>
          </p:cNvSpPr>
          <p:nvPr/>
        </p:nvSpPr>
        <p:spPr bwMode="auto">
          <a:xfrm rot="-283764">
            <a:off x="1891586" y="1961487"/>
            <a:ext cx="4114944" cy="4591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253" tIns="59253" rIns="59253" bIns="59253" anchor="ctr"/>
          <a:lstStyle/>
          <a:p>
            <a:endParaRPr lang="en-US">
              <a:ea typeface="WenQuanYi Zen Hei" charset="0"/>
              <a:cs typeface="WenQuanYi Zen He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34" y="2165413"/>
            <a:ext cx="4059648" cy="402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6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81;p12"/>
          <p:cNvSpPr txBox="1"/>
          <p:nvPr/>
        </p:nvSpPr>
        <p:spPr>
          <a:xfrm>
            <a:off x="900864" y="630788"/>
            <a:ext cx="11778048" cy="94549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lIns="0" tIns="0" rIns="0" bIns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" sz="51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ea typeface="Gloria Hallelujah"/>
                <a:cs typeface="NikoshBAN" pitchFamily="2" charset="0"/>
                <a:sym typeface="Gloria Hallelujah"/>
              </a:rPr>
              <a:t>পাঠ পরিচিতিঃ</a:t>
            </a:r>
            <a:endParaRPr sz="1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ea typeface="Gloria Hallelujah"/>
              <a:cs typeface="NikoshBAN" pitchFamily="2" charset="0"/>
              <a:sym typeface="Gloria Hallelujah"/>
            </a:endParaRPr>
          </a:p>
        </p:txBody>
      </p:sp>
      <p:sp>
        <p:nvSpPr>
          <p:cNvPr id="172" name="Google Shape;83;p12"/>
          <p:cNvSpPr txBox="1"/>
          <p:nvPr/>
        </p:nvSpPr>
        <p:spPr>
          <a:xfrm>
            <a:off x="900864" y="4313542"/>
            <a:ext cx="12828672" cy="265918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lIns="0" tIns="0" rIns="0" bIns="0">
            <a:spAutoFit/>
          </a:bodyPr>
          <a:lstStyle/>
          <a:p>
            <a:pPr marL="156342" lvl="1">
              <a:buClr>
                <a:schemeClr val="dk1"/>
              </a:buClr>
              <a:buSzPts val="1100"/>
              <a:defRPr/>
            </a:pP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.</a:t>
            </a:r>
            <a:r>
              <a:rPr lang="en-US" sz="5800" dirty="0" err="1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ভ্যানডার</a:t>
            </a: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ওয়ালস</a:t>
            </a: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বল</a:t>
            </a:r>
            <a:r>
              <a:rPr lang="en-US" sz="5800" dirty="0" smtClean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ব্যাখ্যা</a:t>
            </a:r>
            <a:r>
              <a:rPr lang="en-US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করতে</a:t>
            </a:r>
            <a:r>
              <a:rPr lang="en-US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পারবে</a:t>
            </a:r>
            <a:r>
              <a:rPr lang="en-US" sz="5800" dirty="0">
                <a:latin typeface="NikoshBAN" pitchFamily="2" charset="0"/>
                <a:ea typeface="Nunito"/>
                <a:cs typeface="NikoshBAN" pitchFamily="2" charset="0"/>
                <a:sym typeface="Nunito"/>
              </a:rPr>
              <a:t>।</a:t>
            </a:r>
          </a:p>
          <a:p>
            <a:pPr marL="156342" lvl="1">
              <a:buClr>
                <a:schemeClr val="dk1"/>
              </a:buClr>
              <a:buSzPts val="1100"/>
              <a:defRPr/>
            </a:pP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.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হাইড্রোজেন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বন্ধন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  <a:sym typeface="Nunito"/>
              </a:rPr>
              <a:t>ব্যাখ্যা</a:t>
            </a:r>
            <a:r>
              <a:rPr lang="en-US" sz="5800" dirty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  <a:sym typeface="Nunito"/>
              </a:rPr>
              <a:t>করতে</a:t>
            </a:r>
            <a:r>
              <a:rPr lang="en-US" sz="5800" dirty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  <a:sym typeface="Nunito"/>
              </a:rPr>
              <a:t>পারবে</a:t>
            </a:r>
            <a:r>
              <a:rPr lang="en-US" sz="5800" dirty="0">
                <a:latin typeface="NikoshBAN" pitchFamily="2" charset="0"/>
                <a:cs typeface="NikoshBAN" pitchFamily="2" charset="0"/>
                <a:sym typeface="Nunito"/>
              </a:rPr>
              <a:t>।</a:t>
            </a:r>
          </a:p>
          <a:p>
            <a:pPr marL="156342" lvl="1">
              <a:buClr>
                <a:schemeClr val="dk1"/>
              </a:buClr>
              <a:buSzPts val="1100"/>
              <a:defRPr/>
            </a:pPr>
            <a:r>
              <a:rPr lang="en-US" sz="5800" dirty="0">
                <a:latin typeface="NikoshBAN" pitchFamily="2" charset="0"/>
                <a:cs typeface="NikoshBAN" pitchFamily="2" charset="0"/>
                <a:sym typeface="Nunito"/>
              </a:rPr>
              <a:t>.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বিভিন্ন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অজৈব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অনুর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নামকরণ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 smtClean="0">
                <a:latin typeface="NikoshBAN" pitchFamily="2" charset="0"/>
                <a:cs typeface="NikoshBAN" pitchFamily="2" charset="0"/>
                <a:sym typeface="Nunito"/>
              </a:rPr>
              <a:t>করতে</a:t>
            </a:r>
            <a:r>
              <a:rPr lang="en-US" sz="5800" dirty="0" smtClean="0">
                <a:latin typeface="NikoshBAN" pitchFamily="2" charset="0"/>
                <a:cs typeface="NikoshBAN" pitchFamily="2" charset="0"/>
                <a:sym typeface="Nunito"/>
              </a:rPr>
              <a:t> </a:t>
            </a:r>
            <a:r>
              <a:rPr lang="en-US" sz="5800" dirty="0" err="1">
                <a:latin typeface="NikoshBAN" pitchFamily="2" charset="0"/>
                <a:cs typeface="NikoshBAN" pitchFamily="2" charset="0"/>
                <a:sym typeface="Nunito"/>
              </a:rPr>
              <a:t>পারবে</a:t>
            </a:r>
            <a:r>
              <a:rPr lang="en-US" sz="5800" dirty="0">
                <a:latin typeface="NikoshBAN" pitchFamily="2" charset="0"/>
                <a:cs typeface="NikoshBAN" pitchFamily="2" charset="0"/>
                <a:sym typeface="Nunito"/>
              </a:rPr>
              <a:t>।</a:t>
            </a:r>
            <a:endParaRPr sz="4200"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3" name="Google Shape;86;p12"/>
          <p:cNvSpPr txBox="1"/>
          <p:nvPr/>
        </p:nvSpPr>
        <p:spPr>
          <a:xfrm>
            <a:off x="4967424" y="3139440"/>
            <a:ext cx="2985984" cy="99965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1" lIns="0" tIns="0" rIns="0" bIns="0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en" sz="4600" b="1" dirty="0">
                <a:solidFill>
                  <a:schemeClr val="dk1"/>
                </a:solidFill>
                <a:latin typeface="NikoshBAN" pitchFamily="2" charset="0"/>
                <a:cs typeface="NikoshBAN" pitchFamily="2" charset="0"/>
                <a:sym typeface="Gloria Hallelujah"/>
              </a:rPr>
              <a:t>শিখন ফলঃ</a:t>
            </a:r>
            <a:endParaRPr dirty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864" y="2123935"/>
            <a:ext cx="12828672" cy="8336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18491" tIns="59246" rIns="118491" bIns="59246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ভ্যানডারওয়ালস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অজৈব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0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BD891D1-0DEE-4001-B336-EABB86DE07E6}"/>
              </a:ext>
            </a:extLst>
          </p:cNvPr>
          <p:cNvSpPr txBox="1"/>
          <p:nvPr/>
        </p:nvSpPr>
        <p:spPr>
          <a:xfrm>
            <a:off x="304800" y="185026"/>
            <a:ext cx="7848600" cy="751853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fontAlgn="b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ভ‍্যান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ডারওয়ালস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ভ্যানডার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ওয়ালস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অপোলার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 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নিষ্ক্রিয়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অণুসমূহে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অপোলার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অণুসমূহ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আন্তঃআণবিক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ভ্যানডার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ওয়ালস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ভ্যানডার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ওয়ালস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="" xmlns:a16="http://schemas.microsoft.com/office/drawing/2014/main" id="{EE1FA474-B82E-4A03-A88A-18215931F42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5358" y="137160"/>
            <a:ext cx="5120642" cy="42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58601C-192C-4E37-8B62-C6834AA1A0C7}"/>
              </a:ext>
            </a:extLst>
          </p:cNvPr>
          <p:cNvSpPr txBox="1"/>
          <p:nvPr/>
        </p:nvSpPr>
        <p:spPr>
          <a:xfrm>
            <a:off x="9006842" y="4572000"/>
            <a:ext cx="4480558" cy="3209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১৮১৩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ভ্যানডার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ওয়ালস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দুর্বল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অস্তিত্ব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১৯১০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585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"/>
            <a:ext cx="14097000" cy="4009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ভ্যানডার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ওয়ালস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34749" indent="-734749" algn="just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বিদ্যমান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থাকে।এ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গ্যাস,তরল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34749" indent="-734749" algn="just">
              <a:buAutoNum type="arabicParenR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প্রক্রিতির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অণু-সমূহ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কার্যকরী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34749" indent="-734749" algn="just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ভ্যানডার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ওয়ালসবলের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34749" indent="-734749" algn="just">
              <a:buAutoNum type="arabicParenR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ডাইপোল–ডাইপোলআকর্ষণবলঅপেক্ষাভ্যানডারওয়ালসবলেরশক্তিকম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ভ্যানডার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ওয়ালস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ডাইপোল-আবিষ্টডাইপোলআকর্ষণ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আবিষ্টডাইপোল-আবিষ্টডাইপোল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বিস্তারণ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ডাইপোল-ডাইপোল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114800"/>
            <a:ext cx="14097000" cy="39944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আকর্ষণবল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:</a:t>
            </a:r>
            <a:br>
              <a:rPr lang="en-US" sz="3400" dirty="0">
                <a:latin typeface="NikoshBAN" pitchFamily="2" charset="0"/>
                <a:cs typeface="NikoshBAN" pitchFamily="2" charset="0"/>
              </a:rPr>
            </a:br>
            <a:r>
              <a:rPr lang="en-US" sz="3100" dirty="0" err="1">
                <a:latin typeface="NikoshBAN" pitchFamily="2" charset="0"/>
                <a:cs typeface="NikoshBAN" pitchFamily="2" charset="0"/>
              </a:rPr>
              <a:t>ধরি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⁻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তড়িৎঋণাত্মকতা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H⁻পরমাণুর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চার্জএবং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H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হয়।এঅবস্থায়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হয়।এই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ডাইপোলার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অণুগুলো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আসলে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এমনভাবে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ধনাত্মকপ্রান্ত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অবস্থানগ্রহণ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অণুভূত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এরুপ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ডাইপোল-ডাইপোল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আকর্ষণকে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ডাইপোল-স্থির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HCl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CHCl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₃,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CH₃Clইত্যাদি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যৌগে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08108408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46876"/>
            <a:ext cx="14249400" cy="45023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বিস্তারণ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/>
            <a:r>
              <a:rPr lang="en-US" sz="3400" dirty="0">
                <a:latin typeface="NikoshBAN" pitchFamily="2" charset="0"/>
                <a:cs typeface="NikoshBAN" pitchFamily="2" charset="0"/>
              </a:rPr>
              <a:t>১৯৩০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কোয়ান্টাম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বলবিদ্যার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আকর্ষণের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নিষ্ক্রিয়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দ্বিপরমাণুক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অণু-সমূহের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পরিলক্ষিত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ঘূর্ণনরত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ইলেকট্রন-সমূহের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বিস্তারণ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মুহূর্তে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ক্ষণিক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এতেও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ক্ষণিক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বিকৃতি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ঘটে।এভাবে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ক্ষণস্থায়ী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ঋণাত্মকও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আংশিক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চার্জের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মেঘের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এইক্ষণিক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বিকৃতিই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লন্ডন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বিস্তারণ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আবিষ্ট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 descr="https://10minuteschool.com/hsc/wp-content/uploads/h5p/content/4100/images/image-5b7c16d9c5ed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922520"/>
            <a:ext cx="85039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6147042"/>
            <a:ext cx="14249400" cy="170155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3400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ডাইপোল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। HF ও H₂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O₂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 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আবর্তনশীল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টানে।ফলে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নন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অণুও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6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7391400" cy="56718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Hydrogen Bond</a:t>
            </a:r>
            <a:endParaRPr lang="en-US" sz="4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H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অণু-সমুহ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নিকটে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 H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 </a:t>
            </a:r>
          </a:p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H-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(---)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https://10minuteschool.com/hsc/wp-content/uploads/h5p/content/4721/images/image-5bcedcafc4e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0" y="457200"/>
            <a:ext cx="5943600" cy="3657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8530356" y="5190196"/>
            <a:ext cx="5414244" cy="13630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130622" tIns="65311" rIns="130622" bIns="65311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H-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H—F &gt; H—O &gt; H—N</a:t>
            </a:r>
          </a:p>
        </p:txBody>
      </p:sp>
    </p:spTree>
    <p:extLst>
      <p:ext uri="{BB962C8B-B14F-4D97-AF65-F5344CB8AC3E}">
        <p14:creationId xmlns:p14="http://schemas.microsoft.com/office/powerpoint/2010/main" val="14747224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92560"/>
            <a:ext cx="14478000" cy="35174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H-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42 kjmol⁻¹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দিকধর্ম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সমযোজী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প্রভাবিত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পলিমার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ব্যাখ্যায়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1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আন্তঃআণবিক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দ্রবনের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ঘনত্ব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হ্রাসের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অন্তঃআণবিক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099584"/>
            <a:ext cx="14325600" cy="3825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H-</a:t>
            </a:r>
            <a:r>
              <a:rPr lang="en-US" sz="3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-</a:t>
            </a:r>
            <a:endParaRPr lang="en-US" sz="3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অবস্থার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 H-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000" dirty="0">
                <a:latin typeface="NikoshBAN" pitchFamily="2" charset="0"/>
                <a:cs typeface="NikoshBAN" pitchFamily="2" charset="0"/>
              </a:rPr>
            </a:br>
            <a:r>
              <a:rPr lang="en-US" sz="3000" dirty="0">
                <a:latin typeface="NikoshBAN" pitchFamily="2" charset="0"/>
                <a:cs typeface="NikoshBAN" pitchFamily="2" charset="0"/>
              </a:rPr>
              <a:t>⇨ 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 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 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 H-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দ্রবণীয়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হয়েও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শরীরবৃত্তীয়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000" dirty="0">
                <a:latin typeface="NikoshBAN" pitchFamily="2" charset="0"/>
                <a:cs typeface="NikoshBAN" pitchFamily="2" charset="0"/>
              </a:rPr>
            </a:br>
            <a:r>
              <a:rPr lang="en-US" sz="30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D.N.A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R.N.A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হ্যালিক্স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ডাই-হ্যালিক্স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ধারণ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000" dirty="0">
                <a:latin typeface="NikoshBAN" pitchFamily="2" charset="0"/>
                <a:cs typeface="NikoshBAN" pitchFamily="2" charset="0"/>
              </a:rPr>
            </a:br>
            <a:r>
              <a:rPr lang="en-US" sz="30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চুল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চর্ম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ইত্যাদিতে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000" dirty="0">
                <a:latin typeface="NikoshBAN" pitchFamily="2" charset="0"/>
                <a:cs typeface="NikoshBAN" pitchFamily="2" charset="0"/>
              </a:rPr>
            </a:br>
            <a:r>
              <a:rPr lang="en-US" sz="3000" dirty="0">
                <a:latin typeface="NikoshBAN" pitchFamily="2" charset="0"/>
                <a:cs typeface="NikoshBAN" pitchFamily="2" charset="0"/>
              </a:rPr>
              <a:t>⇨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কার্বোহাইড্রেটের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3000" b="1" dirty="0" err="1">
                <a:latin typeface="NikoshBAN" pitchFamily="2" charset="0"/>
                <a:cs typeface="NikoshBAN" pitchFamily="2" charset="0"/>
              </a:rPr>
              <a:t>পলিমারসেলুলোজ</a:t>
            </a:r>
            <a:r>
              <a:rPr lang="en-US" sz="3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সেলুলোজে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অণু-সমুহে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H-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বন্ধনের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330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05843"/>
            <a:ext cx="14173200" cy="13630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অন্তঃআণবিক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cs typeface="NikoshBAN" pitchFamily="2" charset="0"/>
              </a:rPr>
              <a:t>H-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পরমাণুও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অন্তঃআণবিক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pic>
        <p:nvPicPr>
          <p:cNvPr id="3" name="Picture 2" descr="https://10minuteschool.com/hsc/wp-content/uploads/2018/10/CHE-1.3.12.4-300x1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160" y="5867400"/>
            <a:ext cx="667512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4250035"/>
            <a:ext cx="14173200" cy="13630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আন্তঃআণবিক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H-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: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পরমাণুও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আন্তঃআণবিক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cs typeface="NikoshBAN" pitchFamily="2" charset="0"/>
              </a:rPr>
              <a:t>H-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https://10minuteschool.com/hsc/wp-content/uploads/2018/10/CHE-1.3.12.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7680" y="2514600"/>
            <a:ext cx="521208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76400" y="182883"/>
            <a:ext cx="8001000" cy="839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30622" tIns="65311" rIns="130622" bIns="65311" rtlCol="0">
            <a:spAutoFit/>
          </a:bodyPr>
          <a:lstStyle/>
          <a:p>
            <a:r>
              <a:rPr lang="en-US" sz="4600" dirty="0">
                <a:cs typeface="NikoshBAN" pitchFamily="2" charset="0"/>
              </a:rPr>
              <a:t>H-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বন্ধনকে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600" dirty="0">
                <a:latin typeface="NikoshBAN" pitchFamily="2" charset="0"/>
                <a:cs typeface="NikoshBAN" pitchFamily="2" charset="0"/>
              </a:rPr>
              <a:t> 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8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722</Words>
  <Application>Microsoft Office PowerPoint</Application>
  <PresentationFormat>Custom</PresentationFormat>
  <Paragraphs>118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সবাই কে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2022-07-22T11:02:06Z</dcterms:created>
  <dcterms:modified xsi:type="dcterms:W3CDTF">2022-07-22T11:33:34Z</dcterms:modified>
</cp:coreProperties>
</file>