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21" r:id="rId2"/>
    <p:sldId id="320" r:id="rId3"/>
    <p:sldId id="309" r:id="rId4"/>
    <p:sldId id="325" r:id="rId5"/>
    <p:sldId id="314" r:id="rId6"/>
    <p:sldId id="262" r:id="rId7"/>
    <p:sldId id="286" r:id="rId8"/>
    <p:sldId id="265" r:id="rId9"/>
    <p:sldId id="328" r:id="rId10"/>
    <p:sldId id="332" r:id="rId11"/>
    <p:sldId id="330" r:id="rId12"/>
    <p:sldId id="322" r:id="rId13"/>
    <p:sldId id="267" r:id="rId14"/>
    <p:sldId id="268" r:id="rId15"/>
    <p:sldId id="333" r:id="rId16"/>
    <p:sldId id="335" r:id="rId17"/>
    <p:sldId id="338" r:id="rId18"/>
    <p:sldId id="339" r:id="rId19"/>
    <p:sldId id="340" r:id="rId20"/>
    <p:sldId id="341" r:id="rId21"/>
    <p:sldId id="326" r:id="rId22"/>
    <p:sldId id="34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3366"/>
    <a:srgbClr val="FFFFFF"/>
    <a:srgbClr val="6600CC"/>
    <a:srgbClr val="990099"/>
    <a:srgbClr val="FF00FF"/>
    <a:srgbClr val="CC0099"/>
    <a:srgbClr val="6CAE02"/>
    <a:srgbClr val="64A00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17C96-716E-4242-8838-CCD263F2A5FE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ABF41-3C98-4A6B-A7D9-564D9EFAD0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82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D6B-4841-4390-B83D-3E96CD5D75FC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A36E-C1AA-450E-81E7-011AE7673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D6B-4841-4390-B83D-3E96CD5D75FC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A36E-C1AA-450E-81E7-011AE7673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D6B-4841-4390-B83D-3E96CD5D75FC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A36E-C1AA-450E-81E7-011AE7673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D6B-4841-4390-B83D-3E96CD5D75FC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A36E-C1AA-450E-81E7-011AE7673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D6B-4841-4390-B83D-3E96CD5D75FC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A36E-C1AA-450E-81E7-011AE7673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D6B-4841-4390-B83D-3E96CD5D75FC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A36E-C1AA-450E-81E7-011AE7673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D6B-4841-4390-B83D-3E96CD5D75FC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A36E-C1AA-450E-81E7-011AE7673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D6B-4841-4390-B83D-3E96CD5D75FC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A36E-C1AA-450E-81E7-011AE7673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D6B-4841-4390-B83D-3E96CD5D75FC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A36E-C1AA-450E-81E7-011AE7673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D6B-4841-4390-B83D-3E96CD5D75FC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A36E-C1AA-450E-81E7-011AE7673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D6B-4841-4390-B83D-3E96CD5D75FC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5B4EA36E-C1AA-450E-81E7-011AE76731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8E0D6B-4841-4390-B83D-3E96CD5D75FC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4EA36E-C1AA-450E-81E7-011AE767310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bn.wikipedia.org/wiki/%E0%A6%B0%E0%A6%AC%E0%A7%80%E0%A6%A8%E0%A7%8D%E0%A6%A6%E0%A7%8D%E0%A6%B0%E0%A6%A8%E0%A6%BE%E0%A6%A5_%E0%A6%A0%E0%A6%BE%E0%A6%95%E0%A7%81%E0%A6%B0" TargetMode="External"/><Relationship Id="rId13" Type="http://schemas.openxmlformats.org/officeDocument/2006/relationships/hyperlink" Target="https://bn.wikipedia.org/wiki/%E0%A6%AA%E0%A7%8D%E0%A6%B0%E0%A6%AC%E0%A6%A8%E0%A7%8D%E0%A6%A7" TargetMode="External"/><Relationship Id="rId18" Type="http://schemas.openxmlformats.org/officeDocument/2006/relationships/hyperlink" Target="https://bn.wikipedia.org/wiki/%E0%A6%97%E0%A7%80%E0%A6%A4%E0%A6%AC%E0%A6%BF%E0%A6%A4%E0%A6%BE%E0%A6%A8" TargetMode="External"/><Relationship Id="rId3" Type="http://schemas.openxmlformats.org/officeDocument/2006/relationships/hyperlink" Target="https://bn.wikipedia.org/wiki/%E0%A6%94%E0%A6%AA%E0%A6%A8%E0%A7%8D%E0%A6%AF%E0%A6%BE%E0%A6%B8%E0%A6%BF%E0%A6%95" TargetMode="External"/><Relationship Id="rId21" Type="http://schemas.openxmlformats.org/officeDocument/2006/relationships/hyperlink" Target="https://bn.wikipedia.org/wiki/%E0%A6%AC%E0%A6%BF%E0%A6%B6%E0%A7%8D%E0%A6%AC" TargetMode="External"/><Relationship Id="rId7" Type="http://schemas.openxmlformats.org/officeDocument/2006/relationships/hyperlink" Target="https://bn.wikipedia.org/wiki/%E0%A6%A6%E0%A6%BE%E0%A6%B0%E0%A7%8D%E0%A6%B6%E0%A6%A8%E0%A6%BF%E0%A6%95" TargetMode="External"/><Relationship Id="rId12" Type="http://schemas.openxmlformats.org/officeDocument/2006/relationships/hyperlink" Target="https://bn.wikipedia.org/wiki/%E0%A6%89%E0%A6%AA%E0%A6%A8%E0%A7%8D%E0%A6%AF%E0%A6%BE%E0%A6%B8" TargetMode="External"/><Relationship Id="rId17" Type="http://schemas.openxmlformats.org/officeDocument/2006/relationships/hyperlink" Target="https://bn.wikipedia.org/wiki/%E0%A6%97%E0%A6%B2%E0%A7%8D%E0%A6%AA%E0%A6%97%E0%A7%81%E0%A6%9A%E0%A7%8D%E0%A6%9B" TargetMode="External"/><Relationship Id="rId25" Type="http://schemas.openxmlformats.org/officeDocument/2006/relationships/hyperlink" Target="https://bn.wikipedia.org/wiki/%E0%A6%B8%E0%A6%BE%E0%A6%B9%E0%A6%BF%E0%A6%A4%E0%A7%8D%E0%A6%AF%E0%A7%87_%E0%A6%A8%E0%A7%8B%E0%A6%AC%E0%A7%87%E0%A6%B2_%E0%A6%AA%E0%A7%81%E0%A6%B0%E0%A6%B8%E0%A7%8D%E0%A6%95%E0%A6%BE%E0%A6%B0" TargetMode="External"/><Relationship Id="rId2" Type="http://schemas.openxmlformats.org/officeDocument/2006/relationships/hyperlink" Target="https://bn.wikipedia.org/wiki/%E0%A6%AC%E0%A6%BE%E0%A6%99%E0%A6%BE%E0%A6%B2%E0%A6%BF" TargetMode="External"/><Relationship Id="rId16" Type="http://schemas.openxmlformats.org/officeDocument/2006/relationships/hyperlink" Target="https://bn.wikipedia.org/wiki/%E0%A6%B0%E0%A6%AC%E0%A7%80%E0%A6%A8%E0%A7%8D%E0%A6%A6%E0%A7%8D%E0%A6%B0%E0%A6%B8%E0%A6%82%E0%A6%97%E0%A7%80%E0%A6%A4" TargetMode="External"/><Relationship Id="rId20" Type="http://schemas.openxmlformats.org/officeDocument/2006/relationships/hyperlink" Target="https://bn.wikipedia.org/w/index.php?title=%E0%A6%AA%E0%A6%A4%E0%A7%8D%E0%A6%B0%E0%A6%B8%E0%A6%BE%E0%A6%B9%E0%A6%BF%E0%A6%A4%E0%A7%8D%E0%A6%AF&amp;action=edit&amp;redlink=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bn.wikipedia.org/wiki/%E0%A6%85%E0%A6%AD%E0%A6%BF%E0%A6%A8%E0%A7%87%E0%A6%A4%E0%A6%BE" TargetMode="External"/><Relationship Id="rId11" Type="http://schemas.openxmlformats.org/officeDocument/2006/relationships/hyperlink" Target="https://bn.wikipedia.org/wiki/%E0%A6%A8%E0%A6%BE%E0%A6%9F%E0%A6%95" TargetMode="External"/><Relationship Id="rId24" Type="http://schemas.openxmlformats.org/officeDocument/2006/relationships/hyperlink" Target="https://bn.wikipedia.org/wiki/%E0%A6%87%E0%A6%82%E0%A6%B0%E0%A7%87%E0%A6%9C%E0%A6%BF" TargetMode="External"/><Relationship Id="rId5" Type="http://schemas.openxmlformats.org/officeDocument/2006/relationships/hyperlink" Target="https://bn.wikipedia.org/wiki/%E0%A6%9B%E0%A7%8B%E0%A6%9F%E0%A6%97%E0%A6%B2%E0%A7%8D%E0%A6%AA%E0%A6%95%E0%A6%BE%E0%A6%B0" TargetMode="External"/><Relationship Id="rId15" Type="http://schemas.openxmlformats.org/officeDocument/2006/relationships/hyperlink" Target="https://bn.wikipedia.org/wiki/%E0%A6%9B%E0%A7%8B%E0%A6%9F%E0%A6%97%E0%A6%B2%E0%A7%8D%E0%A6%AA" TargetMode="External"/><Relationship Id="rId23" Type="http://schemas.openxmlformats.org/officeDocument/2006/relationships/hyperlink" Target="https://bn.wikipedia.org/wiki/%E0%A6%97%E0%A7%80%E0%A6%A4%E0%A6%BE%E0%A6%9E%E0%A7%8D%E0%A6%9C%E0%A6%B2%E0%A6%BF" TargetMode="External"/><Relationship Id="rId10" Type="http://schemas.openxmlformats.org/officeDocument/2006/relationships/hyperlink" Target="https://bn.wikipedia.org/wiki/%E0%A6%95%E0%A6%BE%E0%A6%AC%E0%A7%8D%E0%A6%AF%E0%A6%97%E0%A7%8D%E0%A6%B0%E0%A6%A8%E0%A7%8D%E0%A6%A5" TargetMode="External"/><Relationship Id="rId19" Type="http://schemas.openxmlformats.org/officeDocument/2006/relationships/hyperlink" Target="https://bn.wikipedia.org/wiki/%E0%A6%B0%E0%A6%AC%E0%A7%80%E0%A6%A8%E0%A7%8D%E0%A6%A6%E0%A7%8D%E0%A6%B0_%E0%A6%B0%E0%A6%9A%E0%A6%A8%E0%A6%BE%E0%A6%AC%E0%A6%B2%E0%A7%80" TargetMode="External"/><Relationship Id="rId4" Type="http://schemas.openxmlformats.org/officeDocument/2006/relationships/hyperlink" Target="https://bn.wikipedia.org/wiki/%E0%A6%A8%E0%A6%BE%E0%A6%9F%E0%A7%8D%E0%A6%AF%E0%A6%95%E0%A6%BE%E0%A6%B0" TargetMode="External"/><Relationship Id="rId9" Type="http://schemas.openxmlformats.org/officeDocument/2006/relationships/hyperlink" Target="https://bn.wikipedia.org/wiki/%E0%A6%AC%E0%A6%BE%E0%A6%82%E0%A6%B2%E0%A6%BE_%E0%A6%AD%E0%A6%BE%E0%A6%B7%E0%A6%BE" TargetMode="External"/><Relationship Id="rId14" Type="http://schemas.openxmlformats.org/officeDocument/2006/relationships/hyperlink" Target="https://bn.wikipedia.org/wiki/%E0%A6%AE%E0%A7%83%E0%A6%A4%E0%A7%8D%E0%A6%AF%E0%A7%81" TargetMode="External"/><Relationship Id="rId22" Type="http://schemas.openxmlformats.org/officeDocument/2006/relationships/hyperlink" Target="https://bn.wikipedia.org/wiki/%E0%A6%AD%E0%A6%BE%E0%A6%B7%E0%A6%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4802"/>
            <a:ext cx="9550400" cy="12953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8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752600"/>
            <a:ext cx="9587345" cy="480232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অজস্র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রচনার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---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838201"/>
            <a:ext cx="1930400" cy="1904999"/>
          </a:xfrm>
          <a:prstGeom prst="rect">
            <a:avLst/>
          </a:prstGeom>
        </p:spPr>
      </p:pic>
      <p:pic>
        <p:nvPicPr>
          <p:cNvPr id="4" name="Picture 3" descr="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00" y="838200"/>
            <a:ext cx="1828800" cy="1905000"/>
          </a:xfrm>
          <a:prstGeom prst="rect">
            <a:avLst/>
          </a:prstGeom>
        </p:spPr>
      </p:pic>
      <p:pic>
        <p:nvPicPr>
          <p:cNvPr id="5" name="Picture 4" descr="9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600" y="838200"/>
            <a:ext cx="1828800" cy="1905000"/>
          </a:xfrm>
          <a:prstGeom prst="rect">
            <a:avLst/>
          </a:prstGeom>
        </p:spPr>
      </p:pic>
      <p:pic>
        <p:nvPicPr>
          <p:cNvPr id="6" name="Picture 5" descr="9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838200"/>
            <a:ext cx="1930400" cy="1905000"/>
          </a:xfrm>
          <a:prstGeom prst="rect">
            <a:avLst/>
          </a:prstGeom>
        </p:spPr>
      </p:pic>
      <p:pic>
        <p:nvPicPr>
          <p:cNvPr id="7" name="Picture 6" descr="9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000" y="838200"/>
            <a:ext cx="1828800" cy="1905000"/>
          </a:xfrm>
          <a:prstGeom prst="rect">
            <a:avLst/>
          </a:prstGeom>
        </p:spPr>
      </p:pic>
      <p:pic>
        <p:nvPicPr>
          <p:cNvPr id="8" name="Picture 7" descr="9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8400" y="838200"/>
            <a:ext cx="1828800" cy="1905000"/>
          </a:xfrm>
          <a:prstGeom prst="rect">
            <a:avLst/>
          </a:prstGeom>
        </p:spPr>
      </p:pic>
      <p:pic>
        <p:nvPicPr>
          <p:cNvPr id="9" name="Picture 8" descr="8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200" y="2819400"/>
            <a:ext cx="1930400" cy="1905000"/>
          </a:xfrm>
          <a:prstGeom prst="rect">
            <a:avLst/>
          </a:prstGeom>
        </p:spPr>
      </p:pic>
      <p:pic>
        <p:nvPicPr>
          <p:cNvPr id="10" name="Picture 9" descr="8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5200" y="2819400"/>
            <a:ext cx="1828800" cy="1905000"/>
          </a:xfrm>
          <a:prstGeom prst="rect">
            <a:avLst/>
          </a:prstGeom>
        </p:spPr>
      </p:pic>
      <p:pic>
        <p:nvPicPr>
          <p:cNvPr id="11" name="Picture 10" descr="87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5600" y="2819400"/>
            <a:ext cx="1828800" cy="1981200"/>
          </a:xfrm>
          <a:prstGeom prst="rect">
            <a:avLst/>
          </a:prstGeom>
        </p:spPr>
      </p:pic>
      <p:pic>
        <p:nvPicPr>
          <p:cNvPr id="12" name="Picture 11" descr="86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2895600"/>
            <a:ext cx="1930400" cy="1828800"/>
          </a:xfrm>
          <a:prstGeom prst="rect">
            <a:avLst/>
          </a:prstGeom>
        </p:spPr>
      </p:pic>
      <p:pic>
        <p:nvPicPr>
          <p:cNvPr id="13" name="Picture 12" descr="85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28001" y="2895600"/>
            <a:ext cx="1828800" cy="1828800"/>
          </a:xfrm>
          <a:prstGeom prst="rect">
            <a:avLst/>
          </a:prstGeom>
        </p:spPr>
      </p:pic>
      <p:pic>
        <p:nvPicPr>
          <p:cNvPr id="14" name="Picture 13" descr="83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58400" y="2895602"/>
            <a:ext cx="1828800" cy="1828799"/>
          </a:xfrm>
          <a:prstGeom prst="rect">
            <a:avLst/>
          </a:prstGeom>
        </p:spPr>
      </p:pic>
      <p:pic>
        <p:nvPicPr>
          <p:cNvPr id="15" name="Picture 14" descr="82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35200" y="4800599"/>
            <a:ext cx="1828800" cy="1905000"/>
          </a:xfrm>
          <a:prstGeom prst="rect">
            <a:avLst/>
          </a:prstGeom>
        </p:spPr>
      </p:pic>
      <p:pic>
        <p:nvPicPr>
          <p:cNvPr id="16" name="Picture 15" descr="81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65600" y="4800600"/>
            <a:ext cx="1930400" cy="1905000"/>
          </a:xfrm>
          <a:prstGeom prst="rect">
            <a:avLst/>
          </a:prstGeom>
        </p:spPr>
      </p:pic>
      <p:pic>
        <p:nvPicPr>
          <p:cNvPr id="17" name="Picture 16" descr="80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97600" y="4800600"/>
            <a:ext cx="1727200" cy="1905000"/>
          </a:xfrm>
          <a:prstGeom prst="rect">
            <a:avLst/>
          </a:prstGeom>
        </p:spPr>
      </p:pic>
      <p:pic>
        <p:nvPicPr>
          <p:cNvPr id="18" name="Picture 17" descr="79.jpg"/>
          <p:cNvPicPr>
            <a:picLocks noChangeAspect="1"/>
          </p:cNvPicPr>
          <p:nvPr/>
        </p:nvPicPr>
        <p:blipFill>
          <a:blip r:embed="rId17"/>
          <a:srcRect b="16602"/>
          <a:stretch>
            <a:fillRect/>
          </a:stretch>
        </p:blipFill>
        <p:spPr>
          <a:xfrm>
            <a:off x="8026400" y="4800599"/>
            <a:ext cx="1930400" cy="1905000"/>
          </a:xfrm>
          <a:prstGeom prst="rect">
            <a:avLst/>
          </a:prstGeom>
        </p:spPr>
      </p:pic>
      <p:pic>
        <p:nvPicPr>
          <p:cNvPr id="19" name="Picture 18" descr="78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58400" y="4800601"/>
            <a:ext cx="1828800" cy="1904999"/>
          </a:xfrm>
          <a:prstGeom prst="rect">
            <a:avLst/>
          </a:prstGeom>
        </p:spPr>
      </p:pic>
      <p:pic>
        <p:nvPicPr>
          <p:cNvPr id="20" name="Picture 19" descr="76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3200" y="4800600"/>
            <a:ext cx="1930400" cy="1905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115606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69726" y="509451"/>
            <a:ext cx="4323806" cy="62786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 </a:t>
            </a:r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যেন মনে হয় চিনি উহারে।</a:t>
            </a:r>
            <a:endPara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ওগো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তুমি কোথা যাও কোন্‌ বিদেশে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    </a:t>
            </a:r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বারেক ভিড়াও তরী কূলেতে এসে।</a:t>
            </a:r>
            <a:endPara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           </a:t>
            </a:r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যেয়ো যেথা যেতে চাও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           </a:t>
            </a:r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যারে খুশি তারে দাও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           </a:t>
            </a:r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শুধু তুমি নিয়ে যাও</a:t>
            </a:r>
            <a:endPara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                   </a:t>
            </a:r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ক্ষণিক হেসে</a:t>
            </a:r>
            <a:endPara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    </a:t>
            </a:r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 সোনার ধান কূলেতে এসে।</a:t>
            </a:r>
            <a:endPara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    </a:t>
            </a:r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যত চাও তত লও তরণী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-'</a:t>
            </a:r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পরে।</a:t>
            </a:r>
            <a:endPara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    </a:t>
            </a:r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 আছে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?-- </a:t>
            </a:r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 নাই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দিয়েছি ভরে।</a:t>
            </a:r>
            <a:endPara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           </a:t>
            </a:r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এতকাল নদীকূলে</a:t>
            </a:r>
            <a:endPara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           </a:t>
            </a:r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যাহা লয়ে ছিনু ভুলে</a:t>
            </a:r>
            <a:endPara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           </a:t>
            </a:r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সকলি দিলাম তুলে</a:t>
            </a:r>
            <a:endPara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                   </a:t>
            </a:r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থরে বিথরে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    </a:t>
            </a:r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 আমারে লহ করুণা করে।</a:t>
            </a:r>
            <a:endPara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    </a:t>
            </a:r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ঠাঁই নাই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ঠাঁই নাই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 </a:t>
            </a:r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ছোটো সে তরী</a:t>
            </a:r>
            <a:endPara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    </a:t>
            </a:r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আমারি সোনার ধানে গিয়েছে ভরি।</a:t>
            </a:r>
            <a:endPara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           </a:t>
            </a:r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শ্রাবণগগন ঘিরে</a:t>
            </a:r>
            <a:endPara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           </a:t>
            </a:r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 মেঘ ঘুরে ফিরে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           </a:t>
            </a:r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শূন্য নদীর তীরে</a:t>
            </a:r>
            <a:endPara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                   </a:t>
            </a:r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রহিনু পড়ি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    </a:t>
            </a:r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যাহা ছিল নিয়ে গেল সোনার তরী।</a:t>
            </a:r>
            <a:endPara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731522" y="457200"/>
            <a:ext cx="3962037" cy="59093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গগনে গরজে মেঘ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ঘন বরষা।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     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কূলে একা বসে আছি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নাহি ভরসা।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            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রাশি রাশি ভারা ভারা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            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ধান কাটা হল সারা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            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ভরা নদী ক্ষুরধারা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                    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খরপরশা।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     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কাটিতে কাটিতে ধান এল বরষা।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     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একখানি ছোটো খেত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আমি একেলা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     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চারি দিকে বাঁকা জল করিছে খেলা।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            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পরপারে দেখি আঁকা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            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তরুছায়ামসীমাখা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            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গ্রামখানি মেঘে ঢাকা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                    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প্রভাতবেলা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--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     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 পারেতে ছোটো খেত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আমি একেলা।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     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গান গেয়ে তরী বেয়ে কে আসে পারে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     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দেখে যেন মনে হয় চিনি উহারে।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            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ভরা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পালে চলে যায়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            </a:t>
            </a:r>
            <a:r>
              <a:rPr lang="bn-IN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কোনো দিকে নাহি চায়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            </a:t>
            </a:r>
            <a:r>
              <a:rPr lang="bn-IN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ঢেউগুলি নিরুপায়</a:t>
            </a:r>
            <a:endParaRPr lang="en-US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                    </a:t>
            </a:r>
            <a:r>
              <a:rPr lang="bn-IN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ভাঙে দু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ধারে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--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   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নোবেল পুরস্কার কত সালে পান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 কাব্যগ্রন্থের নাম কী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8759" y="182863"/>
            <a:ext cx="2792757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54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82397" y="5370877"/>
            <a:ext cx="2790403" cy="76944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ধারালো বর্শা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969" y="1882115"/>
            <a:ext cx="2325946" cy="7694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গরজে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969" y="3726685"/>
            <a:ext cx="2325946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ভারা ভারা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969" y="5370878"/>
            <a:ext cx="2325946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খরপরশা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37852" y="3405173"/>
            <a:ext cx="4009602" cy="14465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‘ভারা’ অর্থ ধান রাখার পাত্র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33170" y="1882115"/>
            <a:ext cx="2639630" cy="7694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গর্জন করে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077201" y="2010133"/>
            <a:ext cx="1327980" cy="513402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803712" y="2010133"/>
            <a:ext cx="1327980" cy="513402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149872" y="3871747"/>
            <a:ext cx="1327980" cy="513402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6712094" y="3915999"/>
            <a:ext cx="1327980" cy="513402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6783256" y="5626916"/>
            <a:ext cx="1327980" cy="513402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077201" y="5626916"/>
            <a:ext cx="1327980" cy="513402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592595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1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7079" y="163918"/>
            <a:ext cx="4885898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6600" b="1" dirty="0">
              <a:ln>
                <a:solidFill>
                  <a:srgbClr val="C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1371600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|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943" y="1449978"/>
            <a:ext cx="4193177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রাশি রাশি ভারা ভারা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          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 কাটা হল সারা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          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ভরা নদী ক্ষুরধারা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                  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খরপরশা।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    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কাটিতে কাটিতে ধান এল বরষা।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887" y="1410790"/>
            <a:ext cx="7020062" cy="45066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3116849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068" y="195941"/>
            <a:ext cx="3605349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alt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পরপারে</a:t>
            </a:r>
            <a:r>
              <a:rPr lang="en-US" alt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alt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আঁকা</a:t>
            </a:r>
            <a:endParaRPr lang="en-GB" sz="28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alt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তরুছায়া</a:t>
            </a:r>
            <a:r>
              <a:rPr lang="en-US" alt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মসী-মাখা</a:t>
            </a:r>
            <a:endParaRPr lang="en-GB" sz="28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alt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গ্রামখানি</a:t>
            </a:r>
            <a:r>
              <a:rPr lang="en-US" alt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মেঘে</a:t>
            </a:r>
            <a:r>
              <a:rPr lang="en-US" alt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alt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28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GB" alt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প্রভাতবেলা</a:t>
            </a:r>
            <a:r>
              <a:rPr lang="en-US" alt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GB" sz="28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alt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এপারেতে</a:t>
            </a:r>
            <a:r>
              <a:rPr lang="en-US" alt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ছোটো</a:t>
            </a:r>
            <a:r>
              <a:rPr lang="en-US" alt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খেত</a:t>
            </a:r>
            <a:r>
              <a:rPr lang="en-US" alt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GB" alt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alt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একেলা</a:t>
            </a:r>
            <a:r>
              <a:rPr lang="en-GB" alt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28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349931" y="2168435"/>
            <a:ext cx="7393578" cy="44413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63642" y="0"/>
            <a:ext cx="62059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4000" b="1" dirty="0">
              <a:ln>
                <a:solidFill>
                  <a:srgbClr val="C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326572"/>
            <a:ext cx="55386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গেয়ে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তরী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বেয়ে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!</a:t>
            </a:r>
            <a:endParaRPr lang="en-GB" sz="24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চিনি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উহারে</a:t>
            </a:r>
            <a:r>
              <a:rPr lang="en-GB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24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ভরা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পালে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GB" sz="24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নাহি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GB" sz="24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ঢেউগুলি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নিরুপায</a:t>
            </a:r>
            <a:r>
              <a:rPr lang="en-GB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়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24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ভাঙে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দু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ধারে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GB" sz="24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চিনি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উহারে</a:t>
            </a:r>
            <a:r>
              <a:rPr lang="en-GB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04011" y="2991395"/>
            <a:ext cx="8848125" cy="36706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63642" y="0"/>
            <a:ext cx="38416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4000" b="1" dirty="0">
              <a:ln>
                <a:solidFill>
                  <a:srgbClr val="C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258" y="156753"/>
            <a:ext cx="43107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ওগো</a:t>
            </a:r>
            <a:r>
              <a:rPr lang="en-US" alt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GB" alt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alt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alt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যাও</a:t>
            </a:r>
            <a:r>
              <a:rPr lang="en-US" alt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alt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alt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GB" sz="28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alt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বারেক</a:t>
            </a:r>
            <a:r>
              <a:rPr lang="en-US" alt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ভিড়াও</a:t>
            </a:r>
            <a:r>
              <a:rPr lang="en-US" alt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তরী</a:t>
            </a:r>
            <a:r>
              <a:rPr lang="en-US" alt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কূলেতে</a:t>
            </a:r>
            <a:r>
              <a:rPr lang="en-US" alt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GB" alt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28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GB" alt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যেয়ো</a:t>
            </a:r>
            <a:r>
              <a:rPr lang="en-US" alt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যেথা</a:t>
            </a:r>
            <a:r>
              <a:rPr lang="en-US" alt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alt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alt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GB" sz="28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alt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GB" alt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যারে</a:t>
            </a:r>
            <a:r>
              <a:rPr lang="en-US" alt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খুশি</a:t>
            </a:r>
            <a:r>
              <a:rPr lang="en-US" alt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তারে</a:t>
            </a:r>
            <a:r>
              <a:rPr lang="en-US" alt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alt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GB" sz="28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GB" alt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alt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alt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alt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যাও</a:t>
            </a:r>
            <a:endParaRPr lang="bn-BD" altLang="en-US" sz="28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        ক্ষণিক হেসে</a:t>
            </a:r>
            <a:endParaRPr lang="en-GB" sz="28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70662" y="1567543"/>
            <a:ext cx="6871063" cy="50902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65426" y="0"/>
            <a:ext cx="23785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4400" b="1" dirty="0">
              <a:ln>
                <a:solidFill>
                  <a:srgbClr val="C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257" y="300446"/>
            <a:ext cx="565621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যত</a:t>
            </a:r>
            <a:r>
              <a:rPr lang="en-US" alt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চা</a:t>
            </a:r>
            <a:r>
              <a:rPr lang="en-GB" alt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alt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তত</a:t>
            </a:r>
            <a:r>
              <a:rPr lang="en-US" alt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লও</a:t>
            </a:r>
            <a:r>
              <a:rPr lang="en-US" alt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তরণী</a:t>
            </a:r>
            <a:r>
              <a:rPr lang="en-US" alt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GB" alt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পরে</a:t>
            </a:r>
            <a:endParaRPr lang="en-GB" sz="32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alt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alt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alt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GB" alt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alt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alt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GB" alt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দিয়েছি</a:t>
            </a:r>
            <a:r>
              <a:rPr lang="en-US" alt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ভরে</a:t>
            </a:r>
            <a:r>
              <a:rPr lang="en-GB" alt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।।</a:t>
            </a:r>
            <a:endParaRPr lang="en-GB" sz="32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alt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GB" alt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এতকাল</a:t>
            </a:r>
            <a:r>
              <a:rPr lang="en-US" alt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নদীকূলে</a:t>
            </a:r>
            <a:endParaRPr lang="en-GB" sz="32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alt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GB" alt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যাহা</a:t>
            </a:r>
            <a:r>
              <a:rPr lang="en-US" alt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লয়ে</a:t>
            </a:r>
            <a:r>
              <a:rPr lang="en-US" alt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ছিনু</a:t>
            </a:r>
            <a:r>
              <a:rPr lang="en-US" alt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ভুলে</a:t>
            </a:r>
            <a:endParaRPr lang="en-GB" sz="32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alt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GB" alt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সকলি</a:t>
            </a:r>
            <a:r>
              <a:rPr lang="en-US" alt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দিলাম</a:t>
            </a:r>
            <a:r>
              <a:rPr lang="en-US" alt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তুলে</a:t>
            </a:r>
            <a:endParaRPr lang="en-GB" sz="32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GB" alt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থরে</a:t>
            </a:r>
            <a:r>
              <a:rPr lang="en-US" alt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বিথরে</a:t>
            </a:r>
            <a:r>
              <a:rPr lang="en-US" alt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GB" sz="32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alt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alt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আমারে</a:t>
            </a:r>
            <a:r>
              <a:rPr lang="en-US" alt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লহো</a:t>
            </a:r>
            <a:r>
              <a:rPr lang="en-US" alt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করুণা</a:t>
            </a:r>
            <a:r>
              <a:rPr lang="en-US" alt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alt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।।</a:t>
            </a:r>
            <a:endParaRPr lang="en-GB" sz="32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endParaRPr lang="en-GB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042264" y="1358537"/>
            <a:ext cx="6792684" cy="52382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63642" y="169817"/>
            <a:ext cx="56704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4000" b="1" dirty="0">
              <a:ln>
                <a:solidFill>
                  <a:srgbClr val="C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756" y="231841"/>
            <a:ext cx="39449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 err="1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ঠাঁই</a:t>
            </a:r>
            <a:r>
              <a:rPr lang="en-US" altLang="en-US" sz="2400" b="1" dirty="0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altLang="en-US" sz="2400" b="1" dirty="0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GB" altLang="en-US" sz="2400" b="1" dirty="0" err="1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ঠাঁই</a:t>
            </a:r>
            <a:r>
              <a:rPr lang="en-US" altLang="en-US" sz="2400" b="1" dirty="0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altLang="en-US" sz="2400" b="1" dirty="0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GB" altLang="en-US" sz="2400" b="1" dirty="0" err="1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ছোটো</a:t>
            </a:r>
            <a:r>
              <a:rPr lang="en-US" altLang="en-US" sz="2400" b="1" dirty="0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altLang="en-US" sz="2400" b="1" dirty="0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তরী</a:t>
            </a:r>
            <a:endParaRPr lang="en-GB" sz="2400" b="1" dirty="0" smtClean="0">
              <a:solidFill>
                <a:srgbClr val="B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altLang="en-US" sz="2400" b="1" dirty="0" err="1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আমারি</a:t>
            </a:r>
            <a:r>
              <a:rPr lang="en-US" altLang="en-US" sz="2400" b="1" dirty="0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altLang="en-US" sz="2400" b="1" dirty="0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ধানে</a:t>
            </a:r>
            <a:r>
              <a:rPr lang="en-US" altLang="en-US" sz="2400" b="1" dirty="0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গিয়েছে</a:t>
            </a:r>
            <a:r>
              <a:rPr lang="en-US" altLang="en-US" sz="2400" b="1" dirty="0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ভরি</a:t>
            </a:r>
            <a:r>
              <a:rPr lang="en-GB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24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শ্রাবণগগন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ঘিরে</a:t>
            </a:r>
            <a:endParaRPr lang="en-GB" sz="24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GB" sz="24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24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রহিনু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GB" sz="24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যাহা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তরী</a:t>
            </a:r>
            <a:r>
              <a:rPr lang="en-GB" alt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।।</a:t>
            </a:r>
            <a:endParaRPr lang="en-GB" sz="24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75416" y="2991394"/>
            <a:ext cx="8888911" cy="34616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63642" y="0"/>
            <a:ext cx="5435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4000" b="1" dirty="0">
              <a:ln>
                <a:solidFill>
                  <a:srgbClr val="C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537" y="0"/>
            <a:ext cx="10972800" cy="1311511"/>
          </a:xfrm>
          <a:solidFill>
            <a:schemeClr val="accent3"/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bn-BD" sz="5400" b="1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শিক্ষক পরিচিতি   </a:t>
            </a:r>
            <a:endParaRPr lang="en-US" sz="5400" b="1" dirty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119223" y="1436759"/>
            <a:ext cx="5384800" cy="44348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bn-BD" dirty="0" smtClean="0"/>
              <a:t>  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/>
          </a:p>
        </p:txBody>
      </p:sp>
      <p:pic>
        <p:nvPicPr>
          <p:cNvPr id="1026" name="Picture 2" descr="C:\Users\user\Desktop\FB_IMG_16578225862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8531" y="1397726"/>
            <a:ext cx="2753651" cy="253419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2069" y="4140926"/>
            <a:ext cx="48071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এ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 এম আব্দুর রহমান </a:t>
            </a:r>
          </a:p>
          <a:p>
            <a:pPr>
              <a:buNone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প্রভাষক – বাংলা </a:t>
            </a:r>
          </a:p>
          <a:p>
            <a:pPr>
              <a:buNone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গন্ডা ডিগ্রি কলেজ   </a:t>
            </a:r>
          </a:p>
          <a:p>
            <a:pPr>
              <a:buNone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কেন্দুয়া, নেত্রকোনা ।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5737" y="548639"/>
            <a:ext cx="982326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5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altLang="en-US" sz="5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GB" altLang="en-US" sz="5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altLang="en-US" sz="5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5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altLang="en-US" sz="5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5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altLang="en-US" sz="5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altLang="en-US" sz="5400" b="1" dirty="0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5400" b="1" dirty="0" err="1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প্রতীকী</a:t>
            </a:r>
            <a:r>
              <a:rPr lang="en-US" altLang="en-US" sz="5400" b="1" dirty="0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GB" altLang="en-US" sz="5400" b="1" dirty="0" err="1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altLang="en-US" sz="5400" b="1" dirty="0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5400" b="1" dirty="0" err="1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altLang="en-US" sz="5400" b="1" dirty="0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5400" b="1" dirty="0" err="1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নিজে</a:t>
            </a:r>
            <a:r>
              <a:rPr lang="en-GB" altLang="en-US" sz="5400" b="1" dirty="0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5400" b="1" dirty="0" smtClean="0">
              <a:solidFill>
                <a:srgbClr val="B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altLang="en-US" sz="5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মাঝি</a:t>
            </a:r>
            <a:r>
              <a:rPr lang="en-US" altLang="en-US" sz="5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GB" altLang="en-US" sz="5400" b="1" dirty="0" err="1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মহাকালের</a:t>
            </a:r>
            <a:r>
              <a:rPr lang="en-US" altLang="en-US" sz="5400" b="1" dirty="0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5400" b="1" dirty="0" err="1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GB" altLang="en-US" sz="5400" b="1" dirty="0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5400" b="1" dirty="0" smtClean="0">
              <a:solidFill>
                <a:srgbClr val="B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altLang="en-US" sz="5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altLang="en-US" sz="5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5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altLang="en-US" sz="5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altLang="en-US" sz="5400" b="1" dirty="0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5400" b="1" dirty="0" err="1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altLang="en-US" sz="5400" b="1" dirty="0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5400" b="1" dirty="0" err="1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altLang="en-US" sz="5400" b="1" dirty="0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GB" altLang="en-US" sz="5400" b="1" dirty="0" err="1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altLang="en-US" sz="5400" b="1" dirty="0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5400" b="1" dirty="0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সৎ</a:t>
            </a:r>
            <a:r>
              <a:rPr lang="en-US" altLang="en-US" sz="5400" b="1" dirty="0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5400" b="1" dirty="0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altLang="en-US" sz="5400" b="1" dirty="0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5400" b="1" dirty="0" err="1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কল্যাণকর</a:t>
            </a:r>
            <a:r>
              <a:rPr lang="en-US" altLang="en-US" sz="5400" b="1" dirty="0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5400" b="1" dirty="0" err="1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altLang="en-US" sz="5400" b="1" dirty="0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5400" b="1" dirty="0" err="1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GB" altLang="en-US" sz="5400" b="1" dirty="0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5400" b="1" dirty="0" smtClean="0">
              <a:solidFill>
                <a:srgbClr val="B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altLang="en-US" sz="5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বাঁকা</a:t>
            </a:r>
            <a:r>
              <a:rPr lang="en-US" altLang="en-US" sz="5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5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জল</a:t>
            </a:r>
            <a:r>
              <a:rPr lang="en-US" altLang="en-US" sz="5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GB" altLang="en-US" sz="5400" b="1" dirty="0" err="1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কালস্রোতের</a:t>
            </a:r>
            <a:r>
              <a:rPr lang="en-US" altLang="en-US" sz="5400" b="1" dirty="0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5400" b="1" dirty="0" err="1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endParaRPr lang="en-GB" sz="54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altLang="en-US" sz="5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বিদেশ</a:t>
            </a:r>
            <a:r>
              <a:rPr lang="en-US" altLang="en-US" sz="5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GB" altLang="en-US" sz="5400" b="1" dirty="0" err="1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চিরায়ত</a:t>
            </a:r>
            <a:r>
              <a:rPr lang="en-US" altLang="en-US" sz="5400" b="1" dirty="0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5400" b="1" dirty="0" err="1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শিল্পলোক</a:t>
            </a:r>
            <a:r>
              <a:rPr lang="en-GB" altLang="en-US" sz="5400" b="1" dirty="0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altLang="en-US" sz="5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54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bn-BD" dirty="0" smtClean="0"/>
              <a:t>  </a:t>
            </a:r>
          </a:p>
          <a:p>
            <a:pPr>
              <a:buNone/>
            </a:pPr>
            <a:r>
              <a:rPr lang="en-GB" altLang="en-US" sz="4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altLang="en-US" sz="4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. '</a:t>
            </a:r>
            <a:r>
              <a:rPr lang="en-GB" altLang="en-US" sz="4400" b="1" dirty="0" err="1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বাঁকা</a:t>
            </a:r>
            <a:r>
              <a:rPr lang="en-US" altLang="en-US" sz="4400" b="1" dirty="0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b="1" dirty="0" err="1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জল</a:t>
            </a:r>
            <a:r>
              <a:rPr lang="en-US" altLang="en-US" sz="4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' </a:t>
            </a:r>
            <a:r>
              <a:rPr lang="en-GB" altLang="en-US" sz="4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altLang="en-US" sz="4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altLang="en-US" sz="4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বোঝানো</a:t>
            </a:r>
            <a:r>
              <a:rPr lang="en-US" altLang="en-US" sz="4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altLang="en-US" sz="4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? - </a:t>
            </a:r>
            <a:r>
              <a:rPr lang="en-GB" altLang="en-US" sz="4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altLang="en-US" sz="4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GB" altLang="en-US" sz="4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44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altLang="en-US" sz="4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altLang="en-US" sz="4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.'</a:t>
            </a:r>
            <a:r>
              <a:rPr lang="en-GB" altLang="en-US" sz="4400" b="1" dirty="0" err="1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যাহা</a:t>
            </a:r>
            <a:r>
              <a:rPr lang="en-US" altLang="en-US" sz="4400" b="1" dirty="0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b="1" dirty="0" err="1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altLang="en-US" sz="4400" b="1" dirty="0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b="1" dirty="0" err="1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altLang="en-US" sz="4400" b="1" dirty="0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b="1" dirty="0" err="1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altLang="en-US" sz="4400" b="1" dirty="0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b="1" dirty="0" err="1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altLang="en-US" sz="4400" b="1" dirty="0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b="1" dirty="0" err="1" smtClean="0">
                <a:solidFill>
                  <a:srgbClr val="BF0000"/>
                </a:solidFill>
                <a:latin typeface="NikoshBAN" pitchFamily="2" charset="0"/>
                <a:cs typeface="NikoshBAN" pitchFamily="2" charset="0"/>
              </a:rPr>
              <a:t>তরী</a:t>
            </a:r>
            <a:r>
              <a:rPr lang="en-US" altLang="en-US" sz="4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'-</a:t>
            </a:r>
            <a:r>
              <a:rPr lang="en-GB" altLang="en-US" sz="4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altLang="en-US" sz="4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altLang="en-US" sz="4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altLang="en-US" sz="4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4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GB" altLang="en-US" sz="4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বুঝিয়েছেন</a:t>
            </a:r>
            <a:r>
              <a:rPr lang="en-US" altLang="en-US" sz="4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?- </a:t>
            </a:r>
            <a:r>
              <a:rPr lang="en-GB" altLang="en-US" sz="4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altLang="en-US" sz="4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GB" altLang="en-US" sz="4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altLang="en-US" sz="4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44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বিদেশি ফুল জার্বেরা - fruitflowerfish.blogspot.com - Beautiful Fruits  Flowers Fish Reviews"/>
          <p:cNvSpPr>
            <a:spLocks noChangeAspect="1" noChangeArrowheads="1"/>
          </p:cNvSpPr>
          <p:nvPr/>
        </p:nvSpPr>
        <p:spPr bwMode="auto">
          <a:xfrm>
            <a:off x="155575" y="-822325"/>
            <a:ext cx="22860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বিদেশি ফুল জার্বেরা - fruitflowerfish.blogspot.com - Beautiful Fruits  Flowers Fish Reviews"/>
          <p:cNvSpPr>
            <a:spLocks noChangeAspect="1" noChangeArrowheads="1"/>
          </p:cNvSpPr>
          <p:nvPr/>
        </p:nvSpPr>
        <p:spPr bwMode="auto">
          <a:xfrm>
            <a:off x="155575" y="-822325"/>
            <a:ext cx="22860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xx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373" y="1645920"/>
            <a:ext cx="8451668" cy="517211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49039" y="0"/>
            <a:ext cx="4702628" cy="160673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39580" y="2559200"/>
            <a:ext cx="2142698" cy="13374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201011_1954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909" y="1237073"/>
            <a:ext cx="3680586" cy="4585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sx="98000" sy="98000" algn="ctr">
              <a:srgbClr val="000000">
                <a:alpha val="33000"/>
              </a:srgbClr>
            </a:outerShdw>
            <a:softEdge rad="6350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6000000"/>
            </a:lightRig>
          </a:scene3d>
          <a:sp3d z="635000" extrusionH="254000" contourW="19050" prstMaterial="metal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804873" y="2747586"/>
            <a:ext cx="4957096" cy="19387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(আবশ্যিক) 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1ম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bn-IN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65914" y="827934"/>
            <a:ext cx="6041572" cy="11968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6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66143" y="5581186"/>
            <a:ext cx="5889349" cy="844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SG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402981" y="4728530"/>
            <a:ext cx="3813151" cy="901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337" y="1518953"/>
            <a:ext cx="4598126" cy="3745379"/>
          </a:xfrm>
          <a:prstGeom prst="rect">
            <a:avLst/>
          </a:prstGeom>
          <a:noFill/>
        </p:spPr>
      </p:pic>
      <p:pic>
        <p:nvPicPr>
          <p:cNvPr id="1027" name="Picture 3" descr="C:\Users\user\Desktop\images 1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52606" y="1593669"/>
            <a:ext cx="5473336" cy="373521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3852" y="448574"/>
            <a:ext cx="7940294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9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818" y="2886891"/>
            <a:ext cx="11130742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তরী</a:t>
            </a:r>
            <a:r>
              <a:rPr lang="bn-IN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BD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bn-IN" sz="8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28250"/>
            <a:ext cx="11984182" cy="1323439"/>
          </a:xfrm>
          <a:prstGeom prst="rect">
            <a:avLst/>
          </a:prstGeom>
          <a:solidFill>
            <a:schemeClr val="accent2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তরী</a:t>
            </a:r>
            <a:endParaRPr lang="en-US" sz="8000" b="1" dirty="0">
              <a:ln w="1905"/>
              <a:solidFill>
                <a:srgbClr val="66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5838" y="4932593"/>
            <a:ext cx="3941805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411" name="Picture 3" descr="C:\Users\user\Desktop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6908" y="1985554"/>
            <a:ext cx="3459189" cy="4049485"/>
          </a:xfrm>
          <a:prstGeom prst="rect">
            <a:avLst/>
          </a:prstGeom>
          <a:noFill/>
        </p:spPr>
      </p:pic>
      <p:pic>
        <p:nvPicPr>
          <p:cNvPr id="18434" name="Picture 2" descr="সোনার তরী – Agamee Prakasha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98755" y="2325188"/>
            <a:ext cx="1964593" cy="2573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4255926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67967" y="380770"/>
            <a:ext cx="4600136" cy="13234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88CB6AC-4873-40C3-9A42-897368E40902}"/>
              </a:ext>
            </a:extLst>
          </p:cNvPr>
          <p:cNvSpPr txBox="1"/>
          <p:nvPr/>
        </p:nvSpPr>
        <p:spPr>
          <a:xfrm>
            <a:off x="1682537" y="2366086"/>
            <a:ext cx="9133510" cy="3477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alt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alt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GB" altLang="en-US" sz="4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রূপক</a:t>
            </a:r>
            <a:r>
              <a:rPr lang="en-US" alt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alt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alt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alt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alt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alt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alt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GB" sz="44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alt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alt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GB" altLang="en-US" sz="4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alt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অন্তর্নিহিত</a:t>
            </a:r>
            <a:r>
              <a:rPr lang="en-US" alt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জীবনদর্শন</a:t>
            </a:r>
            <a:r>
              <a:rPr lang="en-US" alt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alt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en-US" alt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alt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44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alt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GB" altLang="en-US" sz="4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মানবজীবনের</a:t>
            </a:r>
            <a:r>
              <a:rPr lang="en-US" alt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অনিবার্যতা</a:t>
            </a:r>
            <a:r>
              <a:rPr lang="en-US" alt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সহজভাবে</a:t>
            </a:r>
            <a:r>
              <a:rPr lang="en-US" alt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alt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alt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অভ্যস্ত</a:t>
            </a:r>
            <a:r>
              <a:rPr lang="en-US" alt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GB" alt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alt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44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28288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504398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12279" y="285033"/>
            <a:ext cx="2877405" cy="954107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7ই মে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১৮৬১ খ্রী- কলকাতায়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3157694">
            <a:off x="7321963" y="1593014"/>
            <a:ext cx="2421651" cy="954107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-দেবেন্দ্রনাথ ঠাকুর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7857289">
            <a:off x="1175126" y="1938608"/>
            <a:ext cx="2828932" cy="58477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মাতা-সারদা দেবী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7425330">
            <a:off x="7215131" y="4509230"/>
            <a:ext cx="2739692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‘গীতাঞ্জলি’কাব্যের জন্য নোবেল পুরস্কার পান,১৯১৩ খ্রীঃ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4528649">
            <a:off x="1488571" y="4905990"/>
            <a:ext cx="2397326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কাব্য-বনফুল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পনের বছর বয়সে।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3187" y="5771320"/>
            <a:ext cx="2250715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৭ই আগস্ট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৪১ - কলকাতায়।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10800000">
            <a:off x="5441088" y="1334591"/>
            <a:ext cx="205950" cy="1077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14081777">
            <a:off x="7052451" y="2428751"/>
            <a:ext cx="310333" cy="1137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 rot="1563435">
            <a:off x="3235052" y="2940045"/>
            <a:ext cx="1097124" cy="2792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 rot="17244480">
            <a:off x="7266946" y="3868986"/>
            <a:ext cx="305981" cy="1324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 rot="19761439">
            <a:off x="3260611" y="4323656"/>
            <a:ext cx="1025159" cy="297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5441090" y="4844023"/>
            <a:ext cx="296112" cy="8318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3101" y="1663457"/>
            <a:ext cx="2792757" cy="76944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3" descr="C:\Users\user\Desktop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072322" y="2612571"/>
            <a:ext cx="2923573" cy="2638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2507022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 flipV="1">
            <a:off x="496389" y="621884"/>
            <a:ext cx="11312434" cy="550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তিনি ছিলেন অগ্রণী 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2" tooltip="বাঙালি"/>
              </a:rPr>
              <a:t>বাঙালি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কবি, 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3" tooltip="ঔপন্যাসিক"/>
              </a:rPr>
              <a:t>ঔপন্যাসিক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সংগীতস্রষ্টা, 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4" tooltip="নাট্যকার"/>
              </a:rPr>
              <a:t>নাট্যকার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চিত্রকর, 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5" tooltip="ছোটগল্পকার"/>
              </a:rPr>
              <a:t>ছোটগল্পকার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প্রাবন্ধিক, 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6" tooltip="অভিনেতা"/>
              </a:rPr>
              <a:t>অভিনেতা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কণ্ঠশিল্পী ও 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7" tooltip="দার্শনিক"/>
              </a:rPr>
              <a:t>দার্শনিক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baseline="30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8"/>
              </a:rPr>
              <a:t>[২]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তাকে 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9" tooltip="বাংলা ভাষা"/>
              </a:rPr>
              <a:t>বাংলা ভাষার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সর্বশ্রেষ্ঠ সাহিত্যিক মনে করা হয়।</a:t>
            </a:r>
            <a:r>
              <a:rPr lang="bn-BD" sz="3200" b="1" baseline="30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8"/>
              </a:rPr>
              <a:t>[৩]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রবীন্দ্রনাথকে “গুরুদেব”, “কবিগুরু” ও “বিশ্বকবি” অভিধায় ভূষিত করা হয়।</a:t>
            </a:r>
            <a:r>
              <a:rPr lang="bn-BD" sz="3200" b="1" baseline="30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8"/>
              </a:rPr>
              <a:t>[৪]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রবীন্দ্রনাথের ৫২টি 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10" tooltip="কাব্যগ্রন্থ"/>
              </a:rPr>
              <a:t>কাব্যগ্রন্থ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baseline="30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8"/>
              </a:rPr>
              <a:t>[৫]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৩৮টি 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11" tooltip="নাটক"/>
              </a:rPr>
              <a:t>নাটক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baseline="30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8"/>
              </a:rPr>
              <a:t>[৬]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১৩টি 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12" tooltip="উপন্যাস"/>
              </a:rPr>
              <a:t>উপন্যাস</a:t>
            </a:r>
            <a:r>
              <a:rPr lang="bn-BD" sz="3200" b="1" baseline="30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8"/>
              </a:rPr>
              <a:t>[৭]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৩৬টি 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13" tooltip="প্রবন্ধ"/>
              </a:rPr>
              <a:t>প্রবন্ধ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অন্যান্য গদ্যসংকলন</a:t>
            </a:r>
            <a:r>
              <a:rPr lang="bn-BD" sz="3200" b="1" baseline="30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8"/>
              </a:rPr>
              <a:t>[৮]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তার জীবদ্দশায় বা 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14" tooltip="মৃত্যু"/>
              </a:rPr>
              <a:t>মৃত্যুর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অব্যবহিত পরে প্রকাশিত হয়। তার সর্বমোট ৯৫টি 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15" tooltip="ছোটগল্প"/>
              </a:rPr>
              <a:t>ছোটগল্প</a:t>
            </a:r>
            <a:r>
              <a:rPr lang="bn-BD" sz="3200" b="1" baseline="30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8"/>
              </a:rPr>
              <a:t>[৯]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১৯১৫টি 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16" tooltip="রবীন্দ্রসংগীত"/>
              </a:rPr>
              <a:t>গান</a:t>
            </a:r>
            <a:r>
              <a:rPr lang="bn-BD" sz="3200" b="1" baseline="30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8"/>
              </a:rPr>
              <a:t>[১০]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যথাক্রমে </a:t>
            </a:r>
            <a:r>
              <a:rPr lang="bn-BD" sz="3200" b="1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17" tooltip="গল্পগুচ্ছ"/>
              </a:rPr>
              <a:t>গল্পগুচ্ছ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b="1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18" tooltip="গীতবিতান"/>
              </a:rPr>
              <a:t>গীতবিতান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সংকলনের অন্তর্ভুক্ত হয়েছে। রবীন্দ্রনাথের যাবতীয় প্রকাশিত ও গ্রন্থাকারে অপ্রকাশিত রচনা ৩২ খণ্ডে </a:t>
            </a:r>
            <a:r>
              <a:rPr lang="bn-BD" sz="3200" b="1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19" tooltip="রবীন্দ্র রচনাবলী"/>
              </a:rPr>
              <a:t>রবীন্দ্র রচনাবলী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নামে প্রকাশিত হয়েছে।</a:t>
            </a:r>
            <a:r>
              <a:rPr lang="bn-BD" sz="3200" b="1" baseline="30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8"/>
              </a:rPr>
              <a:t>[১১]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রবীন্দ্রনাথের যাবতীয় 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20" tooltip="পত্রসাহিত্য (পাতার অস্তিত্ব নেই)"/>
              </a:rPr>
              <a:t>পত্রসাহিত্য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উনিশ খণ্ডে </a:t>
            </a:r>
            <a:r>
              <a:rPr lang="bn-BD" sz="3200" b="1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চিঠিপত্র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চারটি পৃথক গ্রন্থে প্রকাশিত।</a:t>
            </a:r>
            <a:r>
              <a:rPr lang="bn-BD" sz="3200" b="1" baseline="30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8"/>
              </a:rPr>
              <a:t>[১২]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এছাড়া তিনি প্রায় দুই হাজার ছবি এঁকেছিলেন।</a:t>
            </a:r>
            <a:r>
              <a:rPr lang="bn-BD" sz="3200" b="1" baseline="30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8"/>
              </a:rPr>
              <a:t>[১৩]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রবীন্দ্রনাথের রচনা 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21" tooltip="বিশ্ব"/>
              </a:rPr>
              <a:t>বিশ্বের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বিভিন্ন 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22" tooltip="ভাষা"/>
              </a:rPr>
              <a:t>ভাষায়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অনূদিত হয়েছে। ১৯১৩ সালে </a:t>
            </a:r>
            <a:r>
              <a:rPr lang="bn-BD" sz="3200" b="1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23" tooltip="গীতাঞ্জলি"/>
              </a:rPr>
              <a:t>গীতাঞ্জলি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কাব্যগ্রন্থের 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24" tooltip="ইংরেজি"/>
              </a:rPr>
              <a:t>ইংরেজি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অনুবাদের জন্য তিনি এশীয়দের মধ্যে সাহিত্যে প্রথম 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25" tooltip="সাহিত্যে নোবেল পুরস্কার"/>
              </a:rPr>
              <a:t>নোবেল পুরস্কার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লাভ করেন।</a:t>
            </a:r>
            <a:r>
              <a:rPr lang="bn-BD" sz="3200" b="1" baseline="30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8"/>
              </a:rPr>
              <a:t>[১৪]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2624</TotalTime>
  <Words>604</Words>
  <Application>Microsoft Office PowerPoint</Application>
  <PresentationFormat>Custom</PresentationFormat>
  <Paragraphs>147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স্বাগতম</vt:lpstr>
      <vt:lpstr>                          শিক্ষক পরিচিতি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  একক কাজ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বাড়ির কাজ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Bengal Computer</dc:creator>
  <cp:lastModifiedBy>user</cp:lastModifiedBy>
  <cp:revision>656</cp:revision>
  <dcterms:created xsi:type="dcterms:W3CDTF">2016-02-28T05:38:14Z</dcterms:created>
  <dcterms:modified xsi:type="dcterms:W3CDTF">2022-07-22T19:05:10Z</dcterms:modified>
</cp:coreProperties>
</file>