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23"/>
  </p:notesMasterIdLst>
  <p:sldIdLst>
    <p:sldId id="443" r:id="rId3"/>
    <p:sldId id="445" r:id="rId4"/>
    <p:sldId id="458" r:id="rId5"/>
    <p:sldId id="469" r:id="rId6"/>
    <p:sldId id="459" r:id="rId7"/>
    <p:sldId id="462" r:id="rId8"/>
    <p:sldId id="463" r:id="rId9"/>
    <p:sldId id="464" r:id="rId10"/>
    <p:sldId id="460" r:id="rId11"/>
    <p:sldId id="461" r:id="rId12"/>
    <p:sldId id="448" r:id="rId13"/>
    <p:sldId id="466" r:id="rId14"/>
    <p:sldId id="449" r:id="rId15"/>
    <p:sldId id="467" r:id="rId16"/>
    <p:sldId id="450" r:id="rId17"/>
    <p:sldId id="451" r:id="rId18"/>
    <p:sldId id="454" r:id="rId19"/>
    <p:sldId id="455" r:id="rId20"/>
    <p:sldId id="470" r:id="rId21"/>
    <p:sldId id="45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FE1"/>
    <a:srgbClr val="3333FF"/>
    <a:srgbClr val="79DCFF"/>
    <a:srgbClr val="7099C6"/>
    <a:srgbClr val="F1FC8C"/>
    <a:srgbClr val="9DF884"/>
    <a:srgbClr val="D0E0F4"/>
    <a:srgbClr val="A8C808"/>
    <a:srgbClr val="A9078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0326" autoAdjust="0"/>
  </p:normalViewPr>
  <p:slideViewPr>
    <p:cSldViewPr>
      <p:cViewPr varScale="1">
        <p:scale>
          <a:sx n="93" d="100"/>
          <a:sy n="93" d="100"/>
        </p:scale>
        <p:origin x="-540" y="-102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BB35-922F-4744-9C04-EF41FF9D4CD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5A26-B19B-44F0-8D8E-BA1521D83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A26-B19B-44F0-8D8E-BA1521D83B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0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DE6-A65D-4CD8-AC1B-3A04914D080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A09B-7F18-442A-BCD9-5FDD96245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464D26-27D3-4F07-A731-41CF9C435D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57D04E-0DD7-44C9-AF2A-462E8A2C6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igganprojukti.com/%E0%A6%B8%E0%A7%87%E0%A6%B0%E0%A6%BE-%E0%A7%AB%E0%A6%9F%E0%A6%BF-%E0%A6%AC%E0%A6%BE%E0%A6%82%E0%A6%B2%E0%A6%BE-%E0%A6%87-%E0%A6%AC%E0%A7%81%E0%A6%95-%E0%A6%85%E0%A7%8D%E0%A6%AF%E0%A6%BE%E0%A6%AA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98EDAF6-C32B-4376-81CC-807FE80ABBDF}"/>
              </a:ext>
            </a:extLst>
          </p:cNvPr>
          <p:cNvGrpSpPr/>
          <p:nvPr/>
        </p:nvGrpSpPr>
        <p:grpSpPr>
          <a:xfrm>
            <a:off x="5043" y="-13950"/>
            <a:ext cx="9144000" cy="5153417"/>
            <a:chOff x="-16223" y="-24583"/>
            <a:chExt cx="9144000" cy="5153417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44CEFA3-E6A5-4BCB-ABDB-06ED55C0DE34}"/>
                </a:ext>
              </a:extLst>
            </p:cNvPr>
            <p:cNvSpPr/>
            <p:nvPr/>
          </p:nvSpPr>
          <p:spPr>
            <a:xfrm flipH="1">
              <a:off x="-16223" y="-14666"/>
              <a:ext cx="9144000" cy="5143500"/>
            </a:xfrm>
            <a:prstGeom prst="rect">
              <a:avLst/>
            </a:prstGeom>
            <a:blipFill dpi="0" rotWithShape="1">
              <a:blip r:embed="rId3" cstate="email">
                <a:alphaModFix amt="9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03A35FB-673A-4475-975A-EC40A90341FB}"/>
                </a:ext>
              </a:extLst>
            </p:cNvPr>
            <p:cNvSpPr txBox="1"/>
            <p:nvPr/>
          </p:nvSpPr>
          <p:spPr>
            <a:xfrm>
              <a:off x="533400" y="-24583"/>
              <a:ext cx="7697827" cy="451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dirty="0">
                  <a:solidFill>
                    <a:srgbClr val="00B05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Welcome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0" dirty="0" smtClean="0">
                  <a:solidFill>
                    <a:srgbClr val="7030A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To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dirty="0" smtClean="0">
                  <a:solidFill>
                    <a:srgbClr val="370FE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[[</a:t>
              </a:r>
              <a:r>
                <a:rPr lang="en-US" sz="9600" dirty="0" smtClean="0">
                  <a:solidFill>
                    <a:srgbClr val="370FE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MMC </a:t>
              </a:r>
              <a:r>
                <a:rPr lang="en-US" sz="9600" dirty="0">
                  <a:solidFill>
                    <a:srgbClr val="370FE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CLASS</a:t>
              </a:r>
              <a:endParaRPr lang="en-US" sz="9600" dirty="0">
                <a:solidFill>
                  <a:srgbClr val="370FE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714135" y="7636"/>
            <a:ext cx="9144000" cy="5142878"/>
            <a:chOff x="-8714135" y="-48119"/>
            <a:chExt cx="9144000" cy="5142878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1989C03-431F-4E99-9003-8F97DBA9479D}"/>
                </a:ext>
              </a:extLst>
            </p:cNvPr>
            <p:cNvGrpSpPr/>
            <p:nvPr/>
          </p:nvGrpSpPr>
          <p:grpSpPr>
            <a:xfrm>
              <a:off x="-8714135" y="-48119"/>
              <a:ext cx="9144000" cy="5142878"/>
              <a:chOff x="-8610600" y="-3810"/>
              <a:chExt cx="9144000" cy="51428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9420AD2D-EF43-486A-BC89-CE8F0C8031CC}"/>
                  </a:ext>
                </a:extLst>
              </p:cNvPr>
              <p:cNvGrpSpPr/>
              <p:nvPr/>
            </p:nvGrpSpPr>
            <p:grpSpPr>
              <a:xfrm>
                <a:off x="-8610600" y="-3810"/>
                <a:ext cx="9144000" cy="5142878"/>
                <a:chOff x="-10058400" y="6318"/>
                <a:chExt cx="9144000" cy="514287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4BBF7ACB-5EA9-402F-B1C6-0F4467C8D350}"/>
                    </a:ext>
                  </a:extLst>
                </p:cNvPr>
                <p:cNvSpPr/>
                <p:nvPr/>
              </p:nvSpPr>
              <p:spPr>
                <a:xfrm>
                  <a:off x="-10058400" y="6318"/>
                  <a:ext cx="9144000" cy="5142878"/>
                </a:xfrm>
                <a:custGeom>
                  <a:avLst/>
                  <a:gdLst>
                    <a:gd name="connsiteX0" fmla="*/ 0 w 9144000"/>
                    <a:gd name="connsiteY0" fmla="*/ 0 h 5142878"/>
                    <a:gd name="connsiteX1" fmla="*/ 8534400 w 9144000"/>
                    <a:gd name="connsiteY1" fmla="*/ 0 h 5142878"/>
                    <a:gd name="connsiteX2" fmla="*/ 8686800 w 9144000"/>
                    <a:gd name="connsiteY2" fmla="*/ 0 h 5142878"/>
                    <a:gd name="connsiteX3" fmla="*/ 9144000 w 9144000"/>
                    <a:gd name="connsiteY3" fmla="*/ 0 h 5142878"/>
                    <a:gd name="connsiteX4" fmla="*/ 9144000 w 9144000"/>
                    <a:gd name="connsiteY4" fmla="*/ 666750 h 5142878"/>
                    <a:gd name="connsiteX5" fmla="*/ 8686800 w 9144000"/>
                    <a:gd name="connsiteY5" fmla="*/ 666750 h 5142878"/>
                    <a:gd name="connsiteX6" fmla="*/ 8686800 w 9144000"/>
                    <a:gd name="connsiteY6" fmla="*/ 5142878 h 5142878"/>
                    <a:gd name="connsiteX7" fmla="*/ 0 w 9144000"/>
                    <a:gd name="connsiteY7" fmla="*/ 5142878 h 5142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0" h="5142878">
                      <a:moveTo>
                        <a:pt x="0" y="0"/>
                      </a:moveTo>
                      <a:lnTo>
                        <a:pt x="8534400" y="0"/>
                      </a:lnTo>
                      <a:lnTo>
                        <a:pt x="8686800" y="0"/>
                      </a:lnTo>
                      <a:lnTo>
                        <a:pt x="9144000" y="0"/>
                      </a:lnTo>
                      <a:lnTo>
                        <a:pt x="9144000" y="666750"/>
                      </a:lnTo>
                      <a:lnTo>
                        <a:pt x="8686800" y="666750"/>
                      </a:lnTo>
                      <a:lnTo>
                        <a:pt x="8686800" y="5142878"/>
                      </a:lnTo>
                      <a:lnTo>
                        <a:pt x="0" y="5142878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88B50F76-49DE-411A-BF46-9836C9776702}"/>
                    </a:ext>
                  </a:extLst>
                </p:cNvPr>
                <p:cNvGrpSpPr/>
                <p:nvPr/>
              </p:nvGrpSpPr>
              <p:grpSpPr>
                <a:xfrm>
                  <a:off x="-10032342" y="130831"/>
                  <a:ext cx="9117942" cy="4648200"/>
                  <a:chOff x="-10108542" y="130831"/>
                  <a:chExt cx="9117942" cy="4648200"/>
                </a:xfrm>
              </p:grpSpPr>
              <p:sp>
                <p:nvSpPr>
                  <p:cNvPr id="14" name="Text Placeholder 4">
                    <a:extLst>
                      <a:ext uri="{FF2B5EF4-FFF2-40B4-BE49-F238E27FC236}">
                        <a16:creationId xmlns="" xmlns:a16="http://schemas.microsoft.com/office/drawing/2014/main" id="{995D60FB-371B-4CFF-9D61-A4C72CC82E5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6634694" y="130831"/>
                    <a:ext cx="1817508" cy="656943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bn-BD" sz="4000" b="1" u="sng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="" xmlns:a16="http://schemas.microsoft.com/office/drawing/2014/main" id="{08FD56F2-86F8-4006-A1F2-3385E92FF282}"/>
                      </a:ext>
                    </a:extLst>
                  </p:cNvPr>
                  <p:cNvGrpSpPr/>
                  <p:nvPr/>
                </p:nvGrpSpPr>
                <p:grpSpPr>
                  <a:xfrm>
                    <a:off x="-10108542" y="822347"/>
                    <a:ext cx="3451613" cy="3915057"/>
                    <a:chOff x="-5806" y="747778"/>
                    <a:chExt cx="3451613" cy="3915057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="" xmlns:a16="http://schemas.microsoft.com/office/drawing/2014/main" id="{B76FE299-F642-4A0F-8F37-2F357D94D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806" y="747778"/>
                      <a:ext cx="3451613" cy="3915057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en-US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="1" u="sng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4000" b="1" u="sng" dirty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অনুপম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ভট্টাচার্য্য</a:t>
                      </a:r>
                      <a:endParaRPr lang="en-US" sz="3200" b="1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বি.এসসি</a:t>
                      </a:r>
                      <a:endParaRPr lang="bn-BD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bn-BD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সহকারী শিক্ষক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আইসিটি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bn-BD" sz="20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বালিকা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কলেজ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হাটহাজারী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চট্টগ্রাম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BD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bn-BD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 :</a:t>
                      </a:r>
                      <a:r>
                        <a:rPr lang="en-US" dirty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০১৫৩৮-২০১৪৩৬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anupamb81@gmail.com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21" name="Picture 20">
                      <a:extLst>
                        <a:ext uri="{FF2B5EF4-FFF2-40B4-BE49-F238E27FC236}">
                          <a16:creationId xmlns="" xmlns:a16="http://schemas.microsoft.com/office/drawing/2014/main" id="{132A64CE-BAAB-496C-B623-61A58AB5B5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3705" y="3626126"/>
                      <a:ext cx="326868" cy="3296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21">
                      <a:extLst>
                        <a:ext uri="{FF2B5EF4-FFF2-40B4-BE49-F238E27FC236}">
                          <a16:creationId xmlns="" xmlns:a16="http://schemas.microsoft.com/office/drawing/2014/main" id="{EA381D0E-5713-4F90-95C3-06EA4BBD7D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11370" y="3990499"/>
                      <a:ext cx="302557" cy="252521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="" xmlns:a16="http://schemas.microsoft.com/office/drawing/2014/main" id="{872AECAB-450B-4E56-9CE3-7FF2E976F3C7}"/>
                      </a:ext>
                    </a:extLst>
                  </p:cNvPr>
                  <p:cNvSpPr/>
                  <p:nvPr/>
                </p:nvSpPr>
                <p:spPr>
                  <a:xfrm>
                    <a:off x="-4666050" y="863974"/>
                    <a:ext cx="3114016" cy="3915057"/>
                  </a:xfrm>
                  <a:prstGeom prst="rect">
                    <a:avLst/>
                  </a:prstGeom>
                  <a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DB002D2D-137F-4B6F-A3CC-8CDEF3A0BCB5}"/>
                      </a:ext>
                    </a:extLst>
                  </p:cNvPr>
                  <p:cNvSpPr txBox="1"/>
                  <p:nvPr/>
                </p:nvSpPr>
                <p:spPr>
                  <a:xfrm>
                    <a:off x="-1371600" y="14443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DFE8D780-64EA-4CE4-A9AA-51CCF0655ECA}"/>
                  </a:ext>
                </a:extLst>
              </p:cNvPr>
              <p:cNvGrpSpPr/>
              <p:nvPr/>
            </p:nvGrpSpPr>
            <p:grpSpPr>
              <a:xfrm>
                <a:off x="-5054872" y="819614"/>
                <a:ext cx="1817509" cy="1630433"/>
                <a:chOff x="2014965" y="836916"/>
                <a:chExt cx="5528603" cy="6102358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="" xmlns:a16="http://schemas.microsoft.com/office/drawing/2014/main" id="{33421128-9B6C-48BF-8776-CEC9D6413E8C}"/>
                    </a:ext>
                  </a:extLst>
                </p:cNvPr>
                <p:cNvSpPr/>
                <p:nvPr/>
              </p:nvSpPr>
              <p:spPr>
                <a:xfrm>
                  <a:off x="2014965" y="836916"/>
                  <a:ext cx="5528603" cy="6102358"/>
                </a:xfrm>
                <a:custGeom>
                  <a:avLst/>
                  <a:gdLst>
                    <a:gd name="connsiteX0" fmla="*/ 1988994 w 6086456"/>
                    <a:gd name="connsiteY0" fmla="*/ 1053414 h 6102358"/>
                    <a:gd name="connsiteX1" fmla="*/ 2716978 w 6086456"/>
                    <a:gd name="connsiteY1" fmla="*/ 1053414 h 6102358"/>
                    <a:gd name="connsiteX2" fmla="*/ 1028897 w 6086456"/>
                    <a:gd name="connsiteY2" fmla="*/ 2518027 h 6102358"/>
                    <a:gd name="connsiteX3" fmla="*/ 1028897 w 6086456"/>
                    <a:gd name="connsiteY3" fmla="*/ 2518028 h 6102358"/>
                    <a:gd name="connsiteX4" fmla="*/ 673002 w 6086456"/>
                    <a:gd name="connsiteY4" fmla="*/ 2826810 h 6102358"/>
                    <a:gd name="connsiteX5" fmla="*/ 1028897 w 6086456"/>
                    <a:gd name="connsiteY5" fmla="*/ 3237007 h 6102358"/>
                    <a:gd name="connsiteX6" fmla="*/ 1028897 w 6086456"/>
                    <a:gd name="connsiteY6" fmla="*/ 3237008 h 6102358"/>
                    <a:gd name="connsiteX7" fmla="*/ 2606720 w 6086456"/>
                    <a:gd name="connsiteY7" fmla="*/ 5055570 h 6102358"/>
                    <a:gd name="connsiteX8" fmla="*/ 2931024 w 6086456"/>
                    <a:gd name="connsiteY8" fmla="*/ 5429356 h 6102358"/>
                    <a:gd name="connsiteX9" fmla="*/ 3361842 w 6086456"/>
                    <a:gd name="connsiteY9" fmla="*/ 5055570 h 6102358"/>
                    <a:gd name="connsiteX10" fmla="*/ 4089826 w 6086456"/>
                    <a:gd name="connsiteY10" fmla="*/ 5055570 h 6102358"/>
                    <a:gd name="connsiteX11" fmla="*/ 2883321 w 6086456"/>
                    <a:gd name="connsiteY11" fmla="*/ 6102358 h 6102358"/>
                    <a:gd name="connsiteX12" fmla="*/ 1975106 w 6086456"/>
                    <a:gd name="connsiteY12" fmla="*/ 5055570 h 6102358"/>
                    <a:gd name="connsiteX13" fmla="*/ 1028896 w 6086456"/>
                    <a:gd name="connsiteY13" fmla="*/ 3964990 h 6102358"/>
                    <a:gd name="connsiteX14" fmla="*/ 1028896 w 6086456"/>
                    <a:gd name="connsiteY14" fmla="*/ 3964989 h 6102358"/>
                    <a:gd name="connsiteX15" fmla="*/ 0 w 6086456"/>
                    <a:gd name="connsiteY15" fmla="*/ 2779106 h 6102358"/>
                    <a:gd name="connsiteX16" fmla="*/ 1028896 w 6086456"/>
                    <a:gd name="connsiteY16" fmla="*/ 1886415 h 6102358"/>
                    <a:gd name="connsiteX17" fmla="*/ 1028896 w 6086456"/>
                    <a:gd name="connsiteY17" fmla="*/ 1886414 h 6102358"/>
                    <a:gd name="connsiteX18" fmla="*/ 3485484 w 6086456"/>
                    <a:gd name="connsiteY18" fmla="*/ 1053413 h 6102358"/>
                    <a:gd name="connsiteX19" fmla="*/ 4117097 w 6086456"/>
                    <a:gd name="connsiteY19" fmla="*/ 1053413 h 6102358"/>
                    <a:gd name="connsiteX20" fmla="*/ 5044306 w 6086456"/>
                    <a:gd name="connsiteY20" fmla="*/ 2122094 h 6102358"/>
                    <a:gd name="connsiteX21" fmla="*/ 6086456 w 6086456"/>
                    <a:gd name="connsiteY21" fmla="*/ 3323252 h 6102358"/>
                    <a:gd name="connsiteX22" fmla="*/ 5044306 w 6086456"/>
                    <a:gd name="connsiteY22" fmla="*/ 4227443 h 6102358"/>
                    <a:gd name="connsiteX23" fmla="*/ 5044306 w 6086456"/>
                    <a:gd name="connsiteY23" fmla="*/ 3595829 h 6102358"/>
                    <a:gd name="connsiteX24" fmla="*/ 5413454 w 6086456"/>
                    <a:gd name="connsiteY24" fmla="*/ 3275549 h 6102358"/>
                    <a:gd name="connsiteX25" fmla="*/ 5044306 w 6086456"/>
                    <a:gd name="connsiteY25" fmla="*/ 2850077 h 6102358"/>
                    <a:gd name="connsiteX26" fmla="*/ 3203135 w 6086456"/>
                    <a:gd name="connsiteY26" fmla="*/ 0 h 6102358"/>
                    <a:gd name="connsiteX27" fmla="*/ 4117098 w 6086456"/>
                    <a:gd name="connsiteY27" fmla="*/ 1053413 h 6102358"/>
                    <a:gd name="connsiteX28" fmla="*/ 3485485 w 6086456"/>
                    <a:gd name="connsiteY28" fmla="*/ 1053413 h 6102358"/>
                    <a:gd name="connsiteX29" fmla="*/ 3155432 w 6086456"/>
                    <a:gd name="connsiteY29" fmla="*/ 673002 h 6102358"/>
                    <a:gd name="connsiteX30" fmla="*/ 2716979 w 6086456"/>
                    <a:gd name="connsiteY30" fmla="*/ 1053413 h 6102358"/>
                    <a:gd name="connsiteX31" fmla="*/ 1988995 w 6086456"/>
                    <a:gd name="connsiteY31" fmla="*/ 1053413 h 610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86456" h="6102358">
                      <a:moveTo>
                        <a:pt x="1988994" y="1053414"/>
                      </a:moveTo>
                      <a:lnTo>
                        <a:pt x="2716978" y="1053414"/>
                      </a:lnTo>
                      <a:lnTo>
                        <a:pt x="1028897" y="2518027"/>
                      </a:lnTo>
                      <a:lnTo>
                        <a:pt x="1028897" y="2518028"/>
                      </a:lnTo>
                      <a:lnTo>
                        <a:pt x="673002" y="2826810"/>
                      </a:lnTo>
                      <a:lnTo>
                        <a:pt x="1028897" y="3237007"/>
                      </a:lnTo>
                      <a:lnTo>
                        <a:pt x="1028897" y="3237008"/>
                      </a:lnTo>
                      <a:lnTo>
                        <a:pt x="2606720" y="5055570"/>
                      </a:lnTo>
                      <a:lnTo>
                        <a:pt x="2931024" y="5429356"/>
                      </a:lnTo>
                      <a:lnTo>
                        <a:pt x="3361842" y="5055570"/>
                      </a:lnTo>
                      <a:lnTo>
                        <a:pt x="4089826" y="5055570"/>
                      </a:lnTo>
                      <a:lnTo>
                        <a:pt x="2883321" y="6102358"/>
                      </a:lnTo>
                      <a:lnTo>
                        <a:pt x="1975106" y="5055570"/>
                      </a:lnTo>
                      <a:lnTo>
                        <a:pt x="1028896" y="3964990"/>
                      </a:lnTo>
                      <a:lnTo>
                        <a:pt x="1028896" y="3964989"/>
                      </a:lnTo>
                      <a:lnTo>
                        <a:pt x="0" y="2779106"/>
                      </a:lnTo>
                      <a:lnTo>
                        <a:pt x="1028896" y="1886415"/>
                      </a:lnTo>
                      <a:lnTo>
                        <a:pt x="1028896" y="1886414"/>
                      </a:lnTo>
                      <a:close/>
                      <a:moveTo>
                        <a:pt x="3485484" y="1053413"/>
                      </a:moveTo>
                      <a:lnTo>
                        <a:pt x="4117097" y="1053413"/>
                      </a:lnTo>
                      <a:lnTo>
                        <a:pt x="5044306" y="2122094"/>
                      </a:lnTo>
                      <a:lnTo>
                        <a:pt x="6086456" y="3323252"/>
                      </a:lnTo>
                      <a:lnTo>
                        <a:pt x="5044306" y="4227443"/>
                      </a:lnTo>
                      <a:lnTo>
                        <a:pt x="5044306" y="3595829"/>
                      </a:lnTo>
                      <a:lnTo>
                        <a:pt x="5413454" y="3275549"/>
                      </a:lnTo>
                      <a:lnTo>
                        <a:pt x="5044306" y="2850077"/>
                      </a:lnTo>
                      <a:close/>
                      <a:moveTo>
                        <a:pt x="3203135" y="0"/>
                      </a:moveTo>
                      <a:lnTo>
                        <a:pt x="4117098" y="1053413"/>
                      </a:lnTo>
                      <a:lnTo>
                        <a:pt x="3485485" y="1053413"/>
                      </a:lnTo>
                      <a:lnTo>
                        <a:pt x="3155432" y="673002"/>
                      </a:lnTo>
                      <a:lnTo>
                        <a:pt x="2716979" y="1053413"/>
                      </a:lnTo>
                      <a:lnTo>
                        <a:pt x="1988995" y="10534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B820CCD4-722A-432C-B704-100759FA1FB0}"/>
                    </a:ext>
                  </a:extLst>
                </p:cNvPr>
                <p:cNvSpPr/>
                <p:nvPr/>
              </p:nvSpPr>
              <p:spPr>
                <a:xfrm>
                  <a:off x="2957503" y="1890330"/>
                  <a:ext cx="3615396" cy="4002155"/>
                </a:xfrm>
                <a:custGeom>
                  <a:avLst/>
                  <a:gdLst>
                    <a:gd name="connsiteX0" fmla="*/ 0 w 4015411"/>
                    <a:gd name="connsiteY0" fmla="*/ 2911577 h 4002157"/>
                    <a:gd name="connsiteX1" fmla="*/ 946210 w 4015411"/>
                    <a:gd name="connsiteY1" fmla="*/ 4002157 h 4002157"/>
                    <a:gd name="connsiteX2" fmla="*/ 0 w 4015411"/>
                    <a:gd name="connsiteY2" fmla="*/ 4002157 h 4002157"/>
                    <a:gd name="connsiteX3" fmla="*/ 3088202 w 4015411"/>
                    <a:gd name="connsiteY3" fmla="*/ 0 h 4002157"/>
                    <a:gd name="connsiteX4" fmla="*/ 4015411 w 4015411"/>
                    <a:gd name="connsiteY4" fmla="*/ 0 h 4002157"/>
                    <a:gd name="connsiteX5" fmla="*/ 4015411 w 4015411"/>
                    <a:gd name="connsiteY5" fmla="*/ 1068681 h 4002157"/>
                    <a:gd name="connsiteX6" fmla="*/ 1688082 w 4015411"/>
                    <a:gd name="connsiteY6" fmla="*/ 0 h 4002157"/>
                    <a:gd name="connsiteX7" fmla="*/ 2456588 w 4015411"/>
                    <a:gd name="connsiteY7" fmla="*/ 0 h 4002157"/>
                    <a:gd name="connsiteX8" fmla="*/ 4015410 w 4015411"/>
                    <a:gd name="connsiteY8" fmla="*/ 1796664 h 4002157"/>
                    <a:gd name="connsiteX9" fmla="*/ 4015410 w 4015411"/>
                    <a:gd name="connsiteY9" fmla="*/ 2542416 h 4002157"/>
                    <a:gd name="connsiteX10" fmla="*/ 4015410 w 4015411"/>
                    <a:gd name="connsiteY10" fmla="*/ 3174030 h 4002157"/>
                    <a:gd name="connsiteX11" fmla="*/ 4015410 w 4015411"/>
                    <a:gd name="connsiteY11" fmla="*/ 4002157 h 4002157"/>
                    <a:gd name="connsiteX12" fmla="*/ 3060930 w 4015411"/>
                    <a:gd name="connsiteY12" fmla="*/ 4002157 h 4002157"/>
                    <a:gd name="connsiteX13" fmla="*/ 2332946 w 4015411"/>
                    <a:gd name="connsiteY13" fmla="*/ 4002157 h 4002157"/>
                    <a:gd name="connsiteX14" fmla="*/ 1577824 w 4015411"/>
                    <a:gd name="connsiteY14" fmla="*/ 4002157 h 4002157"/>
                    <a:gd name="connsiteX15" fmla="*/ 0 w 4015411"/>
                    <a:gd name="connsiteY15" fmla="*/ 2183594 h 4002157"/>
                    <a:gd name="connsiteX16" fmla="*/ 0 w 4015411"/>
                    <a:gd name="connsiteY16" fmla="*/ 1464615 h 4002157"/>
                    <a:gd name="connsiteX17" fmla="*/ 0 w 4015411"/>
                    <a:gd name="connsiteY17" fmla="*/ 0 h 4002157"/>
                    <a:gd name="connsiteX18" fmla="*/ 960098 w 4015411"/>
                    <a:gd name="connsiteY18" fmla="*/ 0 h 4002157"/>
                    <a:gd name="connsiteX19" fmla="*/ 0 w 4015411"/>
                    <a:gd name="connsiteY19" fmla="*/ 833001 h 4002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015411" h="4002157">
                      <a:moveTo>
                        <a:pt x="0" y="2911577"/>
                      </a:moveTo>
                      <a:lnTo>
                        <a:pt x="946210" y="4002157"/>
                      </a:lnTo>
                      <a:lnTo>
                        <a:pt x="0" y="4002157"/>
                      </a:lnTo>
                      <a:close/>
                      <a:moveTo>
                        <a:pt x="3088202" y="0"/>
                      </a:moveTo>
                      <a:lnTo>
                        <a:pt x="4015411" y="0"/>
                      </a:lnTo>
                      <a:lnTo>
                        <a:pt x="4015411" y="1068681"/>
                      </a:lnTo>
                      <a:close/>
                      <a:moveTo>
                        <a:pt x="1688082" y="0"/>
                      </a:moveTo>
                      <a:lnTo>
                        <a:pt x="2456588" y="0"/>
                      </a:lnTo>
                      <a:lnTo>
                        <a:pt x="4015410" y="1796664"/>
                      </a:lnTo>
                      <a:lnTo>
                        <a:pt x="4015410" y="2542416"/>
                      </a:lnTo>
                      <a:lnTo>
                        <a:pt x="4015410" y="3174030"/>
                      </a:lnTo>
                      <a:lnTo>
                        <a:pt x="4015410" y="4002157"/>
                      </a:lnTo>
                      <a:lnTo>
                        <a:pt x="3060930" y="4002157"/>
                      </a:lnTo>
                      <a:lnTo>
                        <a:pt x="2332946" y="4002157"/>
                      </a:lnTo>
                      <a:lnTo>
                        <a:pt x="1577824" y="4002157"/>
                      </a:lnTo>
                      <a:lnTo>
                        <a:pt x="0" y="2183594"/>
                      </a:lnTo>
                      <a:lnTo>
                        <a:pt x="0" y="1464615"/>
                      </a:lnTo>
                      <a:close/>
                      <a:moveTo>
                        <a:pt x="0" y="0"/>
                      </a:moveTo>
                      <a:lnTo>
                        <a:pt x="960098" y="0"/>
                      </a:lnTo>
                      <a:lnTo>
                        <a:pt x="0" y="833001"/>
                      </a:lnTo>
                      <a:close/>
                    </a:path>
                  </a:pathLst>
                </a:custGeom>
                <a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20E8285F-7CCA-45AA-9A91-E2ABF589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70834" y="2303895"/>
              <a:ext cx="2057399" cy="2627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9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4.16306E-6 L 0.95625 -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855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73102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প্রকাশনার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1700" y="1348085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 ভাগ করা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ecagon 4"/>
          <p:cNvSpPr/>
          <p:nvPr/>
        </p:nvSpPr>
        <p:spPr>
          <a:xfrm>
            <a:off x="3352800" y="2495550"/>
            <a:ext cx="1828800" cy="1295400"/>
          </a:xfrm>
          <a:prstGeom prst="dec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AU" sz="4800" b="1" dirty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2330450"/>
            <a:ext cx="2514600" cy="495300"/>
          </a:xfrm>
          <a:prstGeom prst="wedgeRoundRectCallout">
            <a:avLst>
              <a:gd name="adj1" fmla="val 74117"/>
              <a:gd name="adj2" fmla="val 113782"/>
              <a:gd name="adj3" fmla="val 16667"/>
            </a:avLst>
          </a:prstGeom>
          <a:solidFill>
            <a:srgbClr val="9DF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পোর্টেবল </a:t>
            </a:r>
            <a:r>
              <a:rPr lang="bn-BD" sz="20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</a:t>
            </a:r>
            <a:r>
              <a:rPr lang="bn-BD" sz="20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ফরমেট</a:t>
            </a:r>
            <a:endParaRPr lang="bn-BD" sz="20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03200" y="4216400"/>
            <a:ext cx="2514600" cy="495300"/>
          </a:xfrm>
          <a:prstGeom prst="wedgeRoundRectCallout">
            <a:avLst>
              <a:gd name="adj1" fmla="val 81187"/>
              <a:gd name="adj2" fmla="val -183654"/>
              <a:gd name="adj3" fmla="val 16667"/>
            </a:avLst>
          </a:prstGeom>
          <a:solidFill>
            <a:srgbClr val="9DF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endParaRPr lang="bn-BD" sz="28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77000" y="2355850"/>
            <a:ext cx="2514600" cy="495300"/>
          </a:xfrm>
          <a:prstGeom prst="wedgeRoundRectCallout">
            <a:avLst>
              <a:gd name="adj1" fmla="val -108207"/>
              <a:gd name="adj2" fmla="val 26602"/>
              <a:gd name="adj3" fmla="val 16667"/>
            </a:avLst>
          </a:prstGeom>
          <a:solidFill>
            <a:srgbClr val="9DF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ই-পাব (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EpuB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77000" y="3155950"/>
            <a:ext cx="2514600" cy="495300"/>
          </a:xfrm>
          <a:prstGeom prst="wedgeRoundRectCallout">
            <a:avLst>
              <a:gd name="adj1" fmla="val -101136"/>
              <a:gd name="adj2" fmla="val -52885"/>
              <a:gd name="adj3" fmla="val 16667"/>
            </a:avLst>
          </a:prstGeom>
          <a:solidFill>
            <a:srgbClr val="9DF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96000" y="4159250"/>
            <a:ext cx="2895600" cy="698500"/>
          </a:xfrm>
          <a:prstGeom prst="wedgeRoundRectCallout">
            <a:avLst>
              <a:gd name="adj1" fmla="val -87593"/>
              <a:gd name="adj2" fmla="val -137034"/>
              <a:gd name="adj3" fmla="val 16667"/>
            </a:avLst>
          </a:prstGeom>
          <a:solidFill>
            <a:srgbClr val="9DF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ই-বুকের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8300" y="1426517"/>
            <a:ext cx="36004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ইলেক্ট্রিক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8300" y="1974850"/>
            <a:ext cx="4876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বুকগুলো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তেমনটি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PDF (Portable Document Format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থকে</a:t>
            </a:r>
            <a:r>
              <a:rPr lang="en-US" sz="2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76712"/>
            <a:ext cx="8839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66700"/>
            <a:ext cx="3627990" cy="60325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পোর্টেবল ডকুমেন্ট ফরমেট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579" y="2794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921264"/>
            <a:ext cx="8839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বিদ্যালয়গুলোতে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36429" r="27914" b="30552"/>
          <a:stretch/>
        </p:blipFill>
        <p:spPr bwMode="auto">
          <a:xfrm>
            <a:off x="304801" y="1016000"/>
            <a:ext cx="2285999" cy="176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15357"/>
              </p:ext>
            </p:extLst>
          </p:nvPr>
        </p:nvGraphicFramePr>
        <p:xfrm>
          <a:off x="8013700" y="239287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3700" y="239287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66700"/>
            <a:ext cx="2133600" cy="47625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71650"/>
            <a:ext cx="4114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b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2032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600" dirty="0">
                <a:latin typeface="NikoshBAN" pitchFamily="2" charset="0"/>
                <a:cs typeface="NikoshBAN" pitchFamily="2" charset="0"/>
              </a:rPr>
              <a:t>Html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এর পুরো কথা হল </a:t>
            </a:r>
            <a:r>
              <a:rPr lang="as-IN" sz="1600" b="1" dirty="0">
                <a:latin typeface="NikoshBAN" pitchFamily="2" charset="0"/>
                <a:cs typeface="NikoshBAN" pitchFamily="2" charset="0"/>
              </a:rPr>
              <a:t>হাইপার টেক্সট মার্কআপ </a:t>
            </a:r>
            <a:r>
              <a:rPr lang="as-IN" sz="1600" b="1" dirty="0" smtClean="0">
                <a:latin typeface="NikoshBAN" pitchFamily="2" charset="0"/>
                <a:cs typeface="NikoshBAN" pitchFamily="2" charset="0"/>
              </a:rPr>
              <a:t>ল্যাঙ্গু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য়েজ</a:t>
            </a:r>
            <a:r>
              <a:rPr lang="as-IN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AU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Hyper Text </a:t>
            </a:r>
            <a:r>
              <a:rPr lang="en-AU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Mark-up </a:t>
            </a:r>
            <a:r>
              <a:rPr lang="en-AU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Language</a:t>
            </a:r>
            <a:r>
              <a:rPr lang="en-AU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AU" sz="1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AU" sz="1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AU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Html</a:t>
            </a:r>
            <a:r>
              <a:rPr lang="en-AU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হল এক ধরনের কম্পিউটার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ল্যাঙ্গু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য়েজ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যার সাহায্যে কোন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য়েবসাইট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বানানো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য়।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এটি এমন একটি প্রোগ্রামিং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ল্যাঙ্গু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য়েজ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যার মাধ্যমে একটি পুরো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য়েবসাইট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শুধুমাত্র </a:t>
            </a:r>
            <a:r>
              <a:rPr lang="en-AU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Coding</a:t>
            </a:r>
            <a:r>
              <a:rPr lang="en-AU" sz="1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এবং বিভিন্ন ধরনের </a:t>
            </a:r>
            <a:r>
              <a:rPr lang="en-AU" sz="1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Tag</a:t>
            </a:r>
            <a:r>
              <a:rPr lang="en-AU" sz="1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এর সাহায্যে বানানো 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1600" dirty="0">
                <a:latin typeface="NikoshBAN" pitchFamily="2" charset="0"/>
                <a:cs typeface="NikoshBAN" pitchFamily="2" charset="0"/>
              </a:rPr>
              <a:t>থাকে।</a:t>
            </a:r>
            <a:endParaRPr lang="en-AU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914650"/>
            <a:ext cx="41148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HTML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(Hyper Text </a:t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Mark Language)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969917"/>
            <a:ext cx="4114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2000" dirty="0">
              <a:solidFill>
                <a:srgbClr val="3333FF"/>
              </a:solidFill>
              <a:latin typeface="NikoshBAN" pitchFamily="2" charset="0"/>
            </a:endParaRPr>
          </a:p>
        </p:txBody>
      </p:sp>
      <p:pic>
        <p:nvPicPr>
          <p:cNvPr id="1026" name="Picture 2" descr="C:\Users\USER\Desktop\e-book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8115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0" y="3429000"/>
            <a:ext cx="5562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514" y="2465615"/>
            <a:ext cx="8741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বই-এর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704" y="2987902"/>
            <a:ext cx="87412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(EPUB)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3886200"/>
            <a:ext cx="5562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4502150"/>
            <a:ext cx="5562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266700"/>
            <a:ext cx="1600200" cy="47625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ই-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USER\Desktop\e-book\e-PU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-1" r="5385" b="3226"/>
          <a:stretch/>
        </p:blipFill>
        <p:spPr bwMode="auto">
          <a:xfrm>
            <a:off x="3200400" y="131990"/>
            <a:ext cx="36480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66700"/>
            <a:ext cx="2133600" cy="47625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800" b="1" dirty="0" err="1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চৌকস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b="1" dirty="0" err="1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USER\Desktop\e-book\home-kotob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7219" b="6944"/>
          <a:stretch/>
        </p:blipFill>
        <p:spPr bwMode="auto">
          <a:xfrm>
            <a:off x="4495800" y="225426"/>
            <a:ext cx="429260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799" y="1156141"/>
            <a:ext cx="4191001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বইগুলোতে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Audio/Video/Animation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	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42939"/>
            <a:ext cx="42672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বইগুলোকে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b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12958"/>
            <a:ext cx="411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96343"/>
            <a:ext cx="8407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355600" algn="l"/>
              </a:tabLst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পাঠকের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স্কোরও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6027"/>
            <a:ext cx="84074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ফরমেট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হার্ডওয়্যারে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599285"/>
            <a:ext cx="8407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tabLst>
                <a:tab pos="355600" algn="l"/>
              </a:tabLst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কম্পিউটার্স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আইবুক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আইপ্যাড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3" name="Picture 5" descr="C:\Users\USER\Desktop\e-book\Apple_New-iPad_Smart-Keyboard_091019_inline.gif.larg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5426"/>
            <a:ext cx="4483100" cy="24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53001" y="266700"/>
            <a:ext cx="3581400" cy="2533649"/>
            <a:chOff x="4953001" y="266700"/>
            <a:chExt cx="3581400" cy="2533649"/>
          </a:xfrm>
        </p:grpSpPr>
        <p:pic>
          <p:nvPicPr>
            <p:cNvPr id="3075" name="Picture 3" descr="C:\Users\USER\Desktop\e-book\imag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9" t="5525" r="8063"/>
            <a:stretch/>
          </p:blipFill>
          <p:spPr bwMode="auto">
            <a:xfrm>
              <a:off x="4953001" y="266700"/>
              <a:ext cx="3581400" cy="2533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826251" y="2173308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Mac Computer</a:t>
              </a:r>
              <a:endParaRPr lang="en-AU" sz="1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0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677385"/>
            <a:ext cx="4038600" cy="14394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395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757575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বুকের অ্যাপস হচ্ছে একটি সফটওয়্যার যেখানে 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বুক নিজেই একটি অ্যাপস আকারে প্রকাশিত হয়। যেকোনো 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বুকের অ্যাপস ডাউনলোড করে কম্পিউটার বা মোবাইল ফোনে পড়া যায়। তবে মুদ্রিত বইয়ের মতো 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বুকও কপিরাইটের আওতায় প্রকাশিত হয়ে থাকে।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66700"/>
            <a:ext cx="2362200" cy="47625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800" b="1" dirty="0" smtClean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USER\Desktop\e-book\img_59309603d18f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087"/>
            <a:ext cx="1524000" cy="14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e-book\WhatsApp Image 2021-10-02 at 12.12.11 AM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2" y="231438"/>
            <a:ext cx="2682688" cy="47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7429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3"/>
              </a:rPr>
              <a:t></a:t>
            </a:r>
            <a:endParaRPr lang="en-AU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e-book\Screenshot 2021-10-02 0017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993"/>
            <a:ext cx="4419600" cy="47850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" y="3208000"/>
            <a:ext cx="31623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6"/>
              </a:rPr>
              <a:t>http://</a:t>
            </a:r>
            <a:r>
              <a:rPr lang="en-AU" sz="11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6"/>
              </a:rPr>
              <a:t>www.bigganprojukti.com/%E0%A6%B8%E0%A7%87%E0%A6%B0%E0%A6%BE-%E0%A7%AB%E0%A6%9F%E0%A6%BF-%E0%A6%AC%E0%A6%BE%E0%A6%82%E0%A6%B2%E0%A6%BE-%E0%A6%87-%E0%A6%AC%E0%A7%81%E0%A6%95-%E0%A6%85%E0%A7%8D%E0%A6%AF%E0%A6%BE%E0%A6%AA/</a:t>
            </a:r>
            <a:endParaRPr lang="en-AU" sz="11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AU" sz="11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0" y="4718268"/>
            <a:ext cx="1219200" cy="291882"/>
          </a:xfrm>
          <a:prstGeom prst="wedgeRoundRectCallout">
            <a:avLst>
              <a:gd name="adj1" fmla="val 73959"/>
              <a:gd name="adj2" fmla="val -703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endParaRPr lang="en-AU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7800" y="4796115"/>
            <a:ext cx="1219200" cy="291882"/>
          </a:xfrm>
          <a:prstGeom prst="wedgeRoundRectCallout">
            <a:avLst>
              <a:gd name="adj1" fmla="val -13541"/>
              <a:gd name="adj2" fmla="val -3595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AU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3" grpId="1"/>
      <p:bldP spid="4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1BC4AE2-26AC-42A9-A90A-624C1C80F7B8}"/>
              </a:ext>
            </a:extLst>
          </p:cNvPr>
          <p:cNvSpPr/>
          <p:nvPr/>
        </p:nvSpPr>
        <p:spPr>
          <a:xfrm>
            <a:off x="2921000" y="318188"/>
            <a:ext cx="2743200" cy="609600"/>
          </a:xfrm>
          <a:prstGeom prst="roundRect">
            <a:avLst>
              <a:gd name="adj" fmla="val 291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730C3975-0E71-4DBF-93B8-C5795148B81C}"/>
              </a:ext>
            </a:extLst>
          </p:cNvPr>
          <p:cNvSpPr/>
          <p:nvPr/>
        </p:nvSpPr>
        <p:spPr>
          <a:xfrm>
            <a:off x="6019800" y="209550"/>
            <a:ext cx="2895600" cy="15240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440" y="3053775"/>
            <a:ext cx="7366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AU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46" y="2195664"/>
            <a:ext cx="8590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AU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3572" y="285750"/>
            <a:ext cx="28956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পর্ব-০১</a:t>
            </a:r>
            <a:endParaRPr lang="en-US" sz="40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" y="1352550"/>
            <a:ext cx="4610100" cy="646331"/>
            <a:chOff x="495300" y="1352550"/>
            <a:chExt cx="461010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495300" y="1352550"/>
              <a:ext cx="293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1। ই-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রিডারের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উদারহরণ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964" y="1629549"/>
              <a:ext cx="438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কিন্ডল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(খ)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স্যামসাং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(গ)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নকিয়া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(ঘ)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ওয়ালটন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8150" y="2181452"/>
            <a:ext cx="5562600" cy="713006"/>
            <a:chOff x="438150" y="2181452"/>
            <a:chExt cx="5562600" cy="713006"/>
          </a:xfrm>
        </p:grpSpPr>
        <p:sp>
          <p:nvSpPr>
            <p:cNvPr id="14" name="TextBox 13"/>
            <p:cNvSpPr txBox="1"/>
            <p:nvPr/>
          </p:nvSpPr>
          <p:spPr>
            <a:xfrm>
              <a:off x="438150" y="2181452"/>
              <a:ext cx="5124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2।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মুদ্রিত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হুবুহু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প্রতিলিপি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টাইপ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ই-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ফরমেটে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814" y="2525126"/>
              <a:ext cx="53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ই-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পাব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(খ)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পিডিএফ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(গ)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অ্যাপস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(ঘ)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পিক্সেল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172" y="2876550"/>
            <a:ext cx="5015028" cy="1765948"/>
            <a:chOff x="395172" y="2987954"/>
            <a:chExt cx="5015028" cy="1765948"/>
          </a:xfrm>
        </p:grpSpPr>
        <p:sp>
          <p:nvSpPr>
            <p:cNvPr id="16" name="TextBox 15"/>
            <p:cNvSpPr txBox="1"/>
            <p:nvPr/>
          </p:nvSpPr>
          <p:spPr>
            <a:xfrm>
              <a:off x="395172" y="2987954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3।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পিডিএফ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ফরম্যাটে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প্রকাশিত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বইগুলো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----?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8736" y="3264953"/>
              <a:ext cx="3419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মুদ্রিত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হুবুহু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প্রতিলিপি</a:t>
              </a:r>
              <a:endPara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সম্পূর্ণ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endPara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সম্পূর্ণ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একসঙ্গে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9686" y="4098441"/>
              <a:ext cx="1835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89" y="4384570"/>
              <a:ext cx="483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i ও ii   (খ)  i  ও  iii  (গ)  ii ও  iii    (ঘ)  i, ii  ও  iii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782262" y="1690171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19250" y="2564962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70918" y="4331107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E:\Digital Content (Update &amp; TB Upload)\Content Image\Mullayan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5686"/>
            <a:ext cx="1752600" cy="17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600" y="1285094"/>
            <a:ext cx="4610100" cy="646331"/>
            <a:chOff x="495300" y="1352550"/>
            <a:chExt cx="4610100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495300" y="1352550"/>
              <a:ext cx="2933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৪। ই-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কয়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2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964" y="1629549"/>
              <a:ext cx="4388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(খ)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(গ)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পাঁচ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(ঘ)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ছয়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2438400" y="1611454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996294"/>
            <a:ext cx="5619750" cy="646331"/>
            <a:chOff x="495300" y="2266950"/>
            <a:chExt cx="561975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495300" y="2266950"/>
              <a:ext cx="4269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মাল্টিমিডিয়া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সমৃদ্ধ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108" y="2543949"/>
              <a:ext cx="5403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পিডিএফ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 (খ) ই-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এ্যাপস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  (গ)  HTML    (ঘ) 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চৌকস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4723136" y="2322654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6147" y="2656694"/>
            <a:ext cx="5015028" cy="1765948"/>
            <a:chOff x="395172" y="2987954"/>
            <a:chExt cx="5015028" cy="1765948"/>
          </a:xfrm>
        </p:grpSpPr>
        <p:sp>
          <p:nvSpPr>
            <p:cNvPr id="35" name="TextBox 34"/>
            <p:cNvSpPr txBox="1"/>
            <p:nvPr/>
          </p:nvSpPr>
          <p:spPr>
            <a:xfrm>
              <a:off x="395172" y="2987954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৬।  ই-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মুদ্রণযোগ্য</a:t>
              </a:r>
              <a:r>
                <a: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হওয়ায়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….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736" y="3264953"/>
              <a:ext cx="3419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প্রিন্ট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সম্ভব</a:t>
              </a:r>
              <a:endPara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সাশ্রয়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endPara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pPr marL="400050" indent="-400050">
                <a:buAutoNum type="romanLcParenR"/>
              </a:pP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সম্পূর্ণ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একসঙ্গে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686" y="4098441"/>
              <a:ext cx="1835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4089" y="4384570"/>
              <a:ext cx="483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(ক) i ও ii   (খ)  i  ও  iii  (গ)  ii ও  iii    (ঘ)  i, ii  ও  iii</a:t>
              </a:r>
              <a:endPara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793164" y="4097392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57372" y="285750"/>
            <a:ext cx="28956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পর্ব-০২</a:t>
            </a:r>
            <a:endParaRPr lang="en-US" sz="40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4001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AU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Amazon.com</a:t>
            </a:r>
            <a:r>
              <a:rPr lang="en-AU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তৈরি ই-বুক রিডারের নাম কী?</a:t>
            </a:r>
          </a:p>
          <a:p>
            <a:pPr fontAlgn="base"/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অমনিনেট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 ইথারনেট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as-IN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গ) কিন্ডল</a:t>
            </a:r>
            <a:r>
              <a:rPr lang="en-US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as-IN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 পিডিএফ</a:t>
            </a:r>
          </a:p>
        </p:txBody>
      </p:sp>
      <p:sp>
        <p:nvSpPr>
          <p:cNvPr id="18" name="Oval 17"/>
          <p:cNvSpPr/>
          <p:nvPr/>
        </p:nvSpPr>
        <p:spPr>
          <a:xfrm>
            <a:off x="3547947" y="4748284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2" descr="E:\Digital Content (Update &amp; TB Upload)\Content Image\Mullayan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5686"/>
            <a:ext cx="1752600" cy="17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9" grpId="0" animBg="1"/>
      <p:bldP spid="3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7372" y="285750"/>
            <a:ext cx="28956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A9078A"/>
                </a:solidFill>
                <a:latin typeface="NikoshBAN" pitchFamily="2" charset="0"/>
                <a:cs typeface="NikoshBAN" pitchFamily="2" charset="0"/>
              </a:rPr>
              <a:t> পর্ব-০৩</a:t>
            </a:r>
            <a:endParaRPr lang="en-US" sz="4000" b="1" dirty="0">
              <a:solidFill>
                <a:srgbClr val="A9078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2875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as-IN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কোন বইগুলোর মধ্যে তথ্য অনুসন্ধান সহজতর? </a:t>
            </a:r>
            <a:endParaRPr lang="en-US" sz="2000" b="1" dirty="0" smtClean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  <a:p>
            <a:pPr fontAlgn="base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হাতে লেখা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সহায়ক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ইলেকট্রনিক বুক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গল্পের বই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1793140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4315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পিডিএফ এর পূর্ণনাম কী ? </a:t>
            </a:r>
            <a:endParaRPr lang="en-US" sz="2000" b="1" dirty="0" smtClean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tabLst>
                <a:tab pos="266700" algn="l"/>
              </a:tabLst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পোর্টেবল ডকুমেন্ট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ফর্মূলা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পোর্টেবল 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tabLst>
                <a:tab pos="266700" algn="l"/>
              </a:tabLst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পোর্টেবল 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ডকুমেন্ট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প্যারালাল 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ডকুমেন্ট ফরম্যাট</a:t>
            </a:r>
          </a:p>
        </p:txBody>
      </p:sp>
      <p:sp>
        <p:nvSpPr>
          <p:cNvPr id="9" name="Oval 8"/>
          <p:cNvSpPr/>
          <p:nvPr/>
        </p:nvSpPr>
        <p:spPr>
          <a:xfrm>
            <a:off x="596900" y="2963284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500" y="3502045"/>
            <a:ext cx="81407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as-IN" sz="2000" b="1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000" b="1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যে ই-বইগুলো কেবল ইন্টারনেটে পড়া যায় সেগুলো কোন ফরম্যাটে প্রকাশিত হয়? </a:t>
            </a:r>
            <a:endParaRPr lang="as-IN" sz="2000" dirty="0" smtClean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tabLst>
                <a:tab pos="355600" algn="l"/>
              </a:tabLst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পোর্টেবল ডকুমেন্ট ফরম্যাট</a:t>
            </a:r>
          </a:p>
          <a:p>
            <a:pPr fontAlgn="base">
              <a:tabLst>
                <a:tab pos="355600" algn="l"/>
              </a:tabLst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পোর্টেবল ডিভাইস ফরম্যাট</a:t>
            </a:r>
          </a:p>
          <a:p>
            <a:pPr fontAlgn="base">
              <a:tabLst>
                <a:tab pos="355600" algn="l"/>
              </a:tabLst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এইচটিএমএল 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</a:p>
          <a:p>
            <a:pPr fontAlgn="base">
              <a:tabLst>
                <a:tab pos="355600" algn="l"/>
              </a:tabLst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as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পিডিএফ ফরম্যাট</a:t>
            </a:r>
          </a:p>
        </p:txBody>
      </p:sp>
      <p:sp>
        <p:nvSpPr>
          <p:cNvPr id="11" name="Oval 10"/>
          <p:cNvSpPr/>
          <p:nvPr/>
        </p:nvSpPr>
        <p:spPr>
          <a:xfrm>
            <a:off x="673100" y="4388861"/>
            <a:ext cx="311736" cy="2706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√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" descr="E:\Digital Content (Update &amp; TB Upload)\Content Image\Mullayan-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5686"/>
            <a:ext cx="1752600" cy="17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764" y="39705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08616"/>
              </p:ext>
            </p:extLst>
          </p:nvPr>
        </p:nvGraphicFramePr>
        <p:xfrm>
          <a:off x="3276600" y="1581150"/>
          <a:ext cx="2173111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581150"/>
                        <a:ext cx="2173111" cy="18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371600" y="25717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b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B07BB958-8B3F-40BA-981F-611E4E7E381C}"/>
              </a:ext>
            </a:extLst>
          </p:cNvPr>
          <p:cNvSpPr/>
          <p:nvPr/>
        </p:nvSpPr>
        <p:spPr>
          <a:xfrm>
            <a:off x="3057525" y="374570"/>
            <a:ext cx="2286000" cy="676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xmlns="" id="{F299C75E-5B72-4065-A53F-6533CFDDAA8B}"/>
              </a:ext>
            </a:extLst>
          </p:cNvPr>
          <p:cNvSpPr/>
          <p:nvPr/>
        </p:nvSpPr>
        <p:spPr>
          <a:xfrm>
            <a:off x="6172200" y="285750"/>
            <a:ext cx="2590800" cy="17526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1">
            <a:extLst>
              <a:ext uri="{FF2B5EF4-FFF2-40B4-BE49-F238E27FC236}">
                <a16:creationId xmlns="" xmlns:a16="http://schemas.microsoft.com/office/drawing/2014/main" id="{D299D24E-3D02-40A5-BD9E-88C0F178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1950"/>
            <a:ext cx="4876800" cy="1219200"/>
          </a:xfrm>
          <a:prstGeom prst="cloudCallout">
            <a:avLst>
              <a:gd name="adj1" fmla="val 7445"/>
              <a:gd name="adj2" fmla="val 1165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s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GB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Red Flower Clipart Marriage Flower - Flowers Roses Buke Png Transparent PNG  - 493x600 - Free Download on Nice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95550"/>
            <a:ext cx="2952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10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25" y="25824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172200" y="2097994"/>
            <a:ext cx="2895600" cy="533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(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151756" y="2674053"/>
            <a:ext cx="2916044" cy="533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৩য়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867400" y="3261883"/>
            <a:ext cx="3200400" cy="5334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(45-৪৬)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93348" y="1504950"/>
            <a:ext cx="4724400" cy="2819400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0B0FB5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US" sz="20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54248" y="4324350"/>
            <a:ext cx="2450052" cy="6096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04-10-২০২১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G:\Final Database\tenor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57350"/>
            <a:ext cx="1663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2700" y="298450"/>
            <a:ext cx="9156700" cy="4845050"/>
            <a:chOff x="-12700" y="298450"/>
            <a:chExt cx="9156700" cy="4845050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872714" y="1276350"/>
              <a:ext cx="4085814" cy="762000"/>
            </a:xfrm>
            <a:prstGeom prst="rect">
              <a:avLst/>
            </a:prstGeom>
          </p:spPr>
          <p:txBody>
            <a:bodyPr lIns="77916" tIns="38958" rIns="77916" bIns="38958">
              <a:noAutofit/>
            </a:bodyPr>
            <a:lstStyle/>
            <a:p>
              <a:pPr marL="292186" indent="-292186" algn="ctr">
                <a:spcBef>
                  <a:spcPct val="20000"/>
                </a:spcBef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শিক্ষার্থীরা....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53186" y="298450"/>
              <a:ext cx="2590800" cy="685800"/>
            </a:xfrm>
            <a:prstGeom prst="roundRect">
              <a:avLst/>
            </a:prstGeom>
            <a:solidFill>
              <a:srgbClr val="9DF8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93800" y="1987550"/>
              <a:ext cx="7416800" cy="6096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১। ই-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AU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3800" y="2698750"/>
              <a:ext cx="7416800" cy="609600"/>
            </a:xfrm>
            <a:prstGeom prst="roundRect">
              <a:avLst/>
            </a:prstGeom>
            <a:solidFill>
              <a:srgbClr val="F1FC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AU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93800" y="3416300"/>
              <a:ext cx="7416800" cy="609600"/>
            </a:xfrm>
            <a:prstGeom prst="roundRect">
              <a:avLst/>
            </a:prstGeom>
            <a:solidFill>
              <a:srgbClr val="7099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বুক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AU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laque 15"/>
            <p:cNvSpPr/>
            <p:nvPr/>
          </p:nvSpPr>
          <p:spPr>
            <a:xfrm>
              <a:off x="457200" y="210185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laque 16"/>
            <p:cNvSpPr/>
            <p:nvPr/>
          </p:nvSpPr>
          <p:spPr>
            <a:xfrm>
              <a:off x="457200" y="281305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০২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Plaque 17"/>
            <p:cNvSpPr/>
            <p:nvPr/>
          </p:nvSpPr>
          <p:spPr>
            <a:xfrm>
              <a:off x="457200" y="3505200"/>
              <a:ext cx="580614" cy="381000"/>
            </a:xfrm>
            <a:prstGeom prst="plaque">
              <a:avLst/>
            </a:prstGeom>
            <a:solidFill>
              <a:srgbClr val="79D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০৩</a:t>
              </a:r>
              <a:endParaRPr lang="en-AU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2700" y="4552950"/>
              <a:ext cx="9156700" cy="590550"/>
              <a:chOff x="-12700" y="4400550"/>
              <a:chExt cx="9156700" cy="742950"/>
            </a:xfrm>
          </p:grpSpPr>
          <p:pic>
            <p:nvPicPr>
              <p:cNvPr id="3075" name="Picture 3" descr="E:\Digital Content (Update &amp; TB Upload)\Content Image\images (3)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178"/>
              <a:stretch/>
            </p:blipFill>
            <p:spPr bwMode="auto">
              <a:xfrm>
                <a:off x="-12700" y="4400550"/>
                <a:ext cx="5756686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E:\Digital Content (Update &amp; TB Upload)\Content Image\images (3)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655" b="19178"/>
              <a:stretch/>
            </p:blipFill>
            <p:spPr bwMode="auto">
              <a:xfrm>
                <a:off x="5727700" y="4400550"/>
                <a:ext cx="3416300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15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2607" y="107950"/>
            <a:ext cx="18501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374015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রিডারের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অ্যামাজন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ডটকমের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কিন্ডল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utoShape 9" descr="18 Beautiful New Ebook Templates [Free Download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AutoShape 11" descr="18 Beautiful New Ebook Templates [Free Download]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AutoShape 13" descr="18 Beautiful New Ebook Templates [Free Download]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10" name="Picture 14" descr="C:\Users\USER\Desktop\e-book\PagFlip_eReader_67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5946"/>
            <a:ext cx="2971800" cy="23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1581" y="330198"/>
            <a:ext cx="5482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AU" sz="3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700" y="1534220"/>
            <a:ext cx="1498600" cy="2880141"/>
            <a:chOff x="139700" y="1534220"/>
            <a:chExt cx="1498600" cy="28801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4" t="28070" r="78359" b="41353"/>
            <a:stretch/>
          </p:blipFill>
          <p:spPr bwMode="auto">
            <a:xfrm>
              <a:off x="139700" y="1534220"/>
              <a:ext cx="1498600" cy="247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28600" y="4109561"/>
              <a:ext cx="12954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Smart Phone</a:t>
              </a:r>
              <a:endParaRPr lang="en-AU" sz="1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39900" y="1515170"/>
            <a:ext cx="1369111" cy="2911891"/>
            <a:chOff x="1739900" y="1515170"/>
            <a:chExt cx="1369111" cy="2911891"/>
          </a:xfrm>
        </p:grpSpPr>
        <p:pic>
          <p:nvPicPr>
            <p:cNvPr id="7" name="Picture 3" descr="C:\Users\USER\Desktop\e-book\apple-iphone-5se-mobile-phone-large-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2" r="16823"/>
            <a:stretch/>
          </p:blipFill>
          <p:spPr bwMode="auto">
            <a:xfrm>
              <a:off x="1739900" y="1515170"/>
              <a:ext cx="1369111" cy="2473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915211" y="4134961"/>
              <a:ext cx="980389" cy="292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I Phone</a:t>
              </a:r>
              <a:endParaRPr lang="en-AU" sz="14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94050" y="1859176"/>
            <a:ext cx="2203450" cy="2475810"/>
            <a:chOff x="3219450" y="2632765"/>
            <a:chExt cx="2203450" cy="2475810"/>
          </a:xfrm>
        </p:grpSpPr>
        <p:pic>
          <p:nvPicPr>
            <p:cNvPr id="10" name="Picture 7" descr="C:\Users\USER\Desktop\e-book\images (2)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2632765"/>
              <a:ext cx="2203450" cy="192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441700" y="4759325"/>
              <a:ext cx="1733550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Mac Computer</a:t>
              </a:r>
              <a:endParaRPr lang="en-AU" sz="14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9100" y="1842324"/>
            <a:ext cx="2133600" cy="2050226"/>
            <a:chOff x="5524500" y="2715449"/>
            <a:chExt cx="2133600" cy="2050226"/>
          </a:xfrm>
        </p:grpSpPr>
        <p:pic>
          <p:nvPicPr>
            <p:cNvPr id="13" name="Picture 5" descr="C:\Users\USER\Desktop\e-book\desktops-hero-16x9.png.rendition.intel.web.480.270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9" r="10173"/>
            <a:stretch/>
          </p:blipFill>
          <p:spPr bwMode="auto">
            <a:xfrm>
              <a:off x="5524500" y="2715449"/>
              <a:ext cx="2133600" cy="159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6019800" y="4416425"/>
              <a:ext cx="136207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Desktop</a:t>
              </a:r>
              <a:endParaRPr lang="en-AU" sz="1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47781" y="1823562"/>
            <a:ext cx="1362075" cy="2075625"/>
            <a:chOff x="7647781" y="1823562"/>
            <a:chExt cx="1362075" cy="2075625"/>
          </a:xfrm>
        </p:grpSpPr>
        <p:pic>
          <p:nvPicPr>
            <p:cNvPr id="16" name="Picture 6" descr="C:\Users\USER\Desktop\e-book\images (1)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481" y="1823562"/>
              <a:ext cx="1300163" cy="1433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7647781" y="3549937"/>
              <a:ext cx="1362075" cy="34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Laptop</a:t>
              </a:r>
              <a:endParaRPr lang="en-AU" sz="1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26100" y="4325045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ডিভাইসসমূহে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0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4640818"/>
            <a:ext cx="4363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প্লাগইনস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4722" y="330198"/>
            <a:ext cx="4054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AU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12255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AU" sz="2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611015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ডাউনলোডের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তাৎক্ষণিকভাবে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1969195"/>
            <a:ext cx="855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রিডিং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2685892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স্থানান্তরযোগ্য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3028950"/>
            <a:ext cx="817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00" y="3452515"/>
            <a:ext cx="886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শিপিং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প্যাকিং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200" y="3825340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00" y="4210805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মুদ্রণযোগ্য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-book\download-3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4585" r="25501" b="9310"/>
          <a:stretch/>
        </p:blipFill>
        <p:spPr bwMode="auto">
          <a:xfrm>
            <a:off x="6629400" y="115287"/>
            <a:ext cx="2133600" cy="17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1447" y="330198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AU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225550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AU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1611015"/>
            <a:ext cx="871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কম্পিউটার, ট্যাব বা মোবাইলের মাধ্যমে বই পড়ার মাধ্যমে অনেক বই কম প্রকাশ করতে হচ্ছে।</a:t>
            </a:r>
            <a:endParaRPr lang="en-AU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1920340"/>
            <a:ext cx="871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as-IN" sz="2000" dirty="0">
                <a:latin typeface="NikoshBAN" pitchFamily="2" charset="0"/>
                <a:cs typeface="NikoshBAN" pitchFamily="2" charset="0"/>
              </a:rPr>
              <a:t>ই-বুকের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য়েছে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চোখের জন্য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য়ংকর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ক্ষতিকর দিক। এই ক্ষতির পরিমান ডিসপ্লের ধরনের উপর নির্ভর করে। আর ব্যবহারকারী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কতসম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একটানা 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বুক প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ড়ছে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সেটার উপরও।</a:t>
            </a:r>
            <a:endParaRPr lang="en-AU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2614852"/>
            <a:ext cx="871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একটানা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চোখের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ক্ষতির কারন হতে পারে। চোখের জ্বালা, দৃষ্টিশক্তি কমে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 লাল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মাথাব্যথার মতো রোগের প্রাদুর্ভাব ইত্যাদি।</a:t>
            </a:r>
            <a:endParaRPr lang="en-AU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517883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যে সকল পাঠকের রাতে </a:t>
            </a:r>
            <a:r>
              <a:rPr lang="as-IN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বুক প</a:t>
            </a:r>
            <a:r>
              <a:rPr lang="en-US" sz="28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ড়ার</a:t>
            </a:r>
            <a:r>
              <a:rPr lang="en-US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অভ্যাস </a:t>
            </a:r>
            <a:r>
              <a:rPr lang="as-IN" sz="28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আছে, তাদের জন্য এই অভ্যাস স্বাস্থ্যের </a:t>
            </a:r>
            <a:r>
              <a:rPr lang="en-US" sz="2800" dirty="0" err="1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ক্ষতি </a:t>
            </a:r>
            <a:r>
              <a:rPr lang="as-IN" sz="2800" dirty="0">
                <a:solidFill>
                  <a:srgbClr val="370FE1"/>
                </a:solidFill>
                <a:latin typeface="NikoshBAN" pitchFamily="2" charset="0"/>
                <a:cs typeface="NikoshBAN" pitchFamily="2" charset="0"/>
              </a:rPr>
              <a:t>করতে পারে।</a:t>
            </a:r>
            <a:endParaRPr lang="en-AU" sz="2800" dirty="0">
              <a:solidFill>
                <a:srgbClr val="370FE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e-book\6222130979_9799c69395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16085"/>
            <a:ext cx="3038475" cy="18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361950"/>
            <a:ext cx="2133600" cy="609600"/>
          </a:xfrm>
          <a:prstGeom prst="roundRect">
            <a:avLst/>
          </a:prstGeom>
          <a:solidFill>
            <a:srgbClr val="D0E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AU" sz="36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2C2F12-DE1A-4C9F-853D-462FCE1FB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193107"/>
            <a:ext cx="35433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রূপ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7BF514-0ED5-4FE5-AC68-6C4C5B3C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91272"/>
            <a:ext cx="28194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 </a:t>
            </a:r>
            <a:r>
              <a:rPr lang="en-US" alt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ই-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বুক</a:t>
            </a:r>
            <a:r>
              <a:rPr lang="en-US" alt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644B4D-6ED7-4114-9800-BB1BEE9D3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33750"/>
            <a:ext cx="4838700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 </a:t>
            </a:r>
            <a:r>
              <a:rPr kumimoji="0" lang="en-US" altLang="en-US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kumimoji="0" lang="en-US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kumimoji="0" lang="en-US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kumimoji="0" lang="en-US" altLang="en-US" sz="2400" b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kumimoji="0" lang="en-US" altLang="en-US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3456FC-D483-4362-A0CB-2D24C4F6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098" y="3993845"/>
            <a:ext cx="6896102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r>
              <a:rPr lang="en-US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4F45DA-FF25-442B-9D78-2809D336A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164093"/>
            <a:ext cx="2019300" cy="1340857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CA7896DC-1891-48F2-9812-E1FF9F5058FF}"/>
              </a:ext>
            </a:extLst>
          </p:cNvPr>
          <p:cNvSpPr/>
          <p:nvPr/>
        </p:nvSpPr>
        <p:spPr>
          <a:xfrm>
            <a:off x="609600" y="2114550"/>
            <a:ext cx="1181100" cy="4555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5EE12934-0CA7-44DA-BA85-F8E90DEB4D4C}"/>
              </a:ext>
            </a:extLst>
          </p:cNvPr>
          <p:cNvSpPr/>
          <p:nvPr/>
        </p:nvSpPr>
        <p:spPr>
          <a:xfrm>
            <a:off x="609600" y="3891368"/>
            <a:ext cx="1181100" cy="4555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21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8m</Template>
  <TotalTime>4338</TotalTime>
  <Words>1052</Words>
  <Application>Microsoft Office PowerPoint</Application>
  <PresentationFormat>On-screen Show (16:9)</PresentationFormat>
  <Paragraphs>158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Custom Design</vt:lpstr>
      <vt:lpstr>Apothecary</vt:lpstr>
      <vt:lpstr>Acrobat Document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Anupam</dc:creator>
  <cp:lastModifiedBy>USER</cp:lastModifiedBy>
  <cp:revision>490</cp:revision>
  <dcterms:created xsi:type="dcterms:W3CDTF">2015-04-03T17:02:06Z</dcterms:created>
  <dcterms:modified xsi:type="dcterms:W3CDTF">2021-10-05T07:35:00Z</dcterms:modified>
</cp:coreProperties>
</file>