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443" r:id="rId3"/>
    <p:sldId id="406" r:id="rId4"/>
    <p:sldId id="442" r:id="rId5"/>
    <p:sldId id="382" r:id="rId6"/>
    <p:sldId id="409" r:id="rId7"/>
    <p:sldId id="439" r:id="rId8"/>
    <p:sldId id="405" r:id="rId9"/>
    <p:sldId id="411" r:id="rId10"/>
    <p:sldId id="410" r:id="rId11"/>
    <p:sldId id="440" r:id="rId12"/>
    <p:sldId id="384" r:id="rId13"/>
    <p:sldId id="435" r:id="rId14"/>
    <p:sldId id="444" r:id="rId15"/>
    <p:sldId id="417" r:id="rId16"/>
    <p:sldId id="441" r:id="rId17"/>
    <p:sldId id="418" r:id="rId18"/>
    <p:sldId id="427" r:id="rId19"/>
    <p:sldId id="362" r:id="rId20"/>
    <p:sldId id="419" r:id="rId21"/>
    <p:sldId id="429" r:id="rId22"/>
    <p:sldId id="423" r:id="rId23"/>
    <p:sldId id="436" r:id="rId24"/>
    <p:sldId id="430" r:id="rId25"/>
    <p:sldId id="431" r:id="rId26"/>
    <p:sldId id="383" r:id="rId27"/>
    <p:sldId id="404" r:id="rId28"/>
    <p:sldId id="438" r:id="rId29"/>
    <p:sldId id="380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0FE1"/>
    <a:srgbClr val="A8C808"/>
    <a:srgbClr val="3333FF"/>
    <a:srgbClr val="A9078A"/>
    <a:srgbClr val="FF00FF"/>
    <a:srgbClr val="D0E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96" autoAdjust="0"/>
    <p:restoredTop sz="90326" autoAdjust="0"/>
  </p:normalViewPr>
  <p:slideViewPr>
    <p:cSldViewPr>
      <p:cViewPr>
        <p:scale>
          <a:sx n="75" d="100"/>
          <a:sy n="75" d="100"/>
        </p:scale>
        <p:origin x="-960" y="-390"/>
      </p:cViewPr>
      <p:guideLst>
        <p:guide orient="horz" pos="162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9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5BB35-922F-4744-9C04-EF41FF9D4CD6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A5A26-B19B-44F0-8D8E-BA1521D83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7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A5A26-B19B-44F0-8D8E-BA1521D83B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40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err="1" smtClean="0"/>
              <a:t>শি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A5A26-B19B-44F0-8D8E-BA1521D83BB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শিক্ষক</a:t>
            </a:r>
            <a:r>
              <a:rPr lang="bn-BD" baseline="0" dirty="0"/>
              <a:t> </a:t>
            </a:r>
            <a:r>
              <a:rPr lang="bn-BD" dirty="0"/>
              <a:t>সংজ্ঞা</a:t>
            </a:r>
            <a:r>
              <a:rPr lang="bn-BD" baseline="0" dirty="0"/>
              <a:t> নিজের মত করে বুকজিয়ে দিবেন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08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</a:t>
            </a:r>
            <a:r>
              <a:rPr lang="bn-IN" baseline="0" dirty="0"/>
              <a:t> প্রোগ্রামিং এবং ওয়েবসাইট বিনির্মানের ইমেজগুলো ব্যাখ্যা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0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A5A26-B19B-44F0-8D8E-BA1521D83BB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7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সময় নিয়ে ছবিগুলো</a:t>
            </a:r>
            <a:r>
              <a:rPr lang="bn-IN" baseline="0" dirty="0"/>
              <a:t> ব্যাখ্যা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05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44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A5A26-B19B-44F0-8D8E-BA1521D83BB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2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0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2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45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05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44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48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46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6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15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1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1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37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48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6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0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9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9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4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9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0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50DE6-A65D-4CD8-AC1B-3A04914D0803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4A09B-7F18-442A-BCD9-5FDD96245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0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4D26-27D3-4F07-A731-41CF9C435D7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7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98EDAF6-C32B-4376-81CC-807FE80ABBDF}"/>
              </a:ext>
            </a:extLst>
          </p:cNvPr>
          <p:cNvGrpSpPr/>
          <p:nvPr/>
        </p:nvGrpSpPr>
        <p:grpSpPr>
          <a:xfrm>
            <a:off x="-16223" y="-24583"/>
            <a:ext cx="9144000" cy="5153417"/>
            <a:chOff x="-16223" y="-24583"/>
            <a:chExt cx="9144000" cy="515341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344CEFA3-E6A5-4BCB-ABDB-06ED55C0DE34}"/>
                </a:ext>
              </a:extLst>
            </p:cNvPr>
            <p:cNvSpPr/>
            <p:nvPr/>
          </p:nvSpPr>
          <p:spPr>
            <a:xfrm flipH="1">
              <a:off x="-16223" y="-14666"/>
              <a:ext cx="9144000" cy="5143500"/>
            </a:xfrm>
            <a:prstGeom prst="rect">
              <a:avLst/>
            </a:prstGeom>
            <a:blipFill dpi="0" rotWithShape="1">
              <a:blip r:embed="rId3" cstate="email">
                <a:alphaModFix amt="9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03A35FB-673A-4475-975A-EC40A90341FB}"/>
                </a:ext>
              </a:extLst>
            </p:cNvPr>
            <p:cNvSpPr txBox="1"/>
            <p:nvPr/>
          </p:nvSpPr>
          <p:spPr>
            <a:xfrm>
              <a:off x="1295400" y="-24583"/>
              <a:ext cx="6935827" cy="4780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0" dirty="0">
                  <a:solidFill>
                    <a:srgbClr val="002060"/>
                  </a:solidFill>
                  <a:effectLst/>
                  <a:latin typeface="MachineatDemo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Welcome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0" dirty="0" smtClean="0">
                  <a:effectLst/>
                  <a:latin typeface="MachineatDemo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dirty="0" smtClean="0">
                  <a:latin typeface="MachineatDemo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[[</a:t>
              </a:r>
              <a:endParaRPr lang="en-US" sz="5400" dirty="0">
                <a:effectLst/>
                <a:latin typeface="MachineatDemo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9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lgerian" panose="04020705040A02060702" pitchFamily="8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MMC CLASS</a:t>
              </a:r>
              <a:endParaRPr lang="en-US" sz="9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8714135" y="7636"/>
            <a:ext cx="9144000" cy="5142878"/>
            <a:chOff x="-8714135" y="-48119"/>
            <a:chExt cx="9144000" cy="514287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1989C03-431F-4E99-9003-8F97DBA9479D}"/>
                </a:ext>
              </a:extLst>
            </p:cNvPr>
            <p:cNvGrpSpPr/>
            <p:nvPr/>
          </p:nvGrpSpPr>
          <p:grpSpPr>
            <a:xfrm>
              <a:off x="-8714135" y="-48119"/>
              <a:ext cx="9144000" cy="5142878"/>
              <a:chOff x="-8610600" y="-3810"/>
              <a:chExt cx="9144000" cy="514287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9420AD2D-EF43-486A-BC89-CE8F0C8031CC}"/>
                  </a:ext>
                </a:extLst>
              </p:cNvPr>
              <p:cNvGrpSpPr/>
              <p:nvPr/>
            </p:nvGrpSpPr>
            <p:grpSpPr>
              <a:xfrm>
                <a:off x="-8610600" y="-3810"/>
                <a:ext cx="9144000" cy="5142878"/>
                <a:chOff x="-10058400" y="6318"/>
                <a:chExt cx="9144000" cy="5142878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4BBF7ACB-5EA9-402F-B1C6-0F4467C8D350}"/>
                    </a:ext>
                  </a:extLst>
                </p:cNvPr>
                <p:cNvSpPr/>
                <p:nvPr/>
              </p:nvSpPr>
              <p:spPr>
                <a:xfrm>
                  <a:off x="-10058400" y="6318"/>
                  <a:ext cx="9144000" cy="5142878"/>
                </a:xfrm>
                <a:custGeom>
                  <a:avLst/>
                  <a:gdLst>
                    <a:gd name="connsiteX0" fmla="*/ 0 w 9144000"/>
                    <a:gd name="connsiteY0" fmla="*/ 0 h 5142878"/>
                    <a:gd name="connsiteX1" fmla="*/ 8534400 w 9144000"/>
                    <a:gd name="connsiteY1" fmla="*/ 0 h 5142878"/>
                    <a:gd name="connsiteX2" fmla="*/ 8686800 w 9144000"/>
                    <a:gd name="connsiteY2" fmla="*/ 0 h 5142878"/>
                    <a:gd name="connsiteX3" fmla="*/ 9144000 w 9144000"/>
                    <a:gd name="connsiteY3" fmla="*/ 0 h 5142878"/>
                    <a:gd name="connsiteX4" fmla="*/ 9144000 w 9144000"/>
                    <a:gd name="connsiteY4" fmla="*/ 666750 h 5142878"/>
                    <a:gd name="connsiteX5" fmla="*/ 8686800 w 9144000"/>
                    <a:gd name="connsiteY5" fmla="*/ 666750 h 5142878"/>
                    <a:gd name="connsiteX6" fmla="*/ 8686800 w 9144000"/>
                    <a:gd name="connsiteY6" fmla="*/ 5142878 h 5142878"/>
                    <a:gd name="connsiteX7" fmla="*/ 0 w 9144000"/>
                    <a:gd name="connsiteY7" fmla="*/ 5142878 h 5142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144000" h="5142878">
                      <a:moveTo>
                        <a:pt x="0" y="0"/>
                      </a:moveTo>
                      <a:lnTo>
                        <a:pt x="8534400" y="0"/>
                      </a:lnTo>
                      <a:lnTo>
                        <a:pt x="8686800" y="0"/>
                      </a:lnTo>
                      <a:lnTo>
                        <a:pt x="9144000" y="0"/>
                      </a:lnTo>
                      <a:lnTo>
                        <a:pt x="9144000" y="666750"/>
                      </a:lnTo>
                      <a:lnTo>
                        <a:pt x="8686800" y="666750"/>
                      </a:lnTo>
                      <a:lnTo>
                        <a:pt x="8686800" y="5142878"/>
                      </a:lnTo>
                      <a:lnTo>
                        <a:pt x="0" y="5142878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xmlns="" id="{88B50F76-49DE-411A-BF46-9836C9776702}"/>
                    </a:ext>
                  </a:extLst>
                </p:cNvPr>
                <p:cNvGrpSpPr/>
                <p:nvPr/>
              </p:nvGrpSpPr>
              <p:grpSpPr>
                <a:xfrm>
                  <a:off x="-10032342" y="130831"/>
                  <a:ext cx="9117942" cy="4648200"/>
                  <a:chOff x="-10108542" y="130831"/>
                  <a:chExt cx="9117942" cy="4648200"/>
                </a:xfrm>
              </p:grpSpPr>
              <p:sp>
                <p:nvSpPr>
                  <p:cNvPr id="14" name="Text Placeholder 4">
                    <a:extLst>
                      <a:ext uri="{FF2B5EF4-FFF2-40B4-BE49-F238E27FC236}">
                        <a16:creationId xmlns:a16="http://schemas.microsoft.com/office/drawing/2014/main" xmlns="" id="{995D60FB-371B-4CFF-9D61-A4C72CC82E51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-6634694" y="130831"/>
                    <a:ext cx="1817508" cy="656943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>
                    <a:lvl1pPr marL="342900" indent="-3429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buNone/>
                    </a:pPr>
                    <a:r>
                      <a:rPr lang="bn-BD" sz="4000" b="1" u="sng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পরিচিতি</a:t>
                    </a:r>
                  </a:p>
                </p:txBody>
              </p:sp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xmlns="" id="{08FD56F2-86F8-4006-A1F2-3385E92FF282}"/>
                      </a:ext>
                    </a:extLst>
                  </p:cNvPr>
                  <p:cNvGrpSpPr/>
                  <p:nvPr/>
                </p:nvGrpSpPr>
                <p:grpSpPr>
                  <a:xfrm>
                    <a:off x="-10108542" y="822347"/>
                    <a:ext cx="3451613" cy="3915057"/>
                    <a:chOff x="-5806" y="747778"/>
                    <a:chExt cx="3451613" cy="3915057"/>
                  </a:xfrm>
                </p:grpSpPr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xmlns="" id="{B76FE299-F642-4A0F-8F37-2F357D94DA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806" y="747778"/>
                      <a:ext cx="3451613" cy="3915057"/>
                    </a:xfrm>
                    <a:prstGeom prst="rect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400" b="1" dirty="0">
                        <a:ln w="11430"/>
                        <a:solidFill>
                          <a:srgbClr val="00206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4000" b="1" u="sng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শিক্ষক</a:t>
                      </a:r>
                      <a:r>
                        <a:rPr lang="en-US" sz="4000" b="1" u="sng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000" b="1" u="sng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পরিচিতি</a:t>
                      </a:r>
                      <a:endParaRPr lang="en-US" sz="4000" b="1" u="sng" dirty="0">
                        <a:ln w="11430"/>
                        <a:solidFill>
                          <a:srgbClr val="00206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3200" b="1" dirty="0" err="1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অনুপম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ভট্টাচার্য্য</a:t>
                      </a:r>
                      <a:endParaRPr lang="en-US" sz="32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বি.এসসি</a:t>
                      </a:r>
                      <a:endParaRPr lang="bn-BD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bn-BD" sz="200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সহকারী শিক্ষক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আইসিটি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bn-BD" sz="20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হাটহাজারী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বালিকা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কলেজ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হাটহাজারী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চট্টগ্রাম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bn-BD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bn-BD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মোবাইল :</a:t>
                      </a:r>
                      <a:r>
                        <a:rPr lang="en-US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০১৫৩৮-২০১৪৩৬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7030A0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anupamb81@gmail.com</a:t>
                      </a:r>
                    </a:p>
                    <a:p>
                      <a:pPr algn="ctr"/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p:txBody>
                </p:sp>
                <p:pic>
                  <p:nvPicPr>
                    <p:cNvPr id="21" name="Picture 20">
                      <a:extLst>
                        <a:ext uri="{FF2B5EF4-FFF2-40B4-BE49-F238E27FC236}">
                          <a16:creationId xmlns:a16="http://schemas.microsoft.com/office/drawing/2014/main" xmlns="" id="{132A64CE-BAAB-496C-B623-61A58AB5B50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53705" y="3626126"/>
                      <a:ext cx="326868" cy="32968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21">
                      <a:extLst>
                        <a:ext uri="{FF2B5EF4-FFF2-40B4-BE49-F238E27FC236}">
                          <a16:creationId xmlns:a16="http://schemas.microsoft.com/office/drawing/2014/main" xmlns="" id="{EA381D0E-5713-4F90-95C3-06EA4BBD7DC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511370" y="3990499"/>
                      <a:ext cx="302557" cy="252521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xmlns="" id="{872AECAB-450B-4E56-9CE3-7FF2E976F3C7}"/>
                      </a:ext>
                    </a:extLst>
                  </p:cNvPr>
                  <p:cNvSpPr/>
                  <p:nvPr/>
                </p:nvSpPr>
                <p:spPr>
                  <a:xfrm>
                    <a:off x="-4666050" y="863974"/>
                    <a:ext cx="3114016" cy="3915057"/>
                  </a:xfrm>
                  <a:prstGeom prst="rect">
                    <a:avLst/>
                  </a:prstGeom>
                  <a:blipFill>
                    <a:blip r:embed="rId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xmlns="" id="{DB002D2D-137F-4B6F-A3CC-8CDEF3A0BCB5}"/>
                      </a:ext>
                    </a:extLst>
                  </p:cNvPr>
                  <p:cNvSpPr txBox="1"/>
                  <p:nvPr/>
                </p:nvSpPr>
                <p:spPr>
                  <a:xfrm>
                    <a:off x="-1371600" y="14443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DFE8D780-64EA-4CE4-A9AA-51CCF0655ECA}"/>
                  </a:ext>
                </a:extLst>
              </p:cNvPr>
              <p:cNvGrpSpPr/>
              <p:nvPr/>
            </p:nvGrpSpPr>
            <p:grpSpPr>
              <a:xfrm>
                <a:off x="-5054872" y="819614"/>
                <a:ext cx="1817509" cy="1630433"/>
                <a:chOff x="2014965" y="836916"/>
                <a:chExt cx="5528603" cy="6102358"/>
              </a:xfrm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xmlns="" id="{33421128-9B6C-48BF-8776-CEC9D6413E8C}"/>
                    </a:ext>
                  </a:extLst>
                </p:cNvPr>
                <p:cNvSpPr/>
                <p:nvPr/>
              </p:nvSpPr>
              <p:spPr>
                <a:xfrm>
                  <a:off x="2014965" y="836916"/>
                  <a:ext cx="5528603" cy="6102358"/>
                </a:xfrm>
                <a:custGeom>
                  <a:avLst/>
                  <a:gdLst>
                    <a:gd name="connsiteX0" fmla="*/ 1988994 w 6086456"/>
                    <a:gd name="connsiteY0" fmla="*/ 1053414 h 6102358"/>
                    <a:gd name="connsiteX1" fmla="*/ 2716978 w 6086456"/>
                    <a:gd name="connsiteY1" fmla="*/ 1053414 h 6102358"/>
                    <a:gd name="connsiteX2" fmla="*/ 1028897 w 6086456"/>
                    <a:gd name="connsiteY2" fmla="*/ 2518027 h 6102358"/>
                    <a:gd name="connsiteX3" fmla="*/ 1028897 w 6086456"/>
                    <a:gd name="connsiteY3" fmla="*/ 2518028 h 6102358"/>
                    <a:gd name="connsiteX4" fmla="*/ 673002 w 6086456"/>
                    <a:gd name="connsiteY4" fmla="*/ 2826810 h 6102358"/>
                    <a:gd name="connsiteX5" fmla="*/ 1028897 w 6086456"/>
                    <a:gd name="connsiteY5" fmla="*/ 3237007 h 6102358"/>
                    <a:gd name="connsiteX6" fmla="*/ 1028897 w 6086456"/>
                    <a:gd name="connsiteY6" fmla="*/ 3237008 h 6102358"/>
                    <a:gd name="connsiteX7" fmla="*/ 2606720 w 6086456"/>
                    <a:gd name="connsiteY7" fmla="*/ 5055570 h 6102358"/>
                    <a:gd name="connsiteX8" fmla="*/ 2931024 w 6086456"/>
                    <a:gd name="connsiteY8" fmla="*/ 5429356 h 6102358"/>
                    <a:gd name="connsiteX9" fmla="*/ 3361842 w 6086456"/>
                    <a:gd name="connsiteY9" fmla="*/ 5055570 h 6102358"/>
                    <a:gd name="connsiteX10" fmla="*/ 4089826 w 6086456"/>
                    <a:gd name="connsiteY10" fmla="*/ 5055570 h 6102358"/>
                    <a:gd name="connsiteX11" fmla="*/ 2883321 w 6086456"/>
                    <a:gd name="connsiteY11" fmla="*/ 6102358 h 6102358"/>
                    <a:gd name="connsiteX12" fmla="*/ 1975106 w 6086456"/>
                    <a:gd name="connsiteY12" fmla="*/ 5055570 h 6102358"/>
                    <a:gd name="connsiteX13" fmla="*/ 1028896 w 6086456"/>
                    <a:gd name="connsiteY13" fmla="*/ 3964990 h 6102358"/>
                    <a:gd name="connsiteX14" fmla="*/ 1028896 w 6086456"/>
                    <a:gd name="connsiteY14" fmla="*/ 3964989 h 6102358"/>
                    <a:gd name="connsiteX15" fmla="*/ 0 w 6086456"/>
                    <a:gd name="connsiteY15" fmla="*/ 2779106 h 6102358"/>
                    <a:gd name="connsiteX16" fmla="*/ 1028896 w 6086456"/>
                    <a:gd name="connsiteY16" fmla="*/ 1886415 h 6102358"/>
                    <a:gd name="connsiteX17" fmla="*/ 1028896 w 6086456"/>
                    <a:gd name="connsiteY17" fmla="*/ 1886414 h 6102358"/>
                    <a:gd name="connsiteX18" fmla="*/ 3485484 w 6086456"/>
                    <a:gd name="connsiteY18" fmla="*/ 1053413 h 6102358"/>
                    <a:gd name="connsiteX19" fmla="*/ 4117097 w 6086456"/>
                    <a:gd name="connsiteY19" fmla="*/ 1053413 h 6102358"/>
                    <a:gd name="connsiteX20" fmla="*/ 5044306 w 6086456"/>
                    <a:gd name="connsiteY20" fmla="*/ 2122094 h 6102358"/>
                    <a:gd name="connsiteX21" fmla="*/ 6086456 w 6086456"/>
                    <a:gd name="connsiteY21" fmla="*/ 3323252 h 6102358"/>
                    <a:gd name="connsiteX22" fmla="*/ 5044306 w 6086456"/>
                    <a:gd name="connsiteY22" fmla="*/ 4227443 h 6102358"/>
                    <a:gd name="connsiteX23" fmla="*/ 5044306 w 6086456"/>
                    <a:gd name="connsiteY23" fmla="*/ 3595829 h 6102358"/>
                    <a:gd name="connsiteX24" fmla="*/ 5413454 w 6086456"/>
                    <a:gd name="connsiteY24" fmla="*/ 3275549 h 6102358"/>
                    <a:gd name="connsiteX25" fmla="*/ 5044306 w 6086456"/>
                    <a:gd name="connsiteY25" fmla="*/ 2850077 h 6102358"/>
                    <a:gd name="connsiteX26" fmla="*/ 3203135 w 6086456"/>
                    <a:gd name="connsiteY26" fmla="*/ 0 h 6102358"/>
                    <a:gd name="connsiteX27" fmla="*/ 4117098 w 6086456"/>
                    <a:gd name="connsiteY27" fmla="*/ 1053413 h 6102358"/>
                    <a:gd name="connsiteX28" fmla="*/ 3485485 w 6086456"/>
                    <a:gd name="connsiteY28" fmla="*/ 1053413 h 6102358"/>
                    <a:gd name="connsiteX29" fmla="*/ 3155432 w 6086456"/>
                    <a:gd name="connsiteY29" fmla="*/ 673002 h 6102358"/>
                    <a:gd name="connsiteX30" fmla="*/ 2716979 w 6086456"/>
                    <a:gd name="connsiteY30" fmla="*/ 1053413 h 6102358"/>
                    <a:gd name="connsiteX31" fmla="*/ 1988995 w 6086456"/>
                    <a:gd name="connsiteY31" fmla="*/ 1053413 h 6102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086456" h="6102358">
                      <a:moveTo>
                        <a:pt x="1988994" y="1053414"/>
                      </a:moveTo>
                      <a:lnTo>
                        <a:pt x="2716978" y="1053414"/>
                      </a:lnTo>
                      <a:lnTo>
                        <a:pt x="1028897" y="2518027"/>
                      </a:lnTo>
                      <a:lnTo>
                        <a:pt x="1028897" y="2518028"/>
                      </a:lnTo>
                      <a:lnTo>
                        <a:pt x="673002" y="2826810"/>
                      </a:lnTo>
                      <a:lnTo>
                        <a:pt x="1028897" y="3237007"/>
                      </a:lnTo>
                      <a:lnTo>
                        <a:pt x="1028897" y="3237008"/>
                      </a:lnTo>
                      <a:lnTo>
                        <a:pt x="2606720" y="5055570"/>
                      </a:lnTo>
                      <a:lnTo>
                        <a:pt x="2931024" y="5429356"/>
                      </a:lnTo>
                      <a:lnTo>
                        <a:pt x="3361842" y="5055570"/>
                      </a:lnTo>
                      <a:lnTo>
                        <a:pt x="4089826" y="5055570"/>
                      </a:lnTo>
                      <a:lnTo>
                        <a:pt x="2883321" y="6102358"/>
                      </a:lnTo>
                      <a:lnTo>
                        <a:pt x="1975106" y="5055570"/>
                      </a:lnTo>
                      <a:lnTo>
                        <a:pt x="1028896" y="3964990"/>
                      </a:lnTo>
                      <a:lnTo>
                        <a:pt x="1028896" y="3964989"/>
                      </a:lnTo>
                      <a:lnTo>
                        <a:pt x="0" y="2779106"/>
                      </a:lnTo>
                      <a:lnTo>
                        <a:pt x="1028896" y="1886415"/>
                      </a:lnTo>
                      <a:lnTo>
                        <a:pt x="1028896" y="1886414"/>
                      </a:lnTo>
                      <a:close/>
                      <a:moveTo>
                        <a:pt x="3485484" y="1053413"/>
                      </a:moveTo>
                      <a:lnTo>
                        <a:pt x="4117097" y="1053413"/>
                      </a:lnTo>
                      <a:lnTo>
                        <a:pt x="5044306" y="2122094"/>
                      </a:lnTo>
                      <a:lnTo>
                        <a:pt x="6086456" y="3323252"/>
                      </a:lnTo>
                      <a:lnTo>
                        <a:pt x="5044306" y="4227443"/>
                      </a:lnTo>
                      <a:lnTo>
                        <a:pt x="5044306" y="3595829"/>
                      </a:lnTo>
                      <a:lnTo>
                        <a:pt x="5413454" y="3275549"/>
                      </a:lnTo>
                      <a:lnTo>
                        <a:pt x="5044306" y="2850077"/>
                      </a:lnTo>
                      <a:close/>
                      <a:moveTo>
                        <a:pt x="3203135" y="0"/>
                      </a:moveTo>
                      <a:lnTo>
                        <a:pt x="4117098" y="1053413"/>
                      </a:lnTo>
                      <a:lnTo>
                        <a:pt x="3485485" y="1053413"/>
                      </a:lnTo>
                      <a:lnTo>
                        <a:pt x="3155432" y="673002"/>
                      </a:lnTo>
                      <a:lnTo>
                        <a:pt x="2716979" y="1053413"/>
                      </a:lnTo>
                      <a:lnTo>
                        <a:pt x="1988995" y="105341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B820CCD4-722A-432C-B704-100759FA1FB0}"/>
                    </a:ext>
                  </a:extLst>
                </p:cNvPr>
                <p:cNvSpPr/>
                <p:nvPr/>
              </p:nvSpPr>
              <p:spPr>
                <a:xfrm>
                  <a:off x="2957503" y="1890330"/>
                  <a:ext cx="3615396" cy="4002155"/>
                </a:xfrm>
                <a:custGeom>
                  <a:avLst/>
                  <a:gdLst>
                    <a:gd name="connsiteX0" fmla="*/ 0 w 4015411"/>
                    <a:gd name="connsiteY0" fmla="*/ 2911577 h 4002157"/>
                    <a:gd name="connsiteX1" fmla="*/ 946210 w 4015411"/>
                    <a:gd name="connsiteY1" fmla="*/ 4002157 h 4002157"/>
                    <a:gd name="connsiteX2" fmla="*/ 0 w 4015411"/>
                    <a:gd name="connsiteY2" fmla="*/ 4002157 h 4002157"/>
                    <a:gd name="connsiteX3" fmla="*/ 3088202 w 4015411"/>
                    <a:gd name="connsiteY3" fmla="*/ 0 h 4002157"/>
                    <a:gd name="connsiteX4" fmla="*/ 4015411 w 4015411"/>
                    <a:gd name="connsiteY4" fmla="*/ 0 h 4002157"/>
                    <a:gd name="connsiteX5" fmla="*/ 4015411 w 4015411"/>
                    <a:gd name="connsiteY5" fmla="*/ 1068681 h 4002157"/>
                    <a:gd name="connsiteX6" fmla="*/ 1688082 w 4015411"/>
                    <a:gd name="connsiteY6" fmla="*/ 0 h 4002157"/>
                    <a:gd name="connsiteX7" fmla="*/ 2456588 w 4015411"/>
                    <a:gd name="connsiteY7" fmla="*/ 0 h 4002157"/>
                    <a:gd name="connsiteX8" fmla="*/ 4015410 w 4015411"/>
                    <a:gd name="connsiteY8" fmla="*/ 1796664 h 4002157"/>
                    <a:gd name="connsiteX9" fmla="*/ 4015410 w 4015411"/>
                    <a:gd name="connsiteY9" fmla="*/ 2542416 h 4002157"/>
                    <a:gd name="connsiteX10" fmla="*/ 4015410 w 4015411"/>
                    <a:gd name="connsiteY10" fmla="*/ 3174030 h 4002157"/>
                    <a:gd name="connsiteX11" fmla="*/ 4015410 w 4015411"/>
                    <a:gd name="connsiteY11" fmla="*/ 4002157 h 4002157"/>
                    <a:gd name="connsiteX12" fmla="*/ 3060930 w 4015411"/>
                    <a:gd name="connsiteY12" fmla="*/ 4002157 h 4002157"/>
                    <a:gd name="connsiteX13" fmla="*/ 2332946 w 4015411"/>
                    <a:gd name="connsiteY13" fmla="*/ 4002157 h 4002157"/>
                    <a:gd name="connsiteX14" fmla="*/ 1577824 w 4015411"/>
                    <a:gd name="connsiteY14" fmla="*/ 4002157 h 4002157"/>
                    <a:gd name="connsiteX15" fmla="*/ 0 w 4015411"/>
                    <a:gd name="connsiteY15" fmla="*/ 2183594 h 4002157"/>
                    <a:gd name="connsiteX16" fmla="*/ 0 w 4015411"/>
                    <a:gd name="connsiteY16" fmla="*/ 1464615 h 4002157"/>
                    <a:gd name="connsiteX17" fmla="*/ 0 w 4015411"/>
                    <a:gd name="connsiteY17" fmla="*/ 0 h 4002157"/>
                    <a:gd name="connsiteX18" fmla="*/ 960098 w 4015411"/>
                    <a:gd name="connsiteY18" fmla="*/ 0 h 4002157"/>
                    <a:gd name="connsiteX19" fmla="*/ 0 w 4015411"/>
                    <a:gd name="connsiteY19" fmla="*/ 833001 h 4002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015411" h="4002157">
                      <a:moveTo>
                        <a:pt x="0" y="2911577"/>
                      </a:moveTo>
                      <a:lnTo>
                        <a:pt x="946210" y="4002157"/>
                      </a:lnTo>
                      <a:lnTo>
                        <a:pt x="0" y="4002157"/>
                      </a:lnTo>
                      <a:close/>
                      <a:moveTo>
                        <a:pt x="3088202" y="0"/>
                      </a:moveTo>
                      <a:lnTo>
                        <a:pt x="4015411" y="0"/>
                      </a:lnTo>
                      <a:lnTo>
                        <a:pt x="4015411" y="1068681"/>
                      </a:lnTo>
                      <a:close/>
                      <a:moveTo>
                        <a:pt x="1688082" y="0"/>
                      </a:moveTo>
                      <a:lnTo>
                        <a:pt x="2456588" y="0"/>
                      </a:lnTo>
                      <a:lnTo>
                        <a:pt x="4015410" y="1796664"/>
                      </a:lnTo>
                      <a:lnTo>
                        <a:pt x="4015410" y="2542416"/>
                      </a:lnTo>
                      <a:lnTo>
                        <a:pt x="4015410" y="3174030"/>
                      </a:lnTo>
                      <a:lnTo>
                        <a:pt x="4015410" y="4002157"/>
                      </a:lnTo>
                      <a:lnTo>
                        <a:pt x="3060930" y="4002157"/>
                      </a:lnTo>
                      <a:lnTo>
                        <a:pt x="2332946" y="4002157"/>
                      </a:lnTo>
                      <a:lnTo>
                        <a:pt x="1577824" y="4002157"/>
                      </a:lnTo>
                      <a:lnTo>
                        <a:pt x="0" y="2183594"/>
                      </a:lnTo>
                      <a:lnTo>
                        <a:pt x="0" y="1464615"/>
                      </a:lnTo>
                      <a:close/>
                      <a:moveTo>
                        <a:pt x="0" y="0"/>
                      </a:moveTo>
                      <a:lnTo>
                        <a:pt x="960098" y="0"/>
                      </a:lnTo>
                      <a:lnTo>
                        <a:pt x="0" y="833001"/>
                      </a:lnTo>
                      <a:close/>
                    </a:path>
                  </a:pathLst>
                </a:custGeom>
                <a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20E8285F-7CCA-45AA-9A91-E2ABF589E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70834" y="2303895"/>
              <a:ext cx="2057399" cy="2627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795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7 -4.16306E-6 L 0.95625 -0.005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7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New folder\istockphoto-933640672-170667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550"/>
            <a:ext cx="3657600" cy="18383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5295" y="2047902"/>
            <a:ext cx="2438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ইঞ্জিনিয়ারিং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 descr="C:\Users\USER\Desktop\New folder\Screenshot 2021-09-23 2151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4" y="176894"/>
            <a:ext cx="4586288" cy="32112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32288" y="3497036"/>
            <a:ext cx="2438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কমিউনিকেশন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8" name="Picture 4" descr="C:\Users\USER\Desktop\New folder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3" y="2656115"/>
            <a:ext cx="3635829" cy="17239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84533" y="4381440"/>
            <a:ext cx="1534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সেন্টার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3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899" y="104381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উন্মোচিত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সবকিছুই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কম্পিউটারাইজড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স্মার্টফোনের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অ্যাপস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9637" y="1920878"/>
            <a:ext cx="297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প্রোগ্রামিংয়ের গুরুত্ব </a:t>
            </a:r>
            <a:endParaRPr lang="en-US" sz="3200" b="1" u="sng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6689" y="4548874"/>
            <a:ext cx="316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মোবাইল অ্যাপস তৈরি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USER\Desktop\New folder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16" y="2560864"/>
            <a:ext cx="2590800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6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47" y="135477"/>
            <a:ext cx="86106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প্রোগ্রামারদের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সাম্প্রতিক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দমনে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র‌্যাব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অ্যাপস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অ্যানড্রয়েড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অ্যাপসটি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তৎপরতার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তথ্যাবলী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সহিত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4101" y="1820145"/>
            <a:ext cx="288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My Vide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0599" t="23438" r="20501" b="24184"/>
          <a:stretch/>
        </p:blipFill>
        <p:spPr>
          <a:xfrm>
            <a:off x="2133600" y="2353728"/>
            <a:ext cx="4572000" cy="2351621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52400" y="3638550"/>
            <a:ext cx="1371600" cy="457200"/>
          </a:xfrm>
          <a:prstGeom prst="wedgeRoundRectCallout">
            <a:avLst>
              <a:gd name="adj1" fmla="val 101320"/>
              <a:gd name="adj2" fmla="val 14854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Select Play</a:t>
            </a:r>
            <a:endParaRPr lang="en-AU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animBg="1"/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306" y="742950"/>
            <a:ext cx="4495800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প্রোগ্রামারদের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সফ্টওয়্যার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রেজিঃ+পরীক্ষার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" t="13487" r="5615" b="12903"/>
          <a:stretch/>
        </p:blipFill>
        <p:spPr bwMode="auto">
          <a:xfrm>
            <a:off x="4823963" y="742950"/>
            <a:ext cx="4038600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0842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10444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এয়ারকন্ডিশন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194" name="Picture 2" descr="C:\Users\USER\Desktop\New folder\bloo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467" y="1065934"/>
            <a:ext cx="2743200" cy="15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800" y="1236423"/>
            <a:ext cx="2438400" cy="685800"/>
          </a:xfrm>
          <a:prstGeom prst="wedgeRoundRectCallout">
            <a:avLst>
              <a:gd name="adj1" fmla="val 148364"/>
              <a:gd name="adj2" fmla="val -258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ইলেকট্রনিক ডিভাইসের মাধ্যমে প্রেসার মাপা </a:t>
            </a:r>
            <a:r>
              <a:rPr lang="bn-IN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019800" y="3173186"/>
            <a:ext cx="3048000" cy="685800"/>
          </a:xfrm>
          <a:prstGeom prst="wedgeRoundRectCallout">
            <a:avLst>
              <a:gd name="adj1" fmla="val -103112"/>
              <a:gd name="adj2" fmla="val 13466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ঘরের বাহির থেকে টিভি, রেফ্রিজারেটর, এয়ারকন্ডিশন ইত্যাদি নিয়ন্ত্রন করা যায়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6" name="Picture 4" descr="C:\Users\USER\Desktop\New folder\tad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59276"/>
            <a:ext cx="4114800" cy="24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9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New folder\source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9550"/>
            <a:ext cx="6837363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3508" y="4311438"/>
            <a:ext cx="7543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WiFi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৩৬০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ক্যামেরার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মোবাইলে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রুম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ভিজিট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9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8131"/>
            <a:ext cx="41910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92" y="774858"/>
            <a:ext cx="4213746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4292" y="3264965"/>
            <a:ext cx="77252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মানুষের হাতের নিয়ন্ত্রণে মহাকাশে ছুটে চলছে স্যাটেলাইট।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665" y="3921264"/>
            <a:ext cx="77252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সবকিছুই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নিয়ন্ত্রণের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চালে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সবকিছুই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4706892" y="2713800"/>
            <a:ext cx="4213746" cy="572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29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14351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বর্তমানে বাংলাদেশের ভালো প্রোগ্রামাররা গুগল, মাইক্রোসফট, ইনটেল, ফেসবুকের মত বিখ্যাত কোম্পানিগুলোতে কাজ করছে।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292" y="131445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ফ্রিল্যান্সের কাজের জন্য প্রয়োজন ধৈর্য এবং ইংরেজি ভাষার দক্ষতা। </a:t>
            </a:r>
            <a:endParaRPr lang="en-US" sz="2800" b="1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6" y="1894480"/>
            <a:ext cx="4209299" cy="1709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5"/>
          <a:stretch/>
        </p:blipFill>
        <p:spPr>
          <a:xfrm>
            <a:off x="4204129" y="1894480"/>
            <a:ext cx="4209299" cy="1701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3871310"/>
            <a:ext cx="6446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 কম্পিউটার কাউন্সিল ও আইটি ফার্মে কাজ করে উজ্জ্বল ক্যারিয়ার গঠন করতে পার।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8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486" y="7990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ফ্রিল্যান্সিং</a:t>
            </a:r>
            <a:r>
              <a:rPr lang="en-US" sz="3600" b="1" u="sng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15224" t="5987" r="50320" b="55530"/>
          <a:stretch/>
        </p:blipFill>
        <p:spPr bwMode="auto">
          <a:xfrm>
            <a:off x="2057400" y="218698"/>
            <a:ext cx="2552700" cy="1131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9" t="11973" r="19872" b="24743"/>
          <a:stretch/>
        </p:blipFill>
        <p:spPr bwMode="auto">
          <a:xfrm>
            <a:off x="4580916" y="47757"/>
            <a:ext cx="4462818" cy="1228593"/>
          </a:xfrm>
          <a:prstGeom prst="rect">
            <a:avLst/>
          </a:prstGeom>
          <a:ln w="28575">
            <a:solidFill>
              <a:srgbClr val="370FE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1318" y="1324122"/>
            <a:ext cx="89916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ফ্রিল্যান্সিং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অর্থ্য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মুক্তভাবে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সহজভাবে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বললে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করিয়ে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নেয়।নিজ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কাইকে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আউটসোর্সিং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আউটসোর্সিং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ফ্রিল্যান্সার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318" y="2602587"/>
            <a:ext cx="89916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ফ্রিল্যান্সার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জবাবদিহিতার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জবাবদিহিতা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সচ্ছতা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সেক্টরে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318" y="3193179"/>
            <a:ext cx="89916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ফ্রিল্যান্সার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আন্তর্জাতিকভাবে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নির্ভরযোগ্য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সাইটের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হলোঃ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2" name="Pentagon 1"/>
          <p:cNvSpPr/>
          <p:nvPr/>
        </p:nvSpPr>
        <p:spPr>
          <a:xfrm>
            <a:off x="537581" y="3933701"/>
            <a:ext cx="3043818" cy="25874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www.odesk.com</a:t>
            </a:r>
          </a:p>
        </p:txBody>
      </p:sp>
      <p:sp>
        <p:nvSpPr>
          <p:cNvPr id="18" name="Pentagon 17"/>
          <p:cNvSpPr/>
          <p:nvPr/>
        </p:nvSpPr>
        <p:spPr>
          <a:xfrm>
            <a:off x="537581" y="4280794"/>
            <a:ext cx="3043818" cy="346249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www.freelancer.com</a:t>
            </a:r>
          </a:p>
        </p:txBody>
      </p:sp>
      <p:sp>
        <p:nvSpPr>
          <p:cNvPr id="19" name="Pentagon 18"/>
          <p:cNvSpPr/>
          <p:nvPr/>
        </p:nvSpPr>
        <p:spPr>
          <a:xfrm>
            <a:off x="537581" y="4738717"/>
            <a:ext cx="3043818" cy="346249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A907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www.elance.com</a:t>
            </a:r>
          </a:p>
        </p:txBody>
      </p:sp>
      <p:sp>
        <p:nvSpPr>
          <p:cNvPr id="20" name="Pentagon 19"/>
          <p:cNvSpPr/>
          <p:nvPr/>
        </p:nvSpPr>
        <p:spPr>
          <a:xfrm>
            <a:off x="5413830" y="3935296"/>
            <a:ext cx="2891970" cy="346249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www.getacoder.com</a:t>
            </a:r>
          </a:p>
        </p:txBody>
      </p:sp>
      <p:sp>
        <p:nvSpPr>
          <p:cNvPr id="21" name="Pentagon 20"/>
          <p:cNvSpPr/>
          <p:nvPr/>
        </p:nvSpPr>
        <p:spPr>
          <a:xfrm>
            <a:off x="5413830" y="4330979"/>
            <a:ext cx="2891970" cy="346249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www.guru.com</a:t>
            </a:r>
          </a:p>
        </p:txBody>
      </p:sp>
      <p:sp>
        <p:nvSpPr>
          <p:cNvPr id="22" name="Pentagon 21"/>
          <p:cNvSpPr/>
          <p:nvPr/>
        </p:nvSpPr>
        <p:spPr>
          <a:xfrm>
            <a:off x="5413830" y="4734940"/>
            <a:ext cx="2891970" cy="34624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www.vworker.com</a:t>
            </a:r>
          </a:p>
        </p:txBody>
      </p:sp>
    </p:spTree>
    <p:extLst>
      <p:ext uri="{BB962C8B-B14F-4D97-AF65-F5344CB8AC3E}">
        <p14:creationId xmlns:p14="http://schemas.microsoft.com/office/powerpoint/2010/main" val="128966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5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95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5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121608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ফ্রিল্যান্সিং</a:t>
            </a:r>
            <a:r>
              <a:rPr lang="en-US" sz="32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747314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গতানুগতিক</a:t>
            </a:r>
            <a:r>
              <a:rPr lang="en-US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চাকরি</a:t>
            </a:r>
            <a:r>
              <a:rPr lang="en-US" sz="2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ব্যবসার</a:t>
            </a:r>
            <a:r>
              <a:rPr lang="en-US" sz="2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2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স্বাধীনভাবে</a:t>
            </a:r>
            <a:r>
              <a:rPr lang="en-US" sz="2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2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1575" y="1214651"/>
            <a:ext cx="59045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ফ্রিল্যান্সিং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স্বাধীনভাবে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পছন্দমত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আগ্রহী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ফ্রিল্যান্সিং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পছন্দের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কাজসমূহ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পারার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স্বাচ্ছ্যন্দবোধ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স্বাচ্ছ্যন্দমত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অফিসে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ততটা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স্বাচ্ছ্যন্দবোধ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ফ্রিল্যান্সিং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বারান্দায়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এমনকি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নির্জন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বসেও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074" name="Picture 2" descr="C:\Users\USER\Desktop\New folder\asian-students-use-notebook-computers-tablet-work-study-online-garden-home-during-coronavirus-epidemic-quarantine-home_33718-16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001" y="819149"/>
            <a:ext cx="3107950" cy="21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New folder\portrait-beautiful-woman-sitting-work-260nw-168324233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6"/>
          <a:stretch/>
        </p:blipFill>
        <p:spPr bwMode="auto">
          <a:xfrm>
            <a:off x="5971001" y="3105150"/>
            <a:ext cx="31079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97198" y="1623714"/>
            <a:ext cx="3505200" cy="1714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যাহা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979058" y="1104417"/>
            <a:ext cx="907142" cy="629133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0680486">
            <a:off x="2250264" y="746388"/>
            <a:ext cx="115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>
            <a:endCxn id="13" idx="2"/>
          </p:cNvCxnSpPr>
          <p:nvPr/>
        </p:nvCxnSpPr>
        <p:spPr>
          <a:xfrm flipV="1">
            <a:off x="6021730" y="1364438"/>
            <a:ext cx="881996" cy="510359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719968">
            <a:off x="6364190" y="931066"/>
            <a:ext cx="1300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458856" y="2666651"/>
            <a:ext cx="990600" cy="0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64394" y="2444737"/>
            <a:ext cx="139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104573" y="2480964"/>
            <a:ext cx="874484" cy="0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4400" y="2220295"/>
            <a:ext cx="1153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0200" y="3481685"/>
            <a:ext cx="1476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ড্রাইভার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669765" y="3223914"/>
            <a:ext cx="644917" cy="517312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717804" y="3085121"/>
            <a:ext cx="791734" cy="457200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21730" y="3666743"/>
            <a:ext cx="99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172" y="4078586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ব্যাংকার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ড্রাইভার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সবকছিুতে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অর্থ্যা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প্রযুক্তিতে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সমূহেও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55921" y="68440"/>
            <a:ext cx="7315200" cy="4676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স্ক্রীণের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200" b="1" dirty="0">
              <a:solidFill>
                <a:srgbClr val="A9078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3" grpId="0"/>
      <p:bldP spid="17" grpId="0"/>
      <p:bldP spid="20" grpId="0"/>
      <p:bldP spid="22" grpId="0"/>
      <p:bldP spid="37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9790" y="514350"/>
            <a:ext cx="658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ফ্রিল্যান্সিং এর জন্য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প্রয়োজন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9298" y="399654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অভিজ্ঞতা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4037" y="4006975"/>
            <a:ext cx="2667000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ইংরেজি ভাষায় দক্ষতা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1" y="1568248"/>
            <a:ext cx="3657600" cy="2335014"/>
            <a:chOff x="762001" y="1568248"/>
            <a:chExt cx="3657600" cy="2335014"/>
          </a:xfrm>
        </p:grpSpPr>
        <p:pic>
          <p:nvPicPr>
            <p:cNvPr id="2050" name="Picture 2" descr="C:\Users\USER\Desktop\New folder\IMG-20200622-WA0000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0" t="12624" r="12537" b="13185"/>
            <a:stretch/>
          </p:blipFill>
          <p:spPr bwMode="auto">
            <a:xfrm>
              <a:off x="762001" y="1568248"/>
              <a:ext cx="3657600" cy="233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62001" y="1568248"/>
              <a:ext cx="1066799" cy="2415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2051" name="Picture 3" descr="C:\Users\USER\Desktop\New folder\7a7b38a8a20373f95027e60763529c99-larg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8" t="25526" b="26161"/>
          <a:stretch/>
        </p:blipFill>
        <p:spPr bwMode="auto">
          <a:xfrm>
            <a:off x="5077238" y="1794974"/>
            <a:ext cx="3161064" cy="223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486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5143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1188784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188784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আর্টিকেল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রাইটিং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58119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ফটোগ্রাফি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1971422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236383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ডেভেলপমেন্ট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75625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এপ্লিকেশন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14587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গেইম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ডেভেলপমেন্ট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53828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39307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432311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এন্ট্রি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471553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126957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অপটিমাইজেশন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5800" y="167474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সফ্টওয়্যার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206716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6200" y="3068925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আইসিটিতে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একবিংশ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শতাব্দীর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চ্যালেঞ্জ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মোকাবেলার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ক্যারিয়ারকে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মাত্রায়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সচেষ্ঠ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00300" y="87867"/>
            <a:ext cx="4953000" cy="410545"/>
          </a:xfrm>
          <a:prstGeom prst="wedgeRoundRectCallout">
            <a:avLst>
              <a:gd name="adj1" fmla="val -77075"/>
              <a:gd name="adj2" fmla="val 24237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সবশেষে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কিকি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ফ্রিল্যন্সিং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1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217719"/>
            <a:ext cx="6629400" cy="372831"/>
          </a:xfrm>
          <a:prstGeom prst="roundRect">
            <a:avLst>
              <a:gd name="adj" fmla="val 15378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20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আইসিটি'র</a:t>
            </a:r>
            <a:r>
              <a:rPr lang="en-US" sz="2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0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0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ধনীর</a:t>
            </a:r>
            <a:r>
              <a:rPr lang="en-US" sz="20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তালিকায়</a:t>
            </a:r>
            <a:r>
              <a:rPr lang="en-US" sz="20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লিখিয়েছেন</a:t>
            </a:r>
            <a:r>
              <a:rPr lang="en-US" sz="2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BD" sz="20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6875" y="949781"/>
            <a:ext cx="8348663" cy="3984169"/>
            <a:chOff x="396875" y="949781"/>
            <a:chExt cx="8348663" cy="4114800"/>
          </a:xfrm>
        </p:grpSpPr>
        <p:pic>
          <p:nvPicPr>
            <p:cNvPr id="10242" name="Picture 2" descr="C:\Users\USER\Desktop\New folder\2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75" y="949781"/>
              <a:ext cx="8348663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876800" y="949781"/>
              <a:ext cx="838200" cy="4027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7322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15200" y="524530"/>
            <a:ext cx="1676400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সময়-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মি.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112" y="3039130"/>
            <a:ext cx="805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 গড়ার প্রধান মাধ্যম হিসেবে প্রোগ্রামিং এর ভূমিকা বর্ণনা করো?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="" xmlns:a16="http://schemas.microsoft.com/office/drawing/2014/main" id="{CB807484-B3AD-4711-8834-643888BE89E2}"/>
              </a:ext>
            </a:extLst>
          </p:cNvPr>
          <p:cNvSpPr/>
          <p:nvPr/>
        </p:nvSpPr>
        <p:spPr>
          <a:xfrm>
            <a:off x="3276600" y="498046"/>
            <a:ext cx="2514600" cy="620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: Rounded Corners 1">
            <a:extLst>
              <a:ext uri="{FF2B5EF4-FFF2-40B4-BE49-F238E27FC236}">
                <a16:creationId xmlns="" xmlns:a16="http://schemas.microsoft.com/office/drawing/2014/main" id="{5329411B-0ABD-42E3-ADB1-F2273C02C078}"/>
              </a:ext>
            </a:extLst>
          </p:cNvPr>
          <p:cNvSpPr/>
          <p:nvPr/>
        </p:nvSpPr>
        <p:spPr>
          <a:xfrm>
            <a:off x="228600" y="365528"/>
            <a:ext cx="2209800" cy="1352550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9A57794-EB85-48F9-BCE7-C26638EFE46A}"/>
              </a:ext>
            </a:extLst>
          </p:cNvPr>
          <p:cNvSpPr txBox="1"/>
          <p:nvPr/>
        </p:nvSpPr>
        <p:spPr>
          <a:xfrm>
            <a:off x="721112" y="1925402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৫জন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="" xmlns:a16="http://schemas.microsoft.com/office/drawing/2014/main" id="{CB807484-B3AD-4711-8834-643888BE89E2}"/>
              </a:ext>
            </a:extLst>
          </p:cNvPr>
          <p:cNvSpPr/>
          <p:nvPr/>
        </p:nvSpPr>
        <p:spPr>
          <a:xfrm>
            <a:off x="3724506" y="2615667"/>
            <a:ext cx="1597412" cy="4234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1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81400" y="114300"/>
            <a:ext cx="1962150" cy="5715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74711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কতকগুলো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নির্দেশের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সমষ্ঠিকে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14081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400" b="1" u="sng" dirty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u="sng" dirty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="1" u="sng" dirty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u="sng" dirty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u="sng" dirty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b="1" u="sng" dirty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400" b="1" u="sng" dirty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u="sng" dirty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b="1" u="sng" dirty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60248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সফ্টওয়্যার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285" y="2008151"/>
            <a:ext cx="563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অ্যাপস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2537912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প্রোগ্রমিং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2936657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অ্যাপস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3637728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ফ্রিজ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রান্নাঘর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4362871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975629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6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48987"/>
            <a:ext cx="1542585" cy="4000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rgbClr val="A9078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55006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ক্যারিয়ার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গড়তে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6064" y="722517"/>
            <a:ext cx="1149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1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ICT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960605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বিশেষায়িত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6064" y="1189204"/>
            <a:ext cx="793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(ক) ই-</a:t>
            </a:r>
            <a:r>
              <a:rPr lang="en-US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(খ)  </a:t>
            </a:r>
            <a:r>
              <a:rPr lang="en-US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 (গ)  </a:t>
            </a:r>
            <a:r>
              <a:rPr lang="en-US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সফটওয়ারের</a:t>
            </a:r>
            <a:r>
              <a:rPr lang="en-US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    (ঘ)  </a:t>
            </a:r>
            <a:r>
              <a:rPr lang="en-US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প্রোগ্রামিং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466204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6064" y="1694804"/>
            <a:ext cx="793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(ক)  </a:t>
            </a:r>
            <a:r>
              <a:rPr lang="en-US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(খ)  </a:t>
            </a:r>
            <a:r>
              <a:rPr lang="en-US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ফ্রিল্যান্সিং</a:t>
            </a:r>
            <a:r>
              <a:rPr lang="en-US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  (গ) </a:t>
            </a:r>
            <a:r>
              <a:rPr lang="en-US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(ঘ)  </a:t>
            </a:r>
            <a:r>
              <a:rPr lang="en-US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ব্যবসা-বাণিজ্য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14400" y="1953937"/>
            <a:ext cx="7772400" cy="1520949"/>
            <a:chOff x="457200" y="1953937"/>
            <a:chExt cx="7772400" cy="1520949"/>
          </a:xfrm>
        </p:grpSpPr>
        <p:sp>
          <p:nvSpPr>
            <p:cNvPr id="18" name="TextBox 17"/>
            <p:cNvSpPr txBox="1"/>
            <p:nvPr/>
          </p:nvSpPr>
          <p:spPr>
            <a:xfrm>
              <a:off x="639333" y="2911572"/>
              <a:ext cx="17809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US" sz="1600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কোনটি</a:t>
              </a:r>
              <a:r>
                <a:rPr lang="en-US" sz="1600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সঠিক</a:t>
              </a:r>
              <a:r>
                <a:rPr lang="en-US" sz="1600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57200" y="1953937"/>
              <a:ext cx="7772400" cy="1520949"/>
              <a:chOff x="457200" y="1953937"/>
              <a:chExt cx="7772400" cy="152094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57200" y="1953937"/>
                <a:ext cx="7772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৪।  </a:t>
                </a:r>
                <a:r>
                  <a:rPr lang="en-US" sz="1600" b="1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প্রোগ্রামিং</a:t>
                </a:r>
                <a:r>
                  <a:rPr lang="en-US" sz="16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ভালোভাবে</a:t>
                </a:r>
                <a:r>
                  <a:rPr lang="en-US" sz="16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জানা</a:t>
                </a:r>
                <a:r>
                  <a:rPr lang="en-US" sz="16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থাকলে</a:t>
                </a:r>
                <a:r>
                  <a:rPr lang="en-US" sz="16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----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78864" y="2230936"/>
                <a:ext cx="534093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0050" indent="-400050">
                  <a:buAutoNum type="romanLcParenR"/>
                </a:pPr>
                <a:r>
                  <a:rPr lang="en-US" sz="1600" dirty="0" err="1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মানুষের</a:t>
                </a:r>
                <a:r>
                  <a:rPr lang="en-US" sz="1600" dirty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রোগ</a:t>
                </a:r>
                <a:r>
                  <a:rPr lang="en-US" sz="1600" dirty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1600" dirty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1600" dirty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যায়</a:t>
                </a:r>
                <a:endParaRPr lang="en-US" sz="1600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400050" indent="-400050">
                  <a:buAutoNum type="romanLcParenR"/>
                </a:pPr>
                <a:r>
                  <a:rPr lang="en-US" sz="1600" dirty="0" err="1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সফটওয়্যার</a:t>
                </a:r>
                <a:r>
                  <a:rPr lang="en-US" sz="1600" dirty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তৈরি</a:t>
                </a:r>
                <a:r>
                  <a:rPr lang="en-US" sz="1600" dirty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1600" dirty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যায়</a:t>
                </a:r>
                <a:endParaRPr lang="en-US" sz="1600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400050" indent="-400050">
                  <a:buAutoNum type="romanLcParenR"/>
                </a:pPr>
                <a:r>
                  <a:rPr lang="en-US" sz="1600" dirty="0" err="1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চাকরি</a:t>
                </a:r>
                <a:r>
                  <a:rPr lang="en-US" sz="1600" dirty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ক্ষেত্রে</a:t>
                </a:r>
                <a:r>
                  <a:rPr lang="en-US" sz="1600" dirty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এগিয়ে</a:t>
                </a:r>
                <a:r>
                  <a:rPr lang="en-US" sz="1600" dirty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থাকা</a:t>
                </a:r>
                <a:r>
                  <a:rPr lang="en-US" sz="1600" dirty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যায়</a:t>
                </a:r>
                <a:endParaRPr lang="en-US" sz="1600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56562" y="3136332"/>
                <a:ext cx="53409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(ক) i ও ii   (খ)  i  ও  iii  (গ)  ii ও  iii    (ঘ)  i, ii  ও  iii</a:t>
                </a:r>
              </a:p>
            </p:txBody>
          </p:sp>
        </p:grpSp>
      </p:grpSp>
      <p:sp>
        <p:nvSpPr>
          <p:cNvPr id="19" name="Oval 18"/>
          <p:cNvSpPr/>
          <p:nvPr/>
        </p:nvSpPr>
        <p:spPr>
          <a:xfrm>
            <a:off x="2971714" y="3189714"/>
            <a:ext cx="304800" cy="228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√</a:t>
            </a:r>
            <a:endParaRPr lang="en-US" b="1" dirty="0">
              <a:solidFill>
                <a:srgbClr val="7030A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14400" y="3325244"/>
            <a:ext cx="5563205" cy="1746287"/>
            <a:chOff x="457200" y="3325244"/>
            <a:chExt cx="5563205" cy="1746287"/>
          </a:xfrm>
        </p:grpSpPr>
        <p:sp>
          <p:nvSpPr>
            <p:cNvPr id="21" name="TextBox 20"/>
            <p:cNvSpPr txBox="1"/>
            <p:nvPr/>
          </p:nvSpPr>
          <p:spPr>
            <a:xfrm>
              <a:off x="457200" y="3325244"/>
              <a:ext cx="441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৫।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ফ্রিল্যান্সিং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পেতে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হলে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প্রয়োজন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? ----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8864" y="3611971"/>
              <a:ext cx="534093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00050" indent="-400050">
                <a:buAutoNum type="romanLcParenR"/>
              </a:pPr>
              <a:r>
                <a:rPr lang="en-US" sz="1600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ইন্টারনেট</a:t>
              </a:r>
              <a:r>
                <a:rPr lang="en-US" sz="1600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সংযোগ</a:t>
              </a:r>
              <a:endParaRPr lang="en-US" sz="1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  <a:p>
              <a:pPr marL="400050" indent="-400050">
                <a:buAutoNum type="romanLcParenR"/>
              </a:pPr>
              <a:r>
                <a:rPr lang="en-US" sz="1600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শিক্ষাগত</a:t>
              </a:r>
              <a:r>
                <a:rPr lang="en-US" sz="1600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যোগ্যতা</a:t>
              </a:r>
              <a:endParaRPr lang="en-US" sz="1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  <a:p>
              <a:pPr marL="400050" indent="-400050">
                <a:buAutoNum type="romanLcParenR"/>
              </a:pPr>
              <a:r>
                <a:rPr lang="en-US" sz="1600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কাজের</a:t>
              </a:r>
              <a:r>
                <a:rPr lang="en-US" sz="1600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দক্ষতা</a:t>
              </a:r>
              <a:endParaRPr lang="en-US" sz="1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6562" y="4702199"/>
              <a:ext cx="5340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(ক) i ও ii   (খ)  i  ও  iii  (গ)  ii ও  iii    (ঘ)  i, ii  ও  iii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9469" y="4439875"/>
              <a:ext cx="53409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US" sz="1600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কোনটি</a:t>
              </a:r>
              <a:r>
                <a:rPr lang="en-US" sz="1600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সঠিক</a:t>
              </a:r>
              <a:r>
                <a:rPr lang="en-US" sz="1600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  <p:sp>
        <p:nvSpPr>
          <p:cNvPr id="25" name="Oval 24"/>
          <p:cNvSpPr/>
          <p:nvPr/>
        </p:nvSpPr>
        <p:spPr>
          <a:xfrm>
            <a:off x="1172349" y="4768896"/>
            <a:ext cx="304800" cy="228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√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25084" y="1262044"/>
            <a:ext cx="304800" cy="228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√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905240" y="1743203"/>
            <a:ext cx="304800" cy="228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√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44BE1AD1-F2F4-4263-8171-01617954A9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61" y="51975"/>
            <a:ext cx="992459" cy="106954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2D5944B4-2466-4CB2-83D9-C255397EDD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0" t="14233" r="22222" b="22208"/>
          <a:stretch/>
        </p:blipFill>
        <p:spPr>
          <a:xfrm>
            <a:off x="7629884" y="51974"/>
            <a:ext cx="1437916" cy="1137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8" grpId="0"/>
      <p:bldP spid="9" grpId="0"/>
      <p:bldP spid="10" grpId="0"/>
      <p:bldP spid="19" grpId="0" animBg="1"/>
      <p:bldP spid="25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3088" y="37815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4752" y="606753"/>
            <a:ext cx="793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(ক)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টাইপরাইটার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(খ)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ফ্যাক্স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 (গ)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সফ্টওয়্যার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   (ঘ)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মোবাইল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09466" y="652888"/>
            <a:ext cx="304800" cy="228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√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917907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ভবিষ্যতে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সবকিছুই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?------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48384" y="1249922"/>
            <a:ext cx="793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(ক)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   (খ)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কনটেন্টের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        (গ) 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     (ঘ) 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03975" y="1582736"/>
            <a:ext cx="304800" cy="228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√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3088" y="1736826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8।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ক্যারিয়ার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গড়ার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দ্বার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উন্মোচিত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4752" y="2105612"/>
            <a:ext cx="793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(ক)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(খ)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(গ)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  (ঘ)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প্রোগ্রামিং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3088" y="24881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৯।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ভবিষ্যতে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4752" y="2716768"/>
            <a:ext cx="793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(ক)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(খ)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(গ)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প্লেন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চালানো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 (ঘ)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নির্ণয়ে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55346" y="2190608"/>
            <a:ext cx="304800" cy="228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√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36660" y="2799336"/>
            <a:ext cx="304800" cy="228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√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3088" y="3125328"/>
            <a:ext cx="58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শিক্ষিত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বেকার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জনগোষ্ঠি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শিল্পকে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স্বাবলম্বী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4752" y="3402568"/>
            <a:ext cx="561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(ক) 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(খ)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(গ)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ফ্রিল্যান্সিং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(ঘ)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25474" y="3476679"/>
            <a:ext cx="304800" cy="228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√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3088" y="3763706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১১।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করিয়ে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নেয়াকে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4752" y="4031218"/>
            <a:ext cx="793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(ক)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আউটসোর্সিং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(খ)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ফ্রিল্যান্সার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(গ)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গ্রোগ্রামিং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(ঘ)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ব্যবসায়-বাণিজ্য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07760" y="4106486"/>
            <a:ext cx="304800" cy="228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√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3088" y="4430050"/>
            <a:ext cx="568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১২।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ইঞ্জিনিয়ার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24752" y="4717018"/>
            <a:ext cx="793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(ক)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(খ)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(গ)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গ্রোগ্রামিং</a:t>
            </a:r>
            <a:r>
              <a: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(ঘ)  </a:t>
            </a:r>
            <a:r>
              <a:rPr lang="en-US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হার্ডওয়্যার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310804" y="4791812"/>
            <a:ext cx="304800" cy="228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√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919759" y="35591"/>
            <a:ext cx="2394852" cy="3425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b="1" dirty="0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 পর্ব-২</a:t>
            </a:r>
            <a:endParaRPr lang="en-US" sz="3600" b="1" dirty="0">
              <a:solidFill>
                <a:srgbClr val="A9078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0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9" grpId="0"/>
      <p:bldP spid="20" grpId="0"/>
      <p:bldP spid="21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/>
      <p:bldP spid="18" grpId="0"/>
      <p:bldP spid="22" grpId="0" animBg="1"/>
      <p:bldP spid="23" grpId="0"/>
      <p:bldP spid="24" grpId="0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985521" y="682376"/>
            <a:ext cx="6177279" cy="597932"/>
            <a:chOff x="985521" y="682376"/>
            <a:chExt cx="6177279" cy="597932"/>
          </a:xfrm>
        </p:grpSpPr>
        <p:sp>
          <p:nvSpPr>
            <p:cNvPr id="4" name="TextBox 3"/>
            <p:cNvSpPr txBox="1"/>
            <p:nvPr/>
          </p:nvSpPr>
          <p:spPr>
            <a:xfrm>
              <a:off x="985521" y="682376"/>
              <a:ext cx="6177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১৩।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প্রতিযোগিতার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নিজেকে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প্রমাণ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করার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সুযোগ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রয়েছে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সেক্টরে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07185" y="910976"/>
              <a:ext cx="5803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উত্তরঃ</a:t>
              </a:r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 (ক)  </a:t>
              </a:r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 (খ)  </a:t>
              </a:r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ইংরেজী</a:t>
              </a:r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(গ)  </a:t>
              </a:r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গ্রোগ্রামিং</a:t>
              </a:r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 (ঘ)  </a:t>
              </a:r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নেটওয়ার্কিং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4211355" y="968344"/>
            <a:ext cx="304800" cy="228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√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07464" y="1266422"/>
            <a:ext cx="8153400" cy="597932"/>
            <a:chOff x="907464" y="1266422"/>
            <a:chExt cx="8153400" cy="597932"/>
          </a:xfrm>
        </p:grpSpPr>
        <p:sp>
          <p:nvSpPr>
            <p:cNvPr id="7" name="TextBox 6"/>
            <p:cNvSpPr txBox="1"/>
            <p:nvPr/>
          </p:nvSpPr>
          <p:spPr>
            <a:xfrm>
              <a:off x="907464" y="1266422"/>
              <a:ext cx="495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১৪।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কোনটির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এক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দেশে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বসে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অন্য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দেশের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29128" y="1495022"/>
              <a:ext cx="7931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উত্তরঃ</a:t>
              </a:r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 (ক)  </a:t>
              </a:r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ইন্টারনেট</a:t>
              </a:r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(খ)  </a:t>
              </a:r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ইংরেজী</a:t>
              </a:r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(গ)  </a:t>
              </a:r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গ্রোগ্রামিং</a:t>
              </a:r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 (ঘ)  </a:t>
              </a:r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নেটওয়ার্কিং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814076" y="1555369"/>
            <a:ext cx="304800" cy="228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√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26049" y="1895072"/>
            <a:ext cx="3639015" cy="2057803"/>
            <a:chOff x="926049" y="1895072"/>
            <a:chExt cx="3639015" cy="2057803"/>
          </a:xfrm>
        </p:grpSpPr>
        <p:sp>
          <p:nvSpPr>
            <p:cNvPr id="10" name="TextBox 9"/>
            <p:cNvSpPr txBox="1"/>
            <p:nvPr/>
          </p:nvSpPr>
          <p:spPr>
            <a:xfrm>
              <a:off x="926049" y="1895072"/>
              <a:ext cx="2364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১৫।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ফ্রিল্যান্সিং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কোনটি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নির্ভর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29128" y="2180822"/>
              <a:ext cx="3435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i)  </a:t>
              </a:r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ইন্টারনেট</a:t>
              </a:r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ii) </a:t>
              </a:r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ইংরেজী</a:t>
              </a:r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iii)  Online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2264" y="2457821"/>
              <a:ext cx="217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উপরের</a:t>
              </a:r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কোনটি</a:t>
              </a:r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সঠিক</a:t>
              </a:r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81204" y="2752546"/>
              <a:ext cx="14550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ক) i</a:t>
              </a:r>
            </a:p>
            <a:p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খ)  ii</a:t>
              </a:r>
            </a:p>
            <a:p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গ) i,  ii</a:t>
              </a:r>
            </a:p>
            <a:p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ঘ)  i,  ii,  iii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8698" y="3840219"/>
            <a:ext cx="6686766" cy="619257"/>
            <a:chOff x="1078698" y="3840219"/>
            <a:chExt cx="6686766" cy="619257"/>
          </a:xfrm>
        </p:grpSpPr>
        <p:sp>
          <p:nvSpPr>
            <p:cNvPr id="14" name="TextBox 13"/>
            <p:cNvSpPr txBox="1"/>
            <p:nvPr/>
          </p:nvSpPr>
          <p:spPr>
            <a:xfrm>
              <a:off x="1078698" y="3840219"/>
              <a:ext cx="2059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1৬।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অ্যাপস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মূলত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---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95828" y="4090144"/>
              <a:ext cx="6369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উত্তরঃ</a:t>
              </a:r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 (ক)  </a:t>
              </a:r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হার্ডওয়্যার</a:t>
              </a:r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(খ)  </a:t>
              </a:r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এপ্লিকেশন</a:t>
              </a:r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 (গ)  </a:t>
              </a:r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সফটওয়্যার</a:t>
              </a:r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 (ঘ)  </a:t>
              </a:r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নেটওয়ার্ক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1263042" y="3385892"/>
            <a:ext cx="304800" cy="228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√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89102" y="4390481"/>
            <a:ext cx="5562600" cy="640114"/>
            <a:chOff x="1089102" y="4446236"/>
            <a:chExt cx="5562600" cy="640114"/>
          </a:xfrm>
        </p:grpSpPr>
        <p:sp>
          <p:nvSpPr>
            <p:cNvPr id="18" name="TextBox 17"/>
            <p:cNvSpPr txBox="1"/>
            <p:nvPr/>
          </p:nvSpPr>
          <p:spPr>
            <a:xfrm>
              <a:off x="1089102" y="4446236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1৭। 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ফ্রিল্যান্সে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করার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কোনটির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প্রয়োজন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53641" y="4717018"/>
              <a:ext cx="5198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উত্তরঃ</a:t>
              </a:r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 (ক)  </a:t>
              </a:r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অর্থের</a:t>
              </a:r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   (খ)  </a:t>
              </a:r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ধৈর্যের</a:t>
              </a:r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(গ)  </a:t>
              </a:r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শিক্ষাগত</a:t>
              </a:r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যোগ্যতা</a:t>
              </a:r>
              <a:r>
                <a:rPr lang="en-US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(ঘ)  </a:t>
              </a:r>
              <a:r>
                <a:rPr lang="en-US" b="1" dirty="0" err="1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বয়স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5254332" y="4173165"/>
            <a:ext cx="304800" cy="228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√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90119" y="4730801"/>
            <a:ext cx="304800" cy="228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√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64363" y="69043"/>
            <a:ext cx="2394852" cy="4787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b="1" dirty="0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 পর্ব-২</a:t>
            </a:r>
            <a:endParaRPr lang="en-US" sz="3600" b="1" dirty="0">
              <a:solidFill>
                <a:srgbClr val="A9078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7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 animBg="1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786161" y="2419350"/>
            <a:ext cx="7284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তুমি কী মনে কর </a:t>
            </a: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তোমার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ভবিষ্যৎ ক্যারিয়ার উন্নয়নের জন্য আইসিটি শিক্ষা আবশ্যক এবং কেন? ব্যাখ্যা কর।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="" xmlns:a16="http://schemas.microsoft.com/office/drawing/2014/main" id="{7B917B2A-F2FD-48F3-9183-D4CE16FA61C4}"/>
              </a:ext>
            </a:extLst>
          </p:cNvPr>
          <p:cNvSpPr/>
          <p:nvPr/>
        </p:nvSpPr>
        <p:spPr>
          <a:xfrm>
            <a:off x="2819400" y="650159"/>
            <a:ext cx="2743200" cy="6766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: Rounded Corners 17">
            <a:extLst>
              <a:ext uri="{FF2B5EF4-FFF2-40B4-BE49-F238E27FC236}">
                <a16:creationId xmlns="" xmlns:a16="http://schemas.microsoft.com/office/drawing/2014/main" id="{71FC2322-8E10-4FB4-B747-9D9A5D05A545}"/>
              </a:ext>
            </a:extLst>
          </p:cNvPr>
          <p:cNvSpPr/>
          <p:nvPr/>
        </p:nvSpPr>
        <p:spPr>
          <a:xfrm>
            <a:off x="6172200" y="495828"/>
            <a:ext cx="1752600" cy="1569339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0352" y="571500"/>
            <a:ext cx="7772400" cy="1257300"/>
          </a:xfrm>
        </p:spPr>
        <p:txBody>
          <a:bodyPr/>
          <a:lstStyle/>
          <a:p>
            <a:r>
              <a:rPr sz="5400" dirty="0"/>
              <a:t> </a:t>
            </a:r>
            <a:endParaRPr lang="en-US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133600" y="114300"/>
            <a:ext cx="4876800" cy="2171700"/>
          </a:xfrm>
          <a:prstGeom prst="cloudCallout">
            <a:avLst>
              <a:gd name="adj1" fmla="val 76218"/>
              <a:gd name="adj2" fmla="val 69046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as-IN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 সকলকে</a:t>
            </a:r>
            <a:endParaRPr lang="en-GB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304800" y="3200400"/>
            <a:ext cx="6096000" cy="1714500"/>
          </a:xfrm>
          <a:prstGeom prst="wedgeRoundRectCallout">
            <a:avLst>
              <a:gd name="adj1" fmla="val 70449"/>
              <a:gd name="adj2" fmla="val -6073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lvl="8" indent="0" algn="ctr">
              <a:buClr>
                <a:schemeClr val="accent3"/>
              </a:buClr>
              <a:buSzPct val="95000"/>
              <a:buNone/>
            </a:pPr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বই-খাতা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গুছিয়ে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17869"/>
            <a:ext cx="1574800" cy="142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2628900"/>
            <a:ext cx="9906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6444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6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0140" y="5715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নিশ্চয়ই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পেরেছ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6172200" y="2097994"/>
            <a:ext cx="2895600" cy="5334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(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151756" y="2674053"/>
            <a:ext cx="2916044" cy="5334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৩য়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867400" y="3261883"/>
            <a:ext cx="3200400" cy="533400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-(৪৯-৫০)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93348" y="1504950"/>
            <a:ext cx="4724400" cy="281940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B0FB5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 smtClean="0">
                <a:solidFill>
                  <a:srgbClr val="0B0F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B0FB5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rgbClr val="0B0F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B0FB5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b="1" dirty="0" smtClean="0">
                <a:solidFill>
                  <a:srgbClr val="0B0FB5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3600" b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ভবিষ্যত</a:t>
            </a:r>
            <a:r>
              <a:rPr lang="en-US" sz="36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ক্যারিয়ার</a:t>
            </a:r>
            <a:r>
              <a:rPr lang="en-US" sz="36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1200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617748" y="4324350"/>
            <a:ext cx="2450052" cy="609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২৪-০৯-২০২১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2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AU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Digital Content (Update &amp; TB Upload)\Content Image\cartoon-man-and-a-question-mark-vector-633991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76" r="23603" b="7659"/>
          <a:stretch/>
        </p:blipFill>
        <p:spPr bwMode="auto">
          <a:xfrm>
            <a:off x="228600" y="1879600"/>
            <a:ext cx="1473200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31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073" y="1124247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endParaRPr lang="en-US" sz="36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87484" y="285750"/>
            <a:ext cx="2122715" cy="609600"/>
          </a:xfrm>
          <a:prstGeom prst="roundRect">
            <a:avLst>
              <a:gd name="adj" fmla="val 4762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47057" y="1789331"/>
            <a:ext cx="4996543" cy="4014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ক্যারিয়ারে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AU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480831" y="1832875"/>
            <a:ext cx="362813" cy="325219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</a:t>
            </a:r>
            <a:endParaRPr lang="en-AU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7057" y="2343150"/>
            <a:ext cx="4996543" cy="4014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আইসিটিতে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ক্যারিয়ার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AU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480831" y="2386694"/>
            <a:ext cx="362813" cy="325219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AU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47057" y="2876550"/>
            <a:ext cx="7968343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ক্যারিয়ার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আইসিটিতে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কর্মীর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ভবিষ্যত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437287" y="2971464"/>
            <a:ext cx="466226" cy="642256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AU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01"/>
          <a:stretch/>
        </p:blipFill>
        <p:spPr bwMode="auto">
          <a:xfrm>
            <a:off x="21772" y="4248150"/>
            <a:ext cx="9046027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5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31574" y="137035"/>
            <a:ext cx="4022972" cy="362747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ভবিষ্যৎ ক্যারিয়ার এবং আইসিটি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279992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দক্ষতা অর্জনের মাধ্যমে আমরা ভবিষ্যতে যে উন্নতি লাভ করে থাকি তাকে ভবিষ্যৎ ক্যারিয়ার এবং আইসিটি বলে।</a:t>
            </a:r>
            <a:endParaRPr lang="bn-BD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7503EA2-195C-44BE-84D4-1602E18495B8}"/>
              </a:ext>
            </a:extLst>
          </p:cNvPr>
          <p:cNvSpPr/>
          <p:nvPr/>
        </p:nvSpPr>
        <p:spPr>
          <a:xfrm>
            <a:off x="152400" y="794654"/>
            <a:ext cx="8839200" cy="334207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1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" y="106135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ক্যারিয়ারের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আইসিটিতে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যথেষ্ঠ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A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esktop\New folder\Microsoft-Office-Free-Download-and-Activat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t="10484" r="5415" b="9983"/>
          <a:stretch/>
        </p:blipFill>
        <p:spPr bwMode="auto">
          <a:xfrm>
            <a:off x="25087" y="1553189"/>
            <a:ext cx="3581400" cy="24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New folder\Microsoft_Office_2019-5bd187f6c9e77c00517654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890" y="1172189"/>
            <a:ext cx="5436220" cy="322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4561506"/>
            <a:ext cx="2733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সফটওয়ারের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AU" b="1" dirty="0">
              <a:solidFill>
                <a:srgbClr val="002060"/>
              </a:solidFill>
            </a:endParaRPr>
          </a:p>
        </p:txBody>
      </p:sp>
      <p:pic>
        <p:nvPicPr>
          <p:cNvPr id="1031" name="Picture 7" descr="C:\Users\USER\Desktop\New folder\photo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/>
          <a:stretch/>
        </p:blipFill>
        <p:spPr bwMode="auto">
          <a:xfrm>
            <a:off x="495300" y="85499"/>
            <a:ext cx="8186057" cy="447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77776" y="4627406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AU" sz="2400" dirty="0">
              <a:solidFill>
                <a:srgbClr val="002060"/>
              </a:solidFill>
            </a:endParaRPr>
          </a:p>
        </p:txBody>
      </p:sp>
      <p:pic>
        <p:nvPicPr>
          <p:cNvPr id="1032" name="Picture 8" descr="C:\Users\USER\Desktop\New folder\What-is-my-email-address-4143261_final-dff512f290ce4da3af8712a3b645144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139"/>
            <a:ext cx="8839200" cy="448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30578" y="4658183"/>
            <a:ext cx="145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AU" sz="2000" b="1" dirty="0">
              <a:solidFill>
                <a:srgbClr val="002060"/>
              </a:solidFill>
            </a:endParaRPr>
          </a:p>
        </p:txBody>
      </p:sp>
      <p:pic>
        <p:nvPicPr>
          <p:cNvPr id="1033" name="Picture 9" descr="C:\Users\USER\Desktop\New folder\1_FgMUrHXxaBKQFMChC3AWKQ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947" y="80139"/>
            <a:ext cx="8839200" cy="454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41340" y="4673572"/>
            <a:ext cx="215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A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5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  <p:bldP spid="6" grpId="1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514350"/>
            <a:ext cx="7924800" cy="132343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আইসিটিতে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হাজারও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ক্যারিয়ারের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আইসিটিবিহীন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দিনও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করাও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সর্বমুখী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আইসিটিকে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এড়িয়ে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1026" name="Picture 2" descr="E:\Digital Content (Update &amp; TB Upload)\Upload Presentation (TB)\Clas-9\ICT\Chapter-03\Carrer\Element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27862"/>
            <a:ext cx="3429000" cy="23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Untitled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50" y="2027862"/>
            <a:ext cx="4590733" cy="23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2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9057" y="209550"/>
            <a:ext cx="8751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আইসিটিতে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হাজারও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ক্যারিয়ারের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আইসিটিবিহীন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দিনও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করাও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সর্বমুখী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আইসিটিকে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এড়িয়ে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pPr algn="ctr"/>
            <a:r>
              <a:rPr lang="bn-IN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ক্যারিয়ারের </a:t>
            </a:r>
            <a:r>
              <a:rPr lang="bn-IN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 </a:t>
            </a:r>
            <a:r>
              <a:rPr lang="bn-IN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দক্ষতা </a:t>
            </a:r>
            <a:r>
              <a:rPr lang="en-US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en-US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7286" y="3814875"/>
            <a:ext cx="1110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itchFamily="2" charset="0"/>
                <a:cs typeface="NikoshBAN" pitchFamily="2" charset="0"/>
              </a:rPr>
              <a:t>প্রোগ্রামিং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Desktop\New folder\beautify-while-typing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659507"/>
            <a:ext cx="438946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New folder\Design-Web-Page-in-HTM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/>
          <a:stretch/>
        </p:blipFill>
        <p:spPr bwMode="auto">
          <a:xfrm>
            <a:off x="4605023" y="1659507"/>
            <a:ext cx="4375509" cy="28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91293" y="4610040"/>
            <a:ext cx="213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ডিজাইন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8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New folder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" y="285750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5309" y="2367641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এনড্রয়েড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অ্যাপ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ডেভেলপমেন্ট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USER\Desktop\New folder\computer-hardware-engineering-engineer-soldering-computer-motherboard-computer-hardware-engineering-engineer-soldering-computer-1444785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50" y="285750"/>
            <a:ext cx="2819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88858" y="2389413"/>
            <a:ext cx="2438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ইঞ্জিনিয়ারিং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4" name="Picture 4" descr="C:\Users\USER\Desktop\New folder\Scope-of-Graphic-Designing-540x27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1" y="2866255"/>
            <a:ext cx="40542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66856" y="4662397"/>
            <a:ext cx="2438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ডিজাইনিং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5" name="Picture 5" descr="C:\Users\USER\Desktop\New folder\77cbbdc14aa7785e88fc24129299b94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192" y="2866255"/>
            <a:ext cx="474617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67622" y="4695055"/>
            <a:ext cx="2438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অটোমেশন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ডিজাইন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6" name="Picture 6" descr="C:\Users\USER\Desktop\New folder\BluHaptics_student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660" y="285751"/>
            <a:ext cx="293091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438896" y="2367641"/>
            <a:ext cx="2438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রোবোটিক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ইঞ্জিনিয়ারিং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4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8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8m</Template>
  <TotalTime>3401</TotalTime>
  <Words>1687</Words>
  <Application>Microsoft Office PowerPoint</Application>
  <PresentationFormat>On-screen Show (16:9)</PresentationFormat>
  <Paragraphs>209</Paragraphs>
  <Slides>28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8m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Anupam</dc:creator>
  <cp:lastModifiedBy>USER</cp:lastModifiedBy>
  <cp:revision>366</cp:revision>
  <dcterms:created xsi:type="dcterms:W3CDTF">2015-04-03T17:02:06Z</dcterms:created>
  <dcterms:modified xsi:type="dcterms:W3CDTF">2021-09-24T18:33:42Z</dcterms:modified>
</cp:coreProperties>
</file>