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commentAuthors.xml" ContentType="application/vnd.openxmlformats-officedocument.presentationml.commentAuthor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92" r:id="rId3"/>
    <p:sldId id="258" r:id="rId4"/>
    <p:sldId id="306" r:id="rId5"/>
    <p:sldId id="259" r:id="rId6"/>
    <p:sldId id="315" r:id="rId7"/>
    <p:sldId id="289" r:id="rId8"/>
    <p:sldId id="260" r:id="rId9"/>
    <p:sldId id="261" r:id="rId10"/>
    <p:sldId id="302" r:id="rId11"/>
    <p:sldId id="303" r:id="rId12"/>
    <p:sldId id="304" r:id="rId13"/>
    <p:sldId id="307" r:id="rId14"/>
    <p:sldId id="308" r:id="rId15"/>
    <p:sldId id="310" r:id="rId16"/>
    <p:sldId id="311" r:id="rId17"/>
    <p:sldId id="312" r:id="rId18"/>
    <p:sldId id="263" r:id="rId19"/>
    <p:sldId id="313" r:id="rId20"/>
    <p:sldId id="265" r:id="rId21"/>
    <p:sldId id="266" r:id="rId22"/>
    <p:sldId id="272" r:id="rId23"/>
    <p:sldId id="268" r:id="rId24"/>
    <p:sldId id="267" r:id="rId25"/>
    <p:sldId id="294" r:id="rId26"/>
    <p:sldId id="269" r:id="rId27"/>
    <p:sldId id="274" r:id="rId28"/>
    <p:sldId id="275" r:id="rId29"/>
    <p:sldId id="28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d.Hafizur Rahman" initials="MR" lastIdx="5" clrIdx="0">
    <p:extLst>
      <p:ext uri="{19B8F6BF-5375-455C-9EA6-DF929625EA0E}">
        <p15:presenceInfo xmlns:p15="http://schemas.microsoft.com/office/powerpoint/2012/main" xmlns="" userId="834d46070570d27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2CD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56" autoAdjust="0"/>
    <p:restoredTop sz="94660"/>
  </p:normalViewPr>
  <p:slideViewPr>
    <p:cSldViewPr snapToGrid="0">
      <p:cViewPr varScale="1">
        <p:scale>
          <a:sx n="61" d="100"/>
          <a:sy n="61" d="100"/>
        </p:scale>
        <p:origin x="-93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35E0A-CDF0-4A4F-9060-EB9CDA8B4CE8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66866-6BE2-442E-9D78-50F257E652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1487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466866-6BE2-442E-9D78-50F257E6520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4868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466866-6BE2-442E-9D78-50F257E6520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4366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66866-6BE2-442E-9D78-50F257E6520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66866-6BE2-442E-9D78-50F257E6520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66866-6BE2-442E-9D78-50F257E6520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C48D27-3F1C-4989-B51C-1FB0ADA0E7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F3AE846-70A2-4E57-9DFD-6E69C40BB2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255585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AA4DF8DB-E4EC-4683-B549-E0B53C089D94}"/>
              </a:ext>
            </a:extLst>
          </p:cNvPr>
          <p:cNvGrpSpPr/>
          <p:nvPr userDrawn="1"/>
        </p:nvGrpSpPr>
        <p:grpSpPr>
          <a:xfrm>
            <a:off x="126605" y="6277447"/>
            <a:ext cx="11971609" cy="449823"/>
            <a:chOff x="126606" y="6277447"/>
            <a:chExt cx="11915340" cy="44982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0669FC5B-8D60-4B45-B8CF-E5DF7B6C8BE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5698"/>
            <a:stretch/>
          </p:blipFill>
          <p:spPr>
            <a:xfrm>
              <a:off x="126606" y="6277448"/>
              <a:ext cx="3236846" cy="44273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F0C4D1DF-8933-4C6C-8A16-7AAC1265C20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5698"/>
            <a:stretch/>
          </p:blipFill>
          <p:spPr>
            <a:xfrm>
              <a:off x="2401777" y="6284537"/>
              <a:ext cx="3236846" cy="44273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603C9C10-2978-4679-A8D5-920A8F639AE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5698"/>
            <a:stretch/>
          </p:blipFill>
          <p:spPr>
            <a:xfrm>
              <a:off x="5568255" y="6277447"/>
              <a:ext cx="3236846" cy="44273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2DCCA2F7-C71D-4095-9207-A7B626B9D44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5698"/>
            <a:stretch/>
          </p:blipFill>
          <p:spPr>
            <a:xfrm>
              <a:off x="8805100" y="6284425"/>
              <a:ext cx="3236846" cy="442733"/>
            </a:xfrm>
            <a:prstGeom prst="rect">
              <a:avLst/>
            </a:prstGeom>
          </p:spPr>
        </p:pic>
      </p:grpSp>
      <p:sp>
        <p:nvSpPr>
          <p:cNvPr id="7" name="Frame 6">
            <a:extLst>
              <a:ext uri="{FF2B5EF4-FFF2-40B4-BE49-F238E27FC236}">
                <a16:creationId xmlns:a16="http://schemas.microsoft.com/office/drawing/2014/main" xmlns="" id="{B9F33021-8F22-4F2F-8CF8-135A8A287F6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013"/>
            </a:avLst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xmlns="" id="{095DA2BA-43A1-4768-A2C6-EF204003B3F8}"/>
              </a:ext>
            </a:extLst>
          </p:cNvPr>
          <p:cNvSpPr/>
          <p:nvPr userDrawn="1"/>
        </p:nvSpPr>
        <p:spPr>
          <a:xfrm>
            <a:off x="70334" y="64480"/>
            <a:ext cx="12048978" cy="6724939"/>
          </a:xfrm>
          <a:prstGeom prst="frame">
            <a:avLst>
              <a:gd name="adj1" fmla="val 1013"/>
            </a:avLst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2F5DF66-B96D-4F24-B5FE-5E4D9B73633F}"/>
              </a:ext>
            </a:extLst>
          </p:cNvPr>
          <p:cNvSpPr txBox="1"/>
          <p:nvPr userDrawn="1"/>
        </p:nvSpPr>
        <p:spPr>
          <a:xfrm>
            <a:off x="862439" y="6443478"/>
            <a:ext cx="21101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>
                <a:latin typeface="Century Gothic" panose="020B0502020202020204" pitchFamily="34" charset="0"/>
              </a:rPr>
              <a:t>Hafizur</a:t>
            </a:r>
            <a:r>
              <a:rPr lang="en-US" sz="1400" i="1" dirty="0">
                <a:latin typeface="Century Gothic" panose="020B0502020202020204" pitchFamily="34" charset="0"/>
              </a:rPr>
              <a:t> Rahman</a:t>
            </a:r>
          </a:p>
        </p:txBody>
      </p:sp>
    </p:spTree>
    <p:extLst>
      <p:ext uri="{BB962C8B-B14F-4D97-AF65-F5344CB8AC3E}">
        <p14:creationId xmlns:p14="http://schemas.microsoft.com/office/powerpoint/2010/main" xmlns="" val="278331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s | Motion design video, Character design animation, Motion desig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567" y="108487"/>
            <a:ext cx="11731625" cy="6490250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A6DB73C-8CF1-4A45-97F2-E7526DAE0DF5}"/>
              </a:ext>
            </a:extLst>
          </p:cNvPr>
          <p:cNvSpPr/>
          <p:nvPr/>
        </p:nvSpPr>
        <p:spPr>
          <a:xfrm>
            <a:off x="201478" y="274743"/>
            <a:ext cx="11267268" cy="769441"/>
          </a:xfrm>
          <a:prstGeom prst="rect">
            <a:avLst/>
          </a:prstGeom>
          <a:noFill/>
          <a:ln w="15875">
            <a:noFill/>
          </a:ln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44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WELCOME TO MY MULTIMEDIA CLASS</a:t>
            </a:r>
            <a:endParaRPr lang="en-US" sz="44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5D7AAD7-491B-4C60-BED8-10DF98FF6238}"/>
              </a:ext>
            </a:extLst>
          </p:cNvPr>
          <p:cNvSpPr txBox="1"/>
          <p:nvPr/>
        </p:nvSpPr>
        <p:spPr>
          <a:xfrm>
            <a:off x="1039528" y="435355"/>
            <a:ext cx="3423983" cy="715089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Liberation War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B436A78-18BE-4304-80E3-4912AA9EDFE5}"/>
              </a:ext>
            </a:extLst>
          </p:cNvPr>
          <p:cNvSpPr txBox="1"/>
          <p:nvPr/>
        </p:nvSpPr>
        <p:spPr>
          <a:xfrm>
            <a:off x="337553" y="1935425"/>
            <a:ext cx="4807884" cy="1164735"/>
          </a:xfrm>
          <a:prstGeom prst="roundRect">
            <a:avLst>
              <a:gd name="adj" fmla="val 18222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A war fought to gain independence for a country</a:t>
            </a:r>
            <a:endParaRPr lang="en-US" sz="2800" b="1" dirty="0">
              <a:ln w="0"/>
              <a:solidFill>
                <a:sysClr val="windowText" lastClr="0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474795A-62B1-47DD-909A-2D66FA6C7C4F}"/>
              </a:ext>
            </a:extLst>
          </p:cNvPr>
          <p:cNvSpPr txBox="1"/>
          <p:nvPr/>
        </p:nvSpPr>
        <p:spPr>
          <a:xfrm>
            <a:off x="899965" y="3970484"/>
            <a:ext cx="3078624" cy="908864"/>
          </a:xfrm>
          <a:prstGeom prst="roundRect">
            <a:avLst>
              <a:gd name="adj" fmla="val 50000"/>
            </a:avLst>
          </a:prstGeom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utoShape 2" descr="Please Please GIFs | Tenor">
            <a:extLst>
              <a:ext uri="{FF2B5EF4-FFF2-40B4-BE49-F238E27FC236}">
                <a16:creationId xmlns:a16="http://schemas.microsoft.com/office/drawing/2014/main" xmlns="" id="{3E790FBC-88BB-45F2-B906-3F546A9565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420624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8" descr="Thank You So Much Thanks Sticker - Thank You So Much Thanks Thank You -  Discover &amp; Share GIFs">
            <a:extLst>
              <a:ext uri="{FF2B5EF4-FFF2-40B4-BE49-F238E27FC236}">
                <a16:creationId xmlns:a16="http://schemas.microsoft.com/office/drawing/2014/main" xmlns="" id="{7993E754-E0A6-46A5-893F-031DC2DED6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435864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1">
            <a:extLst>
              <a:ext uri="{FF2B5EF4-FFF2-40B4-BE49-F238E27FC236}">
                <a16:creationId xmlns:a16="http://schemas.microsoft.com/office/drawing/2014/main" xmlns="" id="{8686716F-A524-4903-8F69-AD020D8D93DD}"/>
              </a:ext>
            </a:extLst>
          </p:cNvPr>
          <p:cNvSpPr/>
          <p:nvPr/>
        </p:nvSpPr>
        <p:spPr>
          <a:xfrm>
            <a:off x="5935853" y="216973"/>
            <a:ext cx="5656879" cy="61818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        TimesNew Roman"/>
              </a:rPr>
              <a:t>Introducing new words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xmlns="" id="{B91426A3-7190-4B97-889E-1534C16A39E2}"/>
              </a:ext>
            </a:extLst>
          </p:cNvPr>
          <p:cNvSpPr/>
          <p:nvPr/>
        </p:nvSpPr>
        <p:spPr>
          <a:xfrm rot="5400000">
            <a:off x="2161790" y="4919912"/>
            <a:ext cx="554976" cy="76793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xmlns="" id="{8C422901-8207-4852-8F25-5761DAC3EEAF}"/>
              </a:ext>
            </a:extLst>
          </p:cNvPr>
          <p:cNvSpPr/>
          <p:nvPr/>
        </p:nvSpPr>
        <p:spPr>
          <a:xfrm rot="16200000" flipH="1">
            <a:off x="2301945" y="3193993"/>
            <a:ext cx="646629" cy="76793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xmlns="" id="{266ACC51-941A-4BB9-9D52-131899E1DA7B}"/>
              </a:ext>
            </a:extLst>
          </p:cNvPr>
          <p:cNvSpPr/>
          <p:nvPr/>
        </p:nvSpPr>
        <p:spPr>
          <a:xfrm rot="5191745">
            <a:off x="2466575" y="1236959"/>
            <a:ext cx="472349" cy="76793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05106B7-320B-4486-905E-900B622ED588}"/>
              </a:ext>
            </a:extLst>
          </p:cNvPr>
          <p:cNvSpPr/>
          <p:nvPr/>
        </p:nvSpPr>
        <p:spPr>
          <a:xfrm>
            <a:off x="0" y="5684251"/>
            <a:ext cx="1219200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Liberation War also known as the Bangladesh War of Independence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6" name="Picture 2" descr="The last weeks of the Liberation W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1011" y="1239865"/>
            <a:ext cx="6300061" cy="4200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28553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5D7AAD7-491B-4C60-BED8-10DF98FF6238}"/>
              </a:ext>
            </a:extLst>
          </p:cNvPr>
          <p:cNvSpPr txBox="1"/>
          <p:nvPr/>
        </p:nvSpPr>
        <p:spPr>
          <a:xfrm>
            <a:off x="863850" y="280372"/>
            <a:ext cx="2489532" cy="908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Galleries 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B436A78-18BE-4304-80E3-4912AA9EDFE5}"/>
              </a:ext>
            </a:extLst>
          </p:cNvPr>
          <p:cNvSpPr txBox="1"/>
          <p:nvPr/>
        </p:nvSpPr>
        <p:spPr>
          <a:xfrm>
            <a:off x="325464" y="1844298"/>
            <a:ext cx="4792388" cy="1511903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A room for the display of works of art.</a:t>
            </a:r>
            <a:endParaRPr lang="en-US" sz="3600" b="1" dirty="0">
              <a:ln w="0"/>
              <a:solidFill>
                <a:sysClr val="windowText" lastClr="0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474795A-62B1-47DD-909A-2D66FA6C7C4F}"/>
              </a:ext>
            </a:extLst>
          </p:cNvPr>
          <p:cNvSpPr txBox="1"/>
          <p:nvPr/>
        </p:nvSpPr>
        <p:spPr>
          <a:xfrm>
            <a:off x="1003259" y="4218457"/>
            <a:ext cx="3078624" cy="908864"/>
          </a:xfrm>
          <a:prstGeom prst="roundRect">
            <a:avLst>
              <a:gd name="adj" fmla="val 50000"/>
            </a:avLst>
          </a:prstGeom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লম্বা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বারান্দা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AutoShape 2" descr="Please Please GIFs | Tenor">
            <a:extLst>
              <a:ext uri="{FF2B5EF4-FFF2-40B4-BE49-F238E27FC236}">
                <a16:creationId xmlns:a16="http://schemas.microsoft.com/office/drawing/2014/main" xmlns="" id="{3E790FBC-88BB-45F2-B906-3F546A9565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420624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8" descr="Thank You So Much Thanks Sticker - Thank You So Much Thanks Thank You -  Discover &amp; Share GIFs">
            <a:extLst>
              <a:ext uri="{FF2B5EF4-FFF2-40B4-BE49-F238E27FC236}">
                <a16:creationId xmlns:a16="http://schemas.microsoft.com/office/drawing/2014/main" xmlns="" id="{7993E754-E0A6-46A5-893F-031DC2DED6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435864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1">
            <a:extLst>
              <a:ext uri="{FF2B5EF4-FFF2-40B4-BE49-F238E27FC236}">
                <a16:creationId xmlns:a16="http://schemas.microsoft.com/office/drawing/2014/main" xmlns="" id="{8686716F-A524-4903-8F69-AD020D8D93DD}"/>
              </a:ext>
            </a:extLst>
          </p:cNvPr>
          <p:cNvSpPr/>
          <p:nvPr/>
        </p:nvSpPr>
        <p:spPr>
          <a:xfrm>
            <a:off x="5935853" y="216973"/>
            <a:ext cx="5656879" cy="61818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        TimesNew Roman"/>
              </a:rPr>
              <a:t>Introducing new words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xmlns="" id="{B91426A3-7190-4B97-889E-1534C16A39E2}"/>
              </a:ext>
            </a:extLst>
          </p:cNvPr>
          <p:cNvSpPr/>
          <p:nvPr/>
        </p:nvSpPr>
        <p:spPr>
          <a:xfrm rot="5400000">
            <a:off x="2296078" y="5214379"/>
            <a:ext cx="554976" cy="76793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xmlns="" id="{8C422901-8207-4852-8F25-5761DAC3EEAF}"/>
              </a:ext>
            </a:extLst>
          </p:cNvPr>
          <p:cNvSpPr/>
          <p:nvPr/>
        </p:nvSpPr>
        <p:spPr>
          <a:xfrm rot="16200000" flipH="1">
            <a:off x="2157266" y="3379976"/>
            <a:ext cx="646629" cy="76793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xmlns="" id="{266ACC51-941A-4BB9-9D52-131899E1DA7B}"/>
              </a:ext>
            </a:extLst>
          </p:cNvPr>
          <p:cNvSpPr/>
          <p:nvPr/>
        </p:nvSpPr>
        <p:spPr>
          <a:xfrm rot="5191745">
            <a:off x="1963578" y="1104315"/>
            <a:ext cx="455002" cy="76793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05106B7-320B-4486-905E-900B622ED588}"/>
              </a:ext>
            </a:extLst>
          </p:cNvPr>
          <p:cNvSpPr/>
          <p:nvPr/>
        </p:nvSpPr>
        <p:spPr>
          <a:xfrm>
            <a:off x="437268" y="5684251"/>
            <a:ext cx="10037635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We went to inside of the gallery  .</a:t>
            </a:r>
            <a:endParaRPr lang="en-US" sz="3600" b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2" name="Picture 2" descr="Suhrawardy Udyan's Museum of Independence: Bearing this land's history |  The Daily S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904" y="2087880"/>
            <a:ext cx="5818996" cy="3433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28553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5D7AAD7-491B-4C60-BED8-10DF98FF6238}"/>
              </a:ext>
            </a:extLst>
          </p:cNvPr>
          <p:cNvSpPr txBox="1"/>
          <p:nvPr/>
        </p:nvSpPr>
        <p:spPr>
          <a:xfrm>
            <a:off x="1034331" y="528345"/>
            <a:ext cx="3103715" cy="715089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Photograph	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B436A78-18BE-4304-80E3-4912AA9EDFE5}"/>
              </a:ext>
            </a:extLst>
          </p:cNvPr>
          <p:cNvSpPr txBox="1"/>
          <p:nvPr/>
        </p:nvSpPr>
        <p:spPr>
          <a:xfrm>
            <a:off x="508032" y="2214394"/>
            <a:ext cx="4069075" cy="1511903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picture made using a camera</a:t>
            </a:r>
            <a:endParaRPr lang="en-US" sz="3600" b="1" dirty="0">
              <a:ln w="0"/>
              <a:solidFill>
                <a:sysClr val="windowText" lastClr="0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474795A-62B1-47DD-909A-2D66FA6C7C4F}"/>
              </a:ext>
            </a:extLst>
          </p:cNvPr>
          <p:cNvSpPr txBox="1"/>
          <p:nvPr/>
        </p:nvSpPr>
        <p:spPr>
          <a:xfrm>
            <a:off x="1034254" y="4311447"/>
            <a:ext cx="3078624" cy="908864"/>
          </a:xfrm>
          <a:prstGeom prst="roundRect">
            <a:avLst>
              <a:gd name="adj" fmla="val 50000"/>
            </a:avLst>
          </a:prstGeom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utoShape 2" descr="Please Please GIFs | Tenor">
            <a:extLst>
              <a:ext uri="{FF2B5EF4-FFF2-40B4-BE49-F238E27FC236}">
                <a16:creationId xmlns:a16="http://schemas.microsoft.com/office/drawing/2014/main" xmlns="" id="{3E790FBC-88BB-45F2-B906-3F546A9565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420624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8" descr="Thank You So Much Thanks Sticker - Thank You So Much Thanks Thank You -  Discover &amp; Share GIFs">
            <a:extLst>
              <a:ext uri="{FF2B5EF4-FFF2-40B4-BE49-F238E27FC236}">
                <a16:creationId xmlns:a16="http://schemas.microsoft.com/office/drawing/2014/main" xmlns="" id="{7993E754-E0A6-46A5-893F-031DC2DED6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435864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1">
            <a:extLst>
              <a:ext uri="{FF2B5EF4-FFF2-40B4-BE49-F238E27FC236}">
                <a16:creationId xmlns:a16="http://schemas.microsoft.com/office/drawing/2014/main" xmlns="" id="{8686716F-A524-4903-8F69-AD020D8D93DD}"/>
              </a:ext>
            </a:extLst>
          </p:cNvPr>
          <p:cNvSpPr/>
          <p:nvPr/>
        </p:nvSpPr>
        <p:spPr>
          <a:xfrm>
            <a:off x="5935853" y="216973"/>
            <a:ext cx="5656879" cy="61818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        TimesNew Roman"/>
              </a:rPr>
              <a:t>Introducing new words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xmlns="" id="{B91426A3-7190-4B97-889E-1534C16A39E2}"/>
              </a:ext>
            </a:extLst>
          </p:cNvPr>
          <p:cNvSpPr/>
          <p:nvPr/>
        </p:nvSpPr>
        <p:spPr>
          <a:xfrm rot="5400000">
            <a:off x="2296078" y="5214379"/>
            <a:ext cx="554976" cy="76793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xmlns="" id="{8C422901-8207-4852-8F25-5761DAC3EEAF}"/>
              </a:ext>
            </a:extLst>
          </p:cNvPr>
          <p:cNvSpPr/>
          <p:nvPr/>
        </p:nvSpPr>
        <p:spPr>
          <a:xfrm rot="16200000" flipH="1">
            <a:off x="2420736" y="3612449"/>
            <a:ext cx="305662" cy="76793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xmlns="" id="{266ACC51-941A-4BB9-9D52-131899E1DA7B}"/>
              </a:ext>
            </a:extLst>
          </p:cNvPr>
          <p:cNvSpPr/>
          <p:nvPr/>
        </p:nvSpPr>
        <p:spPr>
          <a:xfrm rot="5191745">
            <a:off x="2187639" y="1463900"/>
            <a:ext cx="802851" cy="76793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05106B7-320B-4486-905E-900B622ED588}"/>
              </a:ext>
            </a:extLst>
          </p:cNvPr>
          <p:cNvSpPr/>
          <p:nvPr/>
        </p:nvSpPr>
        <p:spPr>
          <a:xfrm>
            <a:off x="437268" y="5684251"/>
            <a:ext cx="11341444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collected many rare photograph .</a:t>
            </a:r>
            <a:endParaRPr lang="en-US" sz="3600" b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 descr="Bangabandhu &amp; Liberation War Corner - NSU Libra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26410" y="1505784"/>
            <a:ext cx="5966323" cy="31267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28553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5D7AAD7-491B-4C60-BED8-10DF98FF6238}"/>
              </a:ext>
            </a:extLst>
          </p:cNvPr>
          <p:cNvSpPr txBox="1"/>
          <p:nvPr/>
        </p:nvSpPr>
        <p:spPr>
          <a:xfrm>
            <a:off x="569381" y="404358"/>
            <a:ext cx="4219593" cy="908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Freedom Fighter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B436A78-18BE-4304-80E3-4912AA9EDFE5}"/>
              </a:ext>
            </a:extLst>
          </p:cNvPr>
          <p:cNvSpPr txBox="1"/>
          <p:nvPr/>
        </p:nvSpPr>
        <p:spPr>
          <a:xfrm>
            <a:off x="263470" y="2214394"/>
            <a:ext cx="5315919" cy="1511903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person who fight for his/her country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474795A-62B1-47DD-909A-2D66FA6C7C4F}"/>
              </a:ext>
            </a:extLst>
          </p:cNvPr>
          <p:cNvSpPr txBox="1"/>
          <p:nvPr/>
        </p:nvSpPr>
        <p:spPr>
          <a:xfrm>
            <a:off x="1034254" y="4311447"/>
            <a:ext cx="3078624" cy="908864"/>
          </a:xfrm>
          <a:prstGeom prst="roundRect">
            <a:avLst>
              <a:gd name="adj" fmla="val 50000"/>
            </a:avLst>
          </a:prstGeom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utoShape 2" descr="Please Please GIFs | Tenor">
            <a:extLst>
              <a:ext uri="{FF2B5EF4-FFF2-40B4-BE49-F238E27FC236}">
                <a16:creationId xmlns:a16="http://schemas.microsoft.com/office/drawing/2014/main" xmlns="" id="{3E790FBC-88BB-45F2-B906-3F546A9565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420624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8" descr="Thank You So Much Thanks Sticker - Thank You So Much Thanks Thank You -  Discover &amp; Share GIFs">
            <a:extLst>
              <a:ext uri="{FF2B5EF4-FFF2-40B4-BE49-F238E27FC236}">
                <a16:creationId xmlns:a16="http://schemas.microsoft.com/office/drawing/2014/main" xmlns="" id="{7993E754-E0A6-46A5-893F-031DC2DED6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435864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1">
            <a:extLst>
              <a:ext uri="{FF2B5EF4-FFF2-40B4-BE49-F238E27FC236}">
                <a16:creationId xmlns:a16="http://schemas.microsoft.com/office/drawing/2014/main" xmlns="" id="{8686716F-A524-4903-8F69-AD020D8D93DD}"/>
              </a:ext>
            </a:extLst>
          </p:cNvPr>
          <p:cNvSpPr/>
          <p:nvPr/>
        </p:nvSpPr>
        <p:spPr>
          <a:xfrm>
            <a:off x="5935853" y="216973"/>
            <a:ext cx="5656879" cy="61818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        TimesNew Roman"/>
              </a:rPr>
              <a:t>Introducing new words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xmlns="" id="{B91426A3-7190-4B97-889E-1534C16A39E2}"/>
              </a:ext>
            </a:extLst>
          </p:cNvPr>
          <p:cNvSpPr/>
          <p:nvPr/>
        </p:nvSpPr>
        <p:spPr>
          <a:xfrm rot="5400000">
            <a:off x="2296078" y="5214379"/>
            <a:ext cx="554976" cy="76793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xmlns="" id="{8C422901-8207-4852-8F25-5761DAC3EEAF}"/>
              </a:ext>
            </a:extLst>
          </p:cNvPr>
          <p:cNvSpPr/>
          <p:nvPr/>
        </p:nvSpPr>
        <p:spPr>
          <a:xfrm rot="16200000" flipH="1">
            <a:off x="2420736" y="3612449"/>
            <a:ext cx="305662" cy="76793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xmlns="" id="{266ACC51-941A-4BB9-9D52-131899E1DA7B}"/>
              </a:ext>
            </a:extLst>
          </p:cNvPr>
          <p:cNvSpPr/>
          <p:nvPr/>
        </p:nvSpPr>
        <p:spPr>
          <a:xfrm rot="5191745">
            <a:off x="2187639" y="1463900"/>
            <a:ext cx="802851" cy="76793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05106B7-320B-4486-905E-900B622ED588}"/>
              </a:ext>
            </a:extLst>
          </p:cNvPr>
          <p:cNvSpPr/>
          <p:nvPr/>
        </p:nvSpPr>
        <p:spPr>
          <a:xfrm>
            <a:off x="437268" y="5684251"/>
            <a:ext cx="11341444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Many freedom fighters were martyred in 1971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12 UK expats recognised as freedom fighters | Bangladesh Live New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1974" y="1848173"/>
            <a:ext cx="5724041" cy="3219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28553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5D7AAD7-491B-4C60-BED8-10DF98FF6238}"/>
              </a:ext>
            </a:extLst>
          </p:cNvPr>
          <p:cNvSpPr txBox="1"/>
          <p:nvPr/>
        </p:nvSpPr>
        <p:spPr>
          <a:xfrm>
            <a:off x="1406293" y="435354"/>
            <a:ext cx="2489532" cy="715089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Martyrs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B436A78-18BE-4304-80E3-4912AA9EDFE5}"/>
              </a:ext>
            </a:extLst>
          </p:cNvPr>
          <p:cNvSpPr txBox="1"/>
          <p:nvPr/>
        </p:nvSpPr>
        <p:spPr>
          <a:xfrm>
            <a:off x="371960" y="2012917"/>
            <a:ext cx="5269423" cy="1198626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A person who is killed because of their religious or other beliefs.</a:t>
            </a:r>
            <a:r>
              <a:rPr lang="en-US" sz="28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n w="0"/>
              <a:solidFill>
                <a:sysClr val="windowText" lastClr="0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474795A-62B1-47DD-909A-2D66FA6C7C4F}"/>
              </a:ext>
            </a:extLst>
          </p:cNvPr>
          <p:cNvSpPr txBox="1"/>
          <p:nvPr/>
        </p:nvSpPr>
        <p:spPr>
          <a:xfrm>
            <a:off x="1018756" y="4094471"/>
            <a:ext cx="3078624" cy="908864"/>
          </a:xfrm>
          <a:prstGeom prst="roundRect">
            <a:avLst>
              <a:gd name="adj" fmla="val 50000"/>
            </a:avLst>
          </a:prstGeom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utoShape 2" descr="Please Please GIFs | Tenor">
            <a:extLst>
              <a:ext uri="{FF2B5EF4-FFF2-40B4-BE49-F238E27FC236}">
                <a16:creationId xmlns:a16="http://schemas.microsoft.com/office/drawing/2014/main" xmlns="" id="{3E790FBC-88BB-45F2-B906-3F546A9565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420624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8" descr="Thank You So Much Thanks Sticker - Thank You So Much Thanks Thank You -  Discover &amp; Share GIFs">
            <a:extLst>
              <a:ext uri="{FF2B5EF4-FFF2-40B4-BE49-F238E27FC236}">
                <a16:creationId xmlns:a16="http://schemas.microsoft.com/office/drawing/2014/main" xmlns="" id="{7993E754-E0A6-46A5-893F-031DC2DED6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435864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1">
            <a:extLst>
              <a:ext uri="{FF2B5EF4-FFF2-40B4-BE49-F238E27FC236}">
                <a16:creationId xmlns:a16="http://schemas.microsoft.com/office/drawing/2014/main" xmlns="" id="{8686716F-A524-4903-8F69-AD020D8D93DD}"/>
              </a:ext>
            </a:extLst>
          </p:cNvPr>
          <p:cNvSpPr/>
          <p:nvPr/>
        </p:nvSpPr>
        <p:spPr>
          <a:xfrm>
            <a:off x="5935853" y="216973"/>
            <a:ext cx="5656879" cy="61818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        TimesNew Roman"/>
              </a:rPr>
              <a:t>Introducing new words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xmlns="" id="{B91426A3-7190-4B97-889E-1534C16A39E2}"/>
              </a:ext>
            </a:extLst>
          </p:cNvPr>
          <p:cNvSpPr/>
          <p:nvPr/>
        </p:nvSpPr>
        <p:spPr>
          <a:xfrm rot="5400000">
            <a:off x="2389068" y="5059396"/>
            <a:ext cx="554976" cy="76793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xmlns="" id="{8C422901-8207-4852-8F25-5761DAC3EEAF}"/>
              </a:ext>
            </a:extLst>
          </p:cNvPr>
          <p:cNvSpPr/>
          <p:nvPr/>
        </p:nvSpPr>
        <p:spPr>
          <a:xfrm rot="16200000" flipH="1">
            <a:off x="2428484" y="3325730"/>
            <a:ext cx="507143" cy="76793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xmlns="" id="{266ACC51-941A-4BB9-9D52-131899E1DA7B}"/>
              </a:ext>
            </a:extLst>
          </p:cNvPr>
          <p:cNvSpPr/>
          <p:nvPr/>
        </p:nvSpPr>
        <p:spPr>
          <a:xfrm rot="5191745">
            <a:off x="2340242" y="1224270"/>
            <a:ext cx="477978" cy="76793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05106B7-320B-4486-905E-900B622ED588}"/>
              </a:ext>
            </a:extLst>
          </p:cNvPr>
          <p:cNvSpPr/>
          <p:nvPr/>
        </p:nvSpPr>
        <p:spPr>
          <a:xfrm>
            <a:off x="437268" y="5684251"/>
            <a:ext cx="11341444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We pay tribute to the martyrs of the liberation war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মুক্তিযুদ্ধের স্বীকৃতি আজো পায়নি শহীদ মুক্তিযোদ্ধা এখলাছুর রহমান -  Sokalersomo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599" y="2024992"/>
            <a:ext cx="5789068" cy="3194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28553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5D7AAD7-491B-4C60-BED8-10DF98FF6238}"/>
              </a:ext>
            </a:extLst>
          </p:cNvPr>
          <p:cNvSpPr txBox="1"/>
          <p:nvPr/>
        </p:nvSpPr>
        <p:spPr>
          <a:xfrm>
            <a:off x="1235810" y="311368"/>
            <a:ext cx="2489532" cy="908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Visitors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B436A78-18BE-4304-80E3-4912AA9EDFE5}"/>
              </a:ext>
            </a:extLst>
          </p:cNvPr>
          <p:cNvSpPr txBox="1"/>
          <p:nvPr/>
        </p:nvSpPr>
        <p:spPr>
          <a:xfrm>
            <a:off x="585524" y="2043913"/>
            <a:ext cx="4916374" cy="1328023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A person visiting someone or somewhere</a:t>
            </a:r>
            <a:endParaRPr lang="en-US" sz="3600" b="1" dirty="0">
              <a:ln w="0"/>
              <a:solidFill>
                <a:sysClr val="windowText" lastClr="0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474795A-62B1-47DD-909A-2D66FA6C7C4F}"/>
              </a:ext>
            </a:extLst>
          </p:cNvPr>
          <p:cNvSpPr txBox="1"/>
          <p:nvPr/>
        </p:nvSpPr>
        <p:spPr>
          <a:xfrm>
            <a:off x="1034254" y="4311447"/>
            <a:ext cx="3078624" cy="908864"/>
          </a:xfrm>
          <a:prstGeom prst="roundRect">
            <a:avLst>
              <a:gd name="adj" fmla="val 50000"/>
            </a:avLst>
          </a:prstGeom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দর্শনার্থী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utoShape 2" descr="Please Please GIFs | Tenor">
            <a:extLst>
              <a:ext uri="{FF2B5EF4-FFF2-40B4-BE49-F238E27FC236}">
                <a16:creationId xmlns:a16="http://schemas.microsoft.com/office/drawing/2014/main" xmlns="" id="{3E790FBC-88BB-45F2-B906-3F546A9565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420624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8" descr="Thank You So Much Thanks Sticker - Thank You So Much Thanks Thank You -  Discover &amp; Share GIFs">
            <a:extLst>
              <a:ext uri="{FF2B5EF4-FFF2-40B4-BE49-F238E27FC236}">
                <a16:creationId xmlns:a16="http://schemas.microsoft.com/office/drawing/2014/main" xmlns="" id="{7993E754-E0A6-46A5-893F-031DC2DED6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435864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1">
            <a:extLst>
              <a:ext uri="{FF2B5EF4-FFF2-40B4-BE49-F238E27FC236}">
                <a16:creationId xmlns:a16="http://schemas.microsoft.com/office/drawing/2014/main" xmlns="" id="{8686716F-A524-4903-8F69-AD020D8D93DD}"/>
              </a:ext>
            </a:extLst>
          </p:cNvPr>
          <p:cNvSpPr/>
          <p:nvPr/>
        </p:nvSpPr>
        <p:spPr>
          <a:xfrm>
            <a:off x="5935853" y="216973"/>
            <a:ext cx="5656879" cy="61818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        TimesNew Roman"/>
              </a:rPr>
              <a:t>Introducing new words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xmlns="" id="{B91426A3-7190-4B97-889E-1534C16A39E2}"/>
              </a:ext>
            </a:extLst>
          </p:cNvPr>
          <p:cNvSpPr/>
          <p:nvPr/>
        </p:nvSpPr>
        <p:spPr>
          <a:xfrm rot="5400000">
            <a:off x="2296078" y="5214379"/>
            <a:ext cx="554976" cy="76793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xmlns="" id="{8C422901-8207-4852-8F25-5761DAC3EEAF}"/>
              </a:ext>
            </a:extLst>
          </p:cNvPr>
          <p:cNvSpPr/>
          <p:nvPr/>
        </p:nvSpPr>
        <p:spPr>
          <a:xfrm rot="16200000" flipH="1">
            <a:off x="2358741" y="3550454"/>
            <a:ext cx="429652" cy="76793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xmlns="" id="{266ACC51-941A-4BB9-9D52-131899E1DA7B}"/>
              </a:ext>
            </a:extLst>
          </p:cNvPr>
          <p:cNvSpPr/>
          <p:nvPr/>
        </p:nvSpPr>
        <p:spPr>
          <a:xfrm rot="5191745">
            <a:off x="2255043" y="1185965"/>
            <a:ext cx="494386" cy="76793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05106B7-320B-4486-905E-900B622ED588}"/>
              </a:ext>
            </a:extLst>
          </p:cNvPr>
          <p:cNvSpPr/>
          <p:nvPr/>
        </p:nvSpPr>
        <p:spPr>
          <a:xfrm>
            <a:off x="437268" y="5684251"/>
            <a:ext cx="11341444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Many visitors visit the museum.</a:t>
            </a:r>
            <a:endParaRPr lang="en-US" sz="3600" b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Iran 2nd among world's fastest growing tourist destinations - Tehran Tim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5960" y="1648551"/>
            <a:ext cx="5615522" cy="3155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28553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5D7AAD7-491B-4C60-BED8-10DF98FF6238}"/>
              </a:ext>
            </a:extLst>
          </p:cNvPr>
          <p:cNvSpPr txBox="1"/>
          <p:nvPr/>
        </p:nvSpPr>
        <p:spPr>
          <a:xfrm>
            <a:off x="1406292" y="357863"/>
            <a:ext cx="2489532" cy="908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Silent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B436A78-18BE-4304-80E3-4912AA9EDFE5}"/>
              </a:ext>
            </a:extLst>
          </p:cNvPr>
          <p:cNvSpPr txBox="1"/>
          <p:nvPr/>
        </p:nvSpPr>
        <p:spPr>
          <a:xfrm>
            <a:off x="309966" y="2092271"/>
            <a:ext cx="4556502" cy="1511903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Not making  any sound.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474795A-62B1-47DD-909A-2D66FA6C7C4F}"/>
              </a:ext>
            </a:extLst>
          </p:cNvPr>
          <p:cNvSpPr txBox="1"/>
          <p:nvPr/>
        </p:nvSpPr>
        <p:spPr>
          <a:xfrm>
            <a:off x="1034254" y="4311447"/>
            <a:ext cx="3078624" cy="908864"/>
          </a:xfrm>
          <a:prstGeom prst="roundRect">
            <a:avLst>
              <a:gd name="adj" fmla="val 50000"/>
            </a:avLst>
          </a:prstGeom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নিরবতা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utoShape 2" descr="Please Please GIFs | Tenor">
            <a:extLst>
              <a:ext uri="{FF2B5EF4-FFF2-40B4-BE49-F238E27FC236}">
                <a16:creationId xmlns:a16="http://schemas.microsoft.com/office/drawing/2014/main" xmlns="" id="{3E790FBC-88BB-45F2-B906-3F546A9565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420624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8" descr="Thank You So Much Thanks Sticker - Thank You So Much Thanks Thank You -  Discover &amp; Share GIFs">
            <a:extLst>
              <a:ext uri="{FF2B5EF4-FFF2-40B4-BE49-F238E27FC236}">
                <a16:creationId xmlns:a16="http://schemas.microsoft.com/office/drawing/2014/main" xmlns="" id="{7993E754-E0A6-46A5-893F-031DC2DED6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435864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1">
            <a:extLst>
              <a:ext uri="{FF2B5EF4-FFF2-40B4-BE49-F238E27FC236}">
                <a16:creationId xmlns:a16="http://schemas.microsoft.com/office/drawing/2014/main" xmlns="" id="{8686716F-A524-4903-8F69-AD020D8D93DD}"/>
              </a:ext>
            </a:extLst>
          </p:cNvPr>
          <p:cNvSpPr/>
          <p:nvPr/>
        </p:nvSpPr>
        <p:spPr>
          <a:xfrm>
            <a:off x="5935853" y="216973"/>
            <a:ext cx="5656879" cy="61818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        TimesNew Roman"/>
              </a:rPr>
              <a:t>Introducing new words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xmlns="" id="{B91426A3-7190-4B97-889E-1534C16A39E2}"/>
              </a:ext>
            </a:extLst>
          </p:cNvPr>
          <p:cNvSpPr/>
          <p:nvPr/>
        </p:nvSpPr>
        <p:spPr>
          <a:xfrm rot="5400000">
            <a:off x="2296078" y="5214379"/>
            <a:ext cx="554976" cy="76793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xmlns="" id="{8C422901-8207-4852-8F25-5761DAC3EEAF}"/>
              </a:ext>
            </a:extLst>
          </p:cNvPr>
          <p:cNvSpPr/>
          <p:nvPr/>
        </p:nvSpPr>
        <p:spPr>
          <a:xfrm rot="16200000" flipH="1">
            <a:off x="2327744" y="3519458"/>
            <a:ext cx="491645" cy="76793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xmlns="" id="{266ACC51-941A-4BB9-9D52-131899E1DA7B}"/>
              </a:ext>
            </a:extLst>
          </p:cNvPr>
          <p:cNvSpPr/>
          <p:nvPr/>
        </p:nvSpPr>
        <p:spPr>
          <a:xfrm rot="5191745">
            <a:off x="2301705" y="1404701"/>
            <a:ext cx="560019" cy="76793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05106B7-320B-4486-905E-900B622ED588}"/>
              </a:ext>
            </a:extLst>
          </p:cNvPr>
          <p:cNvSpPr/>
          <p:nvPr/>
        </p:nvSpPr>
        <p:spPr>
          <a:xfrm>
            <a:off x="437268" y="5684251"/>
            <a:ext cx="11341444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felt silent at gallery -4.</a:t>
            </a:r>
            <a:endParaRPr lang="en-US" sz="3600" b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সিরিজ বোমা হামলা দিবস উপলক্ষে হাবিপ্রবি ছাত্রলীগ শাখার নিরবতা পালন -  সময়নিউজ২৪.কম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9019" y="1638865"/>
            <a:ext cx="6508696" cy="3666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28553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5D7AAD7-491B-4C60-BED8-10DF98FF6238}"/>
              </a:ext>
            </a:extLst>
          </p:cNvPr>
          <p:cNvSpPr txBox="1"/>
          <p:nvPr/>
        </p:nvSpPr>
        <p:spPr>
          <a:xfrm>
            <a:off x="1282306" y="357863"/>
            <a:ext cx="2489532" cy="908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Guide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B436A78-18BE-4304-80E3-4912AA9EDFE5}"/>
              </a:ext>
            </a:extLst>
          </p:cNvPr>
          <p:cNvSpPr txBox="1"/>
          <p:nvPr/>
        </p:nvSpPr>
        <p:spPr>
          <a:xfrm>
            <a:off x="275558" y="2028414"/>
            <a:ext cx="4590910" cy="1511903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A person who shows the way to others</a:t>
            </a:r>
            <a:endParaRPr lang="en-US" sz="3600" b="1" dirty="0">
              <a:ln w="0"/>
              <a:solidFill>
                <a:sysClr val="windowText" lastClr="0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474795A-62B1-47DD-909A-2D66FA6C7C4F}"/>
              </a:ext>
            </a:extLst>
          </p:cNvPr>
          <p:cNvSpPr txBox="1"/>
          <p:nvPr/>
        </p:nvSpPr>
        <p:spPr>
          <a:xfrm>
            <a:off x="1034254" y="4311447"/>
            <a:ext cx="3078624" cy="908864"/>
          </a:xfrm>
          <a:prstGeom prst="roundRect">
            <a:avLst>
              <a:gd name="adj" fmla="val 50000"/>
            </a:avLst>
          </a:prstGeom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utoShape 2" descr="Please Please GIFs | Tenor">
            <a:extLst>
              <a:ext uri="{FF2B5EF4-FFF2-40B4-BE49-F238E27FC236}">
                <a16:creationId xmlns:a16="http://schemas.microsoft.com/office/drawing/2014/main" xmlns="" id="{3E790FBC-88BB-45F2-B906-3F546A9565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420624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8" descr="Thank You So Much Thanks Sticker - Thank You So Much Thanks Thank You -  Discover &amp; Share GIFs">
            <a:extLst>
              <a:ext uri="{FF2B5EF4-FFF2-40B4-BE49-F238E27FC236}">
                <a16:creationId xmlns:a16="http://schemas.microsoft.com/office/drawing/2014/main" xmlns="" id="{7993E754-E0A6-46A5-893F-031DC2DED6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435864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1">
            <a:extLst>
              <a:ext uri="{FF2B5EF4-FFF2-40B4-BE49-F238E27FC236}">
                <a16:creationId xmlns:a16="http://schemas.microsoft.com/office/drawing/2014/main" xmlns="" id="{8686716F-A524-4903-8F69-AD020D8D93DD}"/>
              </a:ext>
            </a:extLst>
          </p:cNvPr>
          <p:cNvSpPr/>
          <p:nvPr/>
        </p:nvSpPr>
        <p:spPr>
          <a:xfrm>
            <a:off x="5935853" y="216973"/>
            <a:ext cx="5656879" cy="61818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        TimesNew Roman"/>
              </a:rPr>
              <a:t>Introducing new words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xmlns="" id="{B91426A3-7190-4B97-889E-1534C16A39E2}"/>
              </a:ext>
            </a:extLst>
          </p:cNvPr>
          <p:cNvSpPr/>
          <p:nvPr/>
        </p:nvSpPr>
        <p:spPr>
          <a:xfrm rot="5400000">
            <a:off x="2296078" y="5214379"/>
            <a:ext cx="554976" cy="76793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xmlns="" id="{8C422901-8207-4852-8F25-5761DAC3EEAF}"/>
              </a:ext>
            </a:extLst>
          </p:cNvPr>
          <p:cNvSpPr/>
          <p:nvPr/>
        </p:nvSpPr>
        <p:spPr>
          <a:xfrm rot="16200000" flipH="1">
            <a:off x="2327744" y="3519458"/>
            <a:ext cx="491645" cy="76793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xmlns="" id="{266ACC51-941A-4BB9-9D52-131899E1DA7B}"/>
              </a:ext>
            </a:extLst>
          </p:cNvPr>
          <p:cNvSpPr/>
          <p:nvPr/>
        </p:nvSpPr>
        <p:spPr>
          <a:xfrm rot="5191745">
            <a:off x="2301705" y="1280716"/>
            <a:ext cx="560019" cy="76793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05106B7-320B-4486-905E-900B622ED588}"/>
              </a:ext>
            </a:extLst>
          </p:cNvPr>
          <p:cNvSpPr/>
          <p:nvPr/>
        </p:nvSpPr>
        <p:spPr>
          <a:xfrm>
            <a:off x="437268" y="5684251"/>
            <a:ext cx="11341444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guide welcomed us warmly.</a:t>
            </a:r>
            <a:endParaRPr lang="en-US" sz="3600" b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Reeling under Covid losses, tourist guides peeved by govt move to 'demote'  them | India News,The Indian Expr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0419" y="1782306"/>
            <a:ext cx="6447295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28553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727A5A3-75E9-4E3B-B911-54DD133E8C29}"/>
              </a:ext>
            </a:extLst>
          </p:cNvPr>
          <p:cNvSpPr txBox="1"/>
          <p:nvPr/>
        </p:nvSpPr>
        <p:spPr>
          <a:xfrm>
            <a:off x="-364314" y="178170"/>
            <a:ext cx="733507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 speaking loudly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82CD236-C8B7-406F-B0E5-B12B27CC269B}"/>
              </a:ext>
            </a:extLst>
          </p:cNvPr>
          <p:cNvSpPr/>
          <p:nvPr/>
        </p:nvSpPr>
        <p:spPr>
          <a:xfrm>
            <a:off x="655607" y="5746769"/>
            <a:ext cx="6597255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r>
              <a:rPr lang="en-US" sz="3200" b="1" dirty="0">
                <a:ln w="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Open your book and turn to page 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68</a:t>
            </a:r>
            <a:endParaRPr lang="en-US" sz="3200" dirty="0">
              <a:ln w="0">
                <a:solidFill>
                  <a:sysClr val="windowText" lastClr="000000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করোনাকালে স্কুল কলেজের বেতন মওকুফে প্রধানমন্ত্রীর হস্তক্ষেপ কামনা">
            <a:extLst>
              <a:ext uri="{FF2B5EF4-FFF2-40B4-BE49-F238E27FC236}">
                <a16:creationId xmlns:a16="http://schemas.microsoft.com/office/drawing/2014/main" xmlns="" id="{B403D4E5-4760-4772-91EC-2CFC26909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650" y="1204065"/>
            <a:ext cx="7620000" cy="4286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0854" y="1117008"/>
            <a:ext cx="3800475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097184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82CD236-C8B7-406F-B0E5-B12B27CC269B}"/>
              </a:ext>
            </a:extLst>
          </p:cNvPr>
          <p:cNvSpPr/>
          <p:nvPr/>
        </p:nvSpPr>
        <p:spPr>
          <a:xfrm>
            <a:off x="655607" y="5746769"/>
            <a:ext cx="6597255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r>
              <a:rPr lang="en-US" sz="3200" b="1" dirty="0">
                <a:ln w="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Open your book and turn to page 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74</a:t>
            </a:r>
            <a:endParaRPr lang="en-US" sz="3200" dirty="0">
              <a:ln w="0">
                <a:solidFill>
                  <a:sysClr val="windowText" lastClr="000000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942" y="247974"/>
            <a:ext cx="4866467" cy="5586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0902" y="322805"/>
            <a:ext cx="6152827" cy="3830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097184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FE24A2E-CC86-443C-A4D3-CFC6B87BBDEC}"/>
              </a:ext>
            </a:extLst>
          </p:cNvPr>
          <p:cNvSpPr/>
          <p:nvPr/>
        </p:nvSpPr>
        <p:spPr>
          <a:xfrm>
            <a:off x="259081" y="230051"/>
            <a:ext cx="5864654" cy="630644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668752C-94C1-4470-87CA-24223816FFFE}"/>
              </a:ext>
            </a:extLst>
          </p:cNvPr>
          <p:cNvSpPr/>
          <p:nvPr/>
        </p:nvSpPr>
        <p:spPr>
          <a:xfrm>
            <a:off x="60960" y="56272"/>
            <a:ext cx="12070080" cy="675249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4CBD810-DF11-4300-90CC-90CEA8B3FB4C}"/>
              </a:ext>
            </a:extLst>
          </p:cNvPr>
          <p:cNvSpPr/>
          <p:nvPr/>
        </p:nvSpPr>
        <p:spPr>
          <a:xfrm>
            <a:off x="6345946" y="646639"/>
            <a:ext cx="670560" cy="335280"/>
          </a:xfrm>
          <a:prstGeom prst="rect">
            <a:avLst/>
          </a:prstGeom>
          <a:solidFill>
            <a:schemeClr val="bg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8817F39-A989-429E-896F-407CD2B7320F}"/>
              </a:ext>
            </a:extLst>
          </p:cNvPr>
          <p:cNvSpPr/>
          <p:nvPr/>
        </p:nvSpPr>
        <p:spPr>
          <a:xfrm>
            <a:off x="6096000" y="230051"/>
            <a:ext cx="5836919" cy="630644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8D5AFD95-0385-4E57-B1EB-82EBFF72AD63}"/>
              </a:ext>
            </a:extLst>
          </p:cNvPr>
          <p:cNvGrpSpPr/>
          <p:nvPr/>
        </p:nvGrpSpPr>
        <p:grpSpPr>
          <a:xfrm>
            <a:off x="5109341" y="576882"/>
            <a:ext cx="1851100" cy="5519721"/>
            <a:chOff x="5109341" y="491976"/>
            <a:chExt cx="1851100" cy="551972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2BC3B335-7ABF-4B16-8008-6F2B2FECFAEA}"/>
                </a:ext>
              </a:extLst>
            </p:cNvPr>
            <p:cNvGrpSpPr/>
            <p:nvPr/>
          </p:nvGrpSpPr>
          <p:grpSpPr>
            <a:xfrm>
              <a:off x="5125535" y="491976"/>
              <a:ext cx="1834906" cy="335280"/>
              <a:chOff x="5181600" y="646639"/>
              <a:chExt cx="1834906" cy="335280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xmlns="" id="{3252E359-5DE3-4A0B-AEF8-66FDF4F520C0}"/>
                  </a:ext>
                </a:extLst>
              </p:cNvPr>
              <p:cNvSpPr/>
              <p:nvPr/>
            </p:nvSpPr>
            <p:spPr>
              <a:xfrm>
                <a:off x="5181600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xmlns="" id="{BFE8FF2B-6906-4F88-9104-963ABD5037EF}"/>
                  </a:ext>
                </a:extLst>
              </p:cNvPr>
              <p:cNvSpPr/>
              <p:nvPr/>
            </p:nvSpPr>
            <p:spPr>
              <a:xfrm>
                <a:off x="6345946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Arc 49">
                <a:extLst>
                  <a:ext uri="{FF2B5EF4-FFF2-40B4-BE49-F238E27FC236}">
                    <a16:creationId xmlns:a16="http://schemas.microsoft.com/office/drawing/2014/main" xmlns="" id="{50517F58-EB01-4586-B8D8-5F98D1618F84}"/>
                  </a:ext>
                </a:extLst>
              </p:cNvPr>
              <p:cNvSpPr/>
              <p:nvPr/>
            </p:nvSpPr>
            <p:spPr>
              <a:xfrm rot="16017426">
                <a:off x="5933287" y="507086"/>
                <a:ext cx="320737" cy="600546"/>
              </a:xfrm>
              <a:prstGeom prst="arc">
                <a:avLst>
                  <a:gd name="adj1" fmla="val 14857916"/>
                  <a:gd name="adj2" fmla="val 6536994"/>
                </a:avLst>
              </a:prstGeom>
              <a:noFill/>
              <a:ln w="76200">
                <a:solidFill>
                  <a:srgbClr val="92D05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7D525E9A-F701-46FA-AA05-018773DF7A63}"/>
                </a:ext>
              </a:extLst>
            </p:cNvPr>
            <p:cNvGrpSpPr/>
            <p:nvPr/>
          </p:nvGrpSpPr>
          <p:grpSpPr>
            <a:xfrm>
              <a:off x="5125535" y="1096533"/>
              <a:ext cx="1834906" cy="335280"/>
              <a:chOff x="5181600" y="646639"/>
              <a:chExt cx="1834906" cy="335280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2606B4CD-92A3-4E47-9057-753374723FAB}"/>
                  </a:ext>
                </a:extLst>
              </p:cNvPr>
              <p:cNvSpPr/>
              <p:nvPr/>
            </p:nvSpPr>
            <p:spPr>
              <a:xfrm>
                <a:off x="5181600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xmlns="" id="{63D3A962-97C5-44C5-B453-256D3F4D48E6}"/>
                  </a:ext>
                </a:extLst>
              </p:cNvPr>
              <p:cNvSpPr/>
              <p:nvPr/>
            </p:nvSpPr>
            <p:spPr>
              <a:xfrm>
                <a:off x="6345946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Arc 46">
                <a:extLst>
                  <a:ext uri="{FF2B5EF4-FFF2-40B4-BE49-F238E27FC236}">
                    <a16:creationId xmlns:a16="http://schemas.microsoft.com/office/drawing/2014/main" xmlns="" id="{A77EB272-8C56-4785-8FCE-80DCD4585B05}"/>
                  </a:ext>
                </a:extLst>
              </p:cNvPr>
              <p:cNvSpPr/>
              <p:nvPr/>
            </p:nvSpPr>
            <p:spPr>
              <a:xfrm rot="16017426">
                <a:off x="5933287" y="507086"/>
                <a:ext cx="320737" cy="600546"/>
              </a:xfrm>
              <a:prstGeom prst="arc">
                <a:avLst>
                  <a:gd name="adj1" fmla="val 14857916"/>
                  <a:gd name="adj2" fmla="val 6536994"/>
                </a:avLst>
              </a:prstGeom>
              <a:noFill/>
              <a:ln w="76200">
                <a:solidFill>
                  <a:srgbClr val="92D05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152E3DFB-780F-4FEA-9A9A-0EE8C5D2870C}"/>
                </a:ext>
              </a:extLst>
            </p:cNvPr>
            <p:cNvGrpSpPr/>
            <p:nvPr/>
          </p:nvGrpSpPr>
          <p:grpSpPr>
            <a:xfrm>
              <a:off x="5125535" y="1773680"/>
              <a:ext cx="1834906" cy="335280"/>
              <a:chOff x="5181600" y="646639"/>
              <a:chExt cx="1834906" cy="335280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id="{B08545FA-A1A9-4505-9EC6-7913310FCB8A}"/>
                  </a:ext>
                </a:extLst>
              </p:cNvPr>
              <p:cNvSpPr/>
              <p:nvPr/>
            </p:nvSpPr>
            <p:spPr>
              <a:xfrm>
                <a:off x="5181600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id="{F2FFB83B-4B01-46AD-AD65-DED09E6C70C1}"/>
                  </a:ext>
                </a:extLst>
              </p:cNvPr>
              <p:cNvSpPr/>
              <p:nvPr/>
            </p:nvSpPr>
            <p:spPr>
              <a:xfrm>
                <a:off x="6345946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Arc 43">
                <a:extLst>
                  <a:ext uri="{FF2B5EF4-FFF2-40B4-BE49-F238E27FC236}">
                    <a16:creationId xmlns:a16="http://schemas.microsoft.com/office/drawing/2014/main" xmlns="" id="{D544867D-C52C-4BC5-AFB6-C7B761E766D0}"/>
                  </a:ext>
                </a:extLst>
              </p:cNvPr>
              <p:cNvSpPr/>
              <p:nvPr/>
            </p:nvSpPr>
            <p:spPr>
              <a:xfrm rot="16017426">
                <a:off x="5933287" y="507086"/>
                <a:ext cx="320737" cy="600546"/>
              </a:xfrm>
              <a:prstGeom prst="arc">
                <a:avLst>
                  <a:gd name="adj1" fmla="val 14857916"/>
                  <a:gd name="adj2" fmla="val 6536994"/>
                </a:avLst>
              </a:prstGeom>
              <a:noFill/>
              <a:ln w="76200">
                <a:solidFill>
                  <a:srgbClr val="92D05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4ED60250-1231-4DA9-9FFE-BBF2E3AEA78B}"/>
                </a:ext>
              </a:extLst>
            </p:cNvPr>
            <p:cNvGrpSpPr/>
            <p:nvPr/>
          </p:nvGrpSpPr>
          <p:grpSpPr>
            <a:xfrm>
              <a:off x="5125535" y="2343772"/>
              <a:ext cx="1834906" cy="335280"/>
              <a:chOff x="5181600" y="646639"/>
              <a:chExt cx="1834906" cy="335280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xmlns="" id="{814B69C5-8C5E-42C7-A2DD-FA26DF922A42}"/>
                  </a:ext>
                </a:extLst>
              </p:cNvPr>
              <p:cNvSpPr/>
              <p:nvPr/>
            </p:nvSpPr>
            <p:spPr>
              <a:xfrm>
                <a:off x="5181600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xmlns="" id="{F0DEA374-F6A2-403B-B774-28FA1C638A9F}"/>
                  </a:ext>
                </a:extLst>
              </p:cNvPr>
              <p:cNvSpPr/>
              <p:nvPr/>
            </p:nvSpPr>
            <p:spPr>
              <a:xfrm>
                <a:off x="6345946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Arc 40">
                <a:extLst>
                  <a:ext uri="{FF2B5EF4-FFF2-40B4-BE49-F238E27FC236}">
                    <a16:creationId xmlns:a16="http://schemas.microsoft.com/office/drawing/2014/main" xmlns="" id="{841F483D-5C2A-4A5B-93FA-4BD9A9DD2D50}"/>
                  </a:ext>
                </a:extLst>
              </p:cNvPr>
              <p:cNvSpPr/>
              <p:nvPr/>
            </p:nvSpPr>
            <p:spPr>
              <a:xfrm rot="16017426">
                <a:off x="5933287" y="507086"/>
                <a:ext cx="320737" cy="600546"/>
              </a:xfrm>
              <a:prstGeom prst="arc">
                <a:avLst>
                  <a:gd name="adj1" fmla="val 14857916"/>
                  <a:gd name="adj2" fmla="val 6536994"/>
                </a:avLst>
              </a:prstGeom>
              <a:noFill/>
              <a:ln w="76200">
                <a:solidFill>
                  <a:srgbClr val="92D05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6BB6354C-E473-4783-B94A-85E28126ACBE}"/>
                </a:ext>
              </a:extLst>
            </p:cNvPr>
            <p:cNvGrpSpPr/>
            <p:nvPr/>
          </p:nvGrpSpPr>
          <p:grpSpPr>
            <a:xfrm>
              <a:off x="5125535" y="4927974"/>
              <a:ext cx="1834906" cy="335280"/>
              <a:chOff x="5181600" y="646639"/>
              <a:chExt cx="1834906" cy="335280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id="{F0FE39A0-A3A0-4128-A695-7C46378FF022}"/>
                  </a:ext>
                </a:extLst>
              </p:cNvPr>
              <p:cNvSpPr/>
              <p:nvPr/>
            </p:nvSpPr>
            <p:spPr>
              <a:xfrm>
                <a:off x="5181600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E67405C5-593A-4F3D-ABEA-D57E7B35172C}"/>
                  </a:ext>
                </a:extLst>
              </p:cNvPr>
              <p:cNvSpPr/>
              <p:nvPr/>
            </p:nvSpPr>
            <p:spPr>
              <a:xfrm>
                <a:off x="6345946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Arc 37">
                <a:extLst>
                  <a:ext uri="{FF2B5EF4-FFF2-40B4-BE49-F238E27FC236}">
                    <a16:creationId xmlns:a16="http://schemas.microsoft.com/office/drawing/2014/main" xmlns="" id="{83727BEC-37BF-400F-9BFC-B10045C77D95}"/>
                  </a:ext>
                </a:extLst>
              </p:cNvPr>
              <p:cNvSpPr/>
              <p:nvPr/>
            </p:nvSpPr>
            <p:spPr>
              <a:xfrm rot="16017426">
                <a:off x="5933287" y="507086"/>
                <a:ext cx="320737" cy="600546"/>
              </a:xfrm>
              <a:prstGeom prst="arc">
                <a:avLst>
                  <a:gd name="adj1" fmla="val 14857916"/>
                  <a:gd name="adj2" fmla="val 6536994"/>
                </a:avLst>
              </a:prstGeom>
              <a:noFill/>
              <a:ln w="76200">
                <a:solidFill>
                  <a:srgbClr val="92D05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A4308507-B05F-415D-ABD9-60DB8B386780}"/>
                </a:ext>
              </a:extLst>
            </p:cNvPr>
            <p:cNvGrpSpPr/>
            <p:nvPr/>
          </p:nvGrpSpPr>
          <p:grpSpPr>
            <a:xfrm>
              <a:off x="5114739" y="4225485"/>
              <a:ext cx="1834906" cy="335280"/>
              <a:chOff x="5181600" y="646639"/>
              <a:chExt cx="1834906" cy="335280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="" id="{6E2758F6-7F5A-4961-AC6D-458A20476FCA}"/>
                  </a:ext>
                </a:extLst>
              </p:cNvPr>
              <p:cNvSpPr/>
              <p:nvPr/>
            </p:nvSpPr>
            <p:spPr>
              <a:xfrm>
                <a:off x="5181600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id="{6C37E0F3-F561-457F-89BB-F5BBD57DF8F9}"/>
                  </a:ext>
                </a:extLst>
              </p:cNvPr>
              <p:cNvSpPr/>
              <p:nvPr/>
            </p:nvSpPr>
            <p:spPr>
              <a:xfrm>
                <a:off x="6345946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Arc 34">
                <a:extLst>
                  <a:ext uri="{FF2B5EF4-FFF2-40B4-BE49-F238E27FC236}">
                    <a16:creationId xmlns:a16="http://schemas.microsoft.com/office/drawing/2014/main" xmlns="" id="{45C5FB95-9BE6-41B3-BA5A-CAE465004859}"/>
                  </a:ext>
                </a:extLst>
              </p:cNvPr>
              <p:cNvSpPr/>
              <p:nvPr/>
            </p:nvSpPr>
            <p:spPr>
              <a:xfrm rot="16017426">
                <a:off x="5933287" y="507086"/>
                <a:ext cx="320737" cy="600546"/>
              </a:xfrm>
              <a:prstGeom prst="arc">
                <a:avLst>
                  <a:gd name="adj1" fmla="val 14857916"/>
                  <a:gd name="adj2" fmla="val 6536994"/>
                </a:avLst>
              </a:prstGeom>
              <a:noFill/>
              <a:ln w="76200">
                <a:solidFill>
                  <a:srgbClr val="92D05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9A085716-CCAD-4E82-8F9A-25D39501BBA5}"/>
                </a:ext>
              </a:extLst>
            </p:cNvPr>
            <p:cNvGrpSpPr/>
            <p:nvPr/>
          </p:nvGrpSpPr>
          <p:grpSpPr>
            <a:xfrm>
              <a:off x="5109341" y="5676417"/>
              <a:ext cx="1834906" cy="335280"/>
              <a:chOff x="5181600" y="646639"/>
              <a:chExt cx="1834906" cy="335280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xmlns="" id="{8E0D0952-5A65-4A57-99A4-C1814BC70249}"/>
                  </a:ext>
                </a:extLst>
              </p:cNvPr>
              <p:cNvSpPr/>
              <p:nvPr/>
            </p:nvSpPr>
            <p:spPr>
              <a:xfrm>
                <a:off x="5181600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xmlns="" id="{E003F1D2-6FF5-41BA-8683-24EAFD32A47F}"/>
                  </a:ext>
                </a:extLst>
              </p:cNvPr>
              <p:cNvSpPr/>
              <p:nvPr/>
            </p:nvSpPr>
            <p:spPr>
              <a:xfrm>
                <a:off x="6345946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Arc 31">
                <a:extLst>
                  <a:ext uri="{FF2B5EF4-FFF2-40B4-BE49-F238E27FC236}">
                    <a16:creationId xmlns:a16="http://schemas.microsoft.com/office/drawing/2014/main" xmlns="" id="{B5D2A25E-C068-465D-B824-C92A7B5F35A9}"/>
                  </a:ext>
                </a:extLst>
              </p:cNvPr>
              <p:cNvSpPr/>
              <p:nvPr/>
            </p:nvSpPr>
            <p:spPr>
              <a:xfrm rot="16017426">
                <a:off x="5933287" y="507086"/>
                <a:ext cx="320737" cy="600546"/>
              </a:xfrm>
              <a:prstGeom prst="arc">
                <a:avLst>
                  <a:gd name="adj1" fmla="val 14857916"/>
                  <a:gd name="adj2" fmla="val 6536994"/>
                </a:avLst>
              </a:prstGeom>
              <a:noFill/>
              <a:ln w="76200">
                <a:solidFill>
                  <a:srgbClr val="92D05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7D44F3F7-A457-4073-BB3F-D9670E6EEF2F}"/>
                </a:ext>
              </a:extLst>
            </p:cNvPr>
            <p:cNvGrpSpPr/>
            <p:nvPr/>
          </p:nvGrpSpPr>
          <p:grpSpPr>
            <a:xfrm>
              <a:off x="5120137" y="3559892"/>
              <a:ext cx="1834906" cy="335280"/>
              <a:chOff x="5181600" y="646639"/>
              <a:chExt cx="1834906" cy="335280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id="{0F4914E4-500D-4DE3-9F13-C45AF57C0C9F}"/>
                  </a:ext>
                </a:extLst>
              </p:cNvPr>
              <p:cNvSpPr/>
              <p:nvPr/>
            </p:nvSpPr>
            <p:spPr>
              <a:xfrm>
                <a:off x="5181600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76A1BFB4-B42B-4B4F-9E41-4F3F5ED33EAD}"/>
                  </a:ext>
                </a:extLst>
              </p:cNvPr>
              <p:cNvSpPr/>
              <p:nvPr/>
            </p:nvSpPr>
            <p:spPr>
              <a:xfrm>
                <a:off x="6345946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Arc 28">
                <a:extLst>
                  <a:ext uri="{FF2B5EF4-FFF2-40B4-BE49-F238E27FC236}">
                    <a16:creationId xmlns:a16="http://schemas.microsoft.com/office/drawing/2014/main" xmlns="" id="{1F9A9070-C9AA-4C67-AC3B-EE94A271C56C}"/>
                  </a:ext>
                </a:extLst>
              </p:cNvPr>
              <p:cNvSpPr/>
              <p:nvPr/>
            </p:nvSpPr>
            <p:spPr>
              <a:xfrm rot="16017426">
                <a:off x="5933287" y="507086"/>
                <a:ext cx="320737" cy="600546"/>
              </a:xfrm>
              <a:prstGeom prst="arc">
                <a:avLst>
                  <a:gd name="adj1" fmla="val 14857916"/>
                  <a:gd name="adj2" fmla="val 6536994"/>
                </a:avLst>
              </a:prstGeom>
              <a:noFill/>
              <a:ln w="76200">
                <a:solidFill>
                  <a:srgbClr val="92D05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4F626B75-337F-4349-AC24-3D89337565C4}"/>
                </a:ext>
              </a:extLst>
            </p:cNvPr>
            <p:cNvGrpSpPr/>
            <p:nvPr/>
          </p:nvGrpSpPr>
          <p:grpSpPr>
            <a:xfrm>
              <a:off x="5120137" y="2931885"/>
              <a:ext cx="1834906" cy="335280"/>
              <a:chOff x="5181600" y="646639"/>
              <a:chExt cx="1834906" cy="33528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98260AB2-2C68-45A1-A5C2-14F07BD585B7}"/>
                  </a:ext>
                </a:extLst>
              </p:cNvPr>
              <p:cNvSpPr/>
              <p:nvPr/>
            </p:nvSpPr>
            <p:spPr>
              <a:xfrm>
                <a:off x="5181600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FCFA6BD7-CA7D-40F7-98B1-E76388555BD7}"/>
                  </a:ext>
                </a:extLst>
              </p:cNvPr>
              <p:cNvSpPr/>
              <p:nvPr/>
            </p:nvSpPr>
            <p:spPr>
              <a:xfrm>
                <a:off x="6345946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Arc 25">
                <a:extLst>
                  <a:ext uri="{FF2B5EF4-FFF2-40B4-BE49-F238E27FC236}">
                    <a16:creationId xmlns:a16="http://schemas.microsoft.com/office/drawing/2014/main" xmlns="" id="{DA6D86B3-6C16-4D47-B371-B3C5CA00E9F2}"/>
                  </a:ext>
                </a:extLst>
              </p:cNvPr>
              <p:cNvSpPr/>
              <p:nvPr/>
            </p:nvSpPr>
            <p:spPr>
              <a:xfrm rot="16017426">
                <a:off x="5933287" y="507086"/>
                <a:ext cx="320737" cy="600546"/>
              </a:xfrm>
              <a:prstGeom prst="arc">
                <a:avLst>
                  <a:gd name="adj1" fmla="val 14857916"/>
                  <a:gd name="adj2" fmla="val 6536994"/>
                </a:avLst>
              </a:prstGeom>
              <a:noFill/>
              <a:ln w="76200">
                <a:solidFill>
                  <a:srgbClr val="92D05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CA22024F-EBBB-4857-BA66-066895EB3A48}"/>
              </a:ext>
            </a:extLst>
          </p:cNvPr>
          <p:cNvSpPr/>
          <p:nvPr/>
        </p:nvSpPr>
        <p:spPr>
          <a:xfrm>
            <a:off x="488242" y="535950"/>
            <a:ext cx="4361293" cy="5632241"/>
          </a:xfrm>
          <a:prstGeom prst="rect">
            <a:avLst/>
          </a:prstGeom>
          <a:blipFill dpi="0" rotWithShape="1">
            <a:blip r:embed="rId4" cstate="print">
              <a:lum bright="2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5AD12032-BA04-4307-8658-F72B3DAF274A}"/>
              </a:ext>
            </a:extLst>
          </p:cNvPr>
          <p:cNvSpPr/>
          <p:nvPr/>
        </p:nvSpPr>
        <p:spPr>
          <a:xfrm>
            <a:off x="7210182" y="576882"/>
            <a:ext cx="4510165" cy="5632241"/>
          </a:xfrm>
          <a:prstGeom prst="rect">
            <a:avLst/>
          </a:prstGeom>
          <a:blipFill dpi="0" rotWithShape="1">
            <a:blip r:embed="rId5" cstate="print">
              <a:lum bright="2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9B17632-143E-4A2C-9B55-3218EF739238}"/>
              </a:ext>
            </a:extLst>
          </p:cNvPr>
          <p:cNvSpPr/>
          <p:nvPr/>
        </p:nvSpPr>
        <p:spPr>
          <a:xfrm>
            <a:off x="7220978" y="2969348"/>
            <a:ext cx="4649935" cy="19697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solidFill>
                  <a:srgbClr val="292B5D"/>
                </a:solidFill>
              </a:rPr>
              <a:t>Md.Hafizur Rahman</a:t>
            </a:r>
          </a:p>
          <a:p>
            <a:pPr algn="ctr"/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Assistant Teacher</a:t>
            </a:r>
          </a:p>
          <a:p>
            <a:pPr algn="ctr"/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Haripur Government Primary School</a:t>
            </a:r>
          </a:p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Haripur ,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Thakurgaon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.</a:t>
            </a:r>
            <a:endParaRPr lang="en-US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en-US" sz="24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Phone: 01716437086</a:t>
            </a:r>
          </a:p>
          <a:p>
            <a:pPr algn="ctr"/>
            <a:r>
              <a:rPr lang="en-US" sz="1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Email:hafizict5@gmail.com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87988127-2854-406D-B5BB-D4805AB46DED}"/>
              </a:ext>
            </a:extLst>
          </p:cNvPr>
          <p:cNvSpPr txBox="1">
            <a:spLocks/>
          </p:cNvSpPr>
          <p:nvPr/>
        </p:nvSpPr>
        <p:spPr>
          <a:xfrm>
            <a:off x="7613953" y="737902"/>
            <a:ext cx="3629236" cy="89096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152400" dir="12060000" sx="106000" sy="106000" algn="t" rotWithShape="0">
              <a:prstClr val="black">
                <a:alpha val="71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Times New Roman" panose="02020603050405020304" pitchFamily="18" charset="0"/>
              </a:rPr>
              <a:t>Presented By</a:t>
            </a:r>
          </a:p>
        </p:txBody>
      </p:sp>
      <p:pic>
        <p:nvPicPr>
          <p:cNvPr id="112" name="Picture 111">
            <a:extLst>
              <a:ext uri="{FF2B5EF4-FFF2-40B4-BE49-F238E27FC236}">
                <a16:creationId xmlns:a16="http://schemas.microsoft.com/office/drawing/2014/main" xmlns="" id="{D39718FF-1D97-4AA3-9AC4-A9D118CD48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3850" y="1747042"/>
            <a:ext cx="2851156" cy="2986131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3" name="Freeform: Shape 112">
            <a:extLst>
              <a:ext uri="{FF2B5EF4-FFF2-40B4-BE49-F238E27FC236}">
                <a16:creationId xmlns:a16="http://schemas.microsoft.com/office/drawing/2014/main" xmlns="" id="{37E5B87B-9182-42DA-AAF0-E9D67B4AF2C7}"/>
              </a:ext>
            </a:extLst>
          </p:cNvPr>
          <p:cNvSpPr/>
          <p:nvPr/>
        </p:nvSpPr>
        <p:spPr>
          <a:xfrm rot="2519298">
            <a:off x="1273152" y="1710939"/>
            <a:ext cx="2822451" cy="3052748"/>
          </a:xfrm>
          <a:custGeom>
            <a:avLst/>
            <a:gdLst>
              <a:gd name="connsiteX0" fmla="*/ 2083270 w 2810532"/>
              <a:gd name="connsiteY0" fmla="*/ 2879987 h 2879987"/>
              <a:gd name="connsiteX1" fmla="*/ 2303982 w 2810532"/>
              <a:gd name="connsiteY1" fmla="*/ 2681339 h 2879987"/>
              <a:gd name="connsiteX2" fmla="*/ 2611884 w 2810532"/>
              <a:gd name="connsiteY2" fmla="*/ 2681339 h 2879987"/>
              <a:gd name="connsiteX3" fmla="*/ 2611884 w 2810532"/>
              <a:gd name="connsiteY3" fmla="*/ 2404217 h 2879987"/>
              <a:gd name="connsiteX4" fmla="*/ 2810532 w 2810532"/>
              <a:gd name="connsiteY4" fmla="*/ 2225426 h 2879987"/>
              <a:gd name="connsiteX5" fmla="*/ 2810532 w 2810532"/>
              <a:gd name="connsiteY5" fmla="*/ 2879987 h 2879987"/>
              <a:gd name="connsiteX6" fmla="*/ 0 w 2810532"/>
              <a:gd name="connsiteY6" fmla="*/ 1961315 h 2879987"/>
              <a:gd name="connsiteX7" fmla="*/ 198648 w 2810532"/>
              <a:gd name="connsiteY7" fmla="*/ 2182027 h 2879987"/>
              <a:gd name="connsiteX8" fmla="*/ 198648 w 2810532"/>
              <a:gd name="connsiteY8" fmla="*/ 2681338 h 2879987"/>
              <a:gd name="connsiteX9" fmla="*/ 648046 w 2810532"/>
              <a:gd name="connsiteY9" fmla="*/ 2681339 h 2879987"/>
              <a:gd name="connsiteX10" fmla="*/ 2303982 w 2810532"/>
              <a:gd name="connsiteY10" fmla="*/ 2681339 h 2879987"/>
              <a:gd name="connsiteX11" fmla="*/ 2083270 w 2810532"/>
              <a:gd name="connsiteY11" fmla="*/ 2879987 h 2879987"/>
              <a:gd name="connsiteX12" fmla="*/ 826836 w 2810532"/>
              <a:gd name="connsiteY12" fmla="*/ 2879987 h 2879987"/>
              <a:gd name="connsiteX13" fmla="*/ 1 w 2810532"/>
              <a:gd name="connsiteY13" fmla="*/ 2879987 h 2879987"/>
              <a:gd name="connsiteX14" fmla="*/ 807401 w 2810532"/>
              <a:gd name="connsiteY14" fmla="*/ 0 h 2879987"/>
              <a:gd name="connsiteX15" fmla="*/ 2065019 w 2810532"/>
              <a:gd name="connsiteY15" fmla="*/ 0 h 2879987"/>
              <a:gd name="connsiteX16" fmla="*/ 2065020 w 2810532"/>
              <a:gd name="connsiteY16" fmla="*/ 1 h 2879987"/>
              <a:gd name="connsiteX17" fmla="*/ 2810532 w 2810532"/>
              <a:gd name="connsiteY17" fmla="*/ 1 h 2879987"/>
              <a:gd name="connsiteX18" fmla="*/ 2810532 w 2810532"/>
              <a:gd name="connsiteY18" fmla="*/ 828319 h 2879987"/>
              <a:gd name="connsiteX19" fmla="*/ 2611885 w 2810532"/>
              <a:gd name="connsiteY19" fmla="*/ 607608 h 2879987"/>
              <a:gd name="connsiteX20" fmla="*/ 2611885 w 2810532"/>
              <a:gd name="connsiteY20" fmla="*/ 198649 h 2879987"/>
              <a:gd name="connsiteX21" fmla="*/ 2243807 w 2810532"/>
              <a:gd name="connsiteY21" fmla="*/ 198649 h 2879987"/>
              <a:gd name="connsiteX22" fmla="*/ 2243806 w 2810532"/>
              <a:gd name="connsiteY22" fmla="*/ 198648 h 2879987"/>
              <a:gd name="connsiteX23" fmla="*/ 586690 w 2810532"/>
              <a:gd name="connsiteY23" fmla="*/ 198648 h 2879987"/>
              <a:gd name="connsiteX24" fmla="*/ 0 w 2810532"/>
              <a:gd name="connsiteY24" fmla="*/ 0 h 2879987"/>
              <a:gd name="connsiteX25" fmla="*/ 807400 w 2810532"/>
              <a:gd name="connsiteY25" fmla="*/ 0 h 2879987"/>
              <a:gd name="connsiteX26" fmla="*/ 586690 w 2810532"/>
              <a:gd name="connsiteY26" fmla="*/ 198648 h 2879987"/>
              <a:gd name="connsiteX27" fmla="*/ 198647 w 2810532"/>
              <a:gd name="connsiteY27" fmla="*/ 198648 h 2879987"/>
              <a:gd name="connsiteX28" fmla="*/ 198647 w 2810532"/>
              <a:gd name="connsiteY28" fmla="*/ 547899 h 2879987"/>
              <a:gd name="connsiteX29" fmla="*/ 0 w 2810532"/>
              <a:gd name="connsiteY29" fmla="*/ 726689 h 287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810532" h="2879987">
                <a:moveTo>
                  <a:pt x="2083270" y="2879987"/>
                </a:moveTo>
                <a:lnTo>
                  <a:pt x="2303982" y="2681339"/>
                </a:lnTo>
                <a:lnTo>
                  <a:pt x="2611884" y="2681339"/>
                </a:lnTo>
                <a:lnTo>
                  <a:pt x="2611884" y="2404217"/>
                </a:lnTo>
                <a:lnTo>
                  <a:pt x="2810532" y="2225426"/>
                </a:lnTo>
                <a:lnTo>
                  <a:pt x="2810532" y="2879987"/>
                </a:lnTo>
                <a:close/>
                <a:moveTo>
                  <a:pt x="0" y="1961315"/>
                </a:moveTo>
                <a:lnTo>
                  <a:pt x="198648" y="2182027"/>
                </a:lnTo>
                <a:lnTo>
                  <a:pt x="198648" y="2681338"/>
                </a:lnTo>
                <a:lnTo>
                  <a:pt x="648046" y="2681339"/>
                </a:lnTo>
                <a:lnTo>
                  <a:pt x="2303982" y="2681339"/>
                </a:lnTo>
                <a:lnTo>
                  <a:pt x="2083270" y="2879987"/>
                </a:lnTo>
                <a:lnTo>
                  <a:pt x="826836" y="2879987"/>
                </a:lnTo>
                <a:lnTo>
                  <a:pt x="1" y="2879987"/>
                </a:lnTo>
                <a:close/>
                <a:moveTo>
                  <a:pt x="807401" y="0"/>
                </a:moveTo>
                <a:lnTo>
                  <a:pt x="2065019" y="0"/>
                </a:lnTo>
                <a:lnTo>
                  <a:pt x="2065020" y="1"/>
                </a:lnTo>
                <a:lnTo>
                  <a:pt x="2810532" y="1"/>
                </a:lnTo>
                <a:lnTo>
                  <a:pt x="2810532" y="828319"/>
                </a:lnTo>
                <a:lnTo>
                  <a:pt x="2611885" y="607608"/>
                </a:lnTo>
                <a:lnTo>
                  <a:pt x="2611885" y="198649"/>
                </a:lnTo>
                <a:lnTo>
                  <a:pt x="2243807" y="198649"/>
                </a:lnTo>
                <a:lnTo>
                  <a:pt x="2243806" y="198648"/>
                </a:lnTo>
                <a:lnTo>
                  <a:pt x="586690" y="198648"/>
                </a:lnTo>
                <a:close/>
                <a:moveTo>
                  <a:pt x="0" y="0"/>
                </a:moveTo>
                <a:lnTo>
                  <a:pt x="807400" y="0"/>
                </a:lnTo>
                <a:lnTo>
                  <a:pt x="586690" y="198648"/>
                </a:lnTo>
                <a:lnTo>
                  <a:pt x="198647" y="198648"/>
                </a:lnTo>
                <a:lnTo>
                  <a:pt x="198647" y="547899"/>
                </a:lnTo>
                <a:lnTo>
                  <a:pt x="0" y="726689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28987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2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5">
            <a:extLst>
              <a:ext uri="{FF2B5EF4-FFF2-40B4-BE49-F238E27FC236}">
                <a16:creationId xmlns:a16="http://schemas.microsoft.com/office/drawing/2014/main" xmlns="" id="{3387529E-8C63-4D55-AD90-D8A6B0AAA3AB}"/>
              </a:ext>
            </a:extLst>
          </p:cNvPr>
          <p:cNvSpPr/>
          <p:nvPr/>
        </p:nvSpPr>
        <p:spPr>
          <a:xfrm>
            <a:off x="270675" y="140823"/>
            <a:ext cx="5540015" cy="73152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bIns="0" rtlCol="0" anchor="t" anchorCtr="0"/>
          <a:lstStyle/>
          <a:p>
            <a:pPr algn="ctr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reading loudly</a:t>
            </a:r>
          </a:p>
          <a:p>
            <a:pPr algn="ctr"/>
            <a:endParaRPr lang="en-US" dirty="0"/>
          </a:p>
        </p:txBody>
      </p:sp>
      <p:pic>
        <p:nvPicPr>
          <p:cNvPr id="3074" name="Picture 2" descr="প্রাথমিক শিক্ষার্থীদের টিকার আওতায় আনা হচ্ছে: প্রধানমন্ত্রী">
            <a:extLst>
              <a:ext uri="{FF2B5EF4-FFF2-40B4-BE49-F238E27FC236}">
                <a16:creationId xmlns:a16="http://schemas.microsoft.com/office/drawing/2014/main" xmlns="" id="{403FBC82-62FD-4285-B6E0-FBD829EB9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-2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8867" y="1146663"/>
            <a:ext cx="7704773" cy="4984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08067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5">
            <a:extLst>
              <a:ext uri="{FF2B5EF4-FFF2-40B4-BE49-F238E27FC236}">
                <a16:creationId xmlns:a16="http://schemas.microsoft.com/office/drawing/2014/main" xmlns="" id="{9B9611E0-BCC8-4068-AC5D-55627FC65846}"/>
              </a:ext>
            </a:extLst>
          </p:cNvPr>
          <p:cNvSpPr/>
          <p:nvPr/>
        </p:nvSpPr>
        <p:spPr>
          <a:xfrm>
            <a:off x="194475" y="236621"/>
            <a:ext cx="5540015" cy="73152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bIns="0" rtlCol="0" anchor="t" anchorCtr="0"/>
          <a:lstStyle/>
          <a:p>
            <a:pPr algn="ctr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silent reading</a:t>
            </a:r>
          </a:p>
          <a:p>
            <a:pPr algn="ctr"/>
            <a:endParaRPr lang="en-US" dirty="0"/>
          </a:p>
        </p:txBody>
      </p:sp>
      <p:pic>
        <p:nvPicPr>
          <p:cNvPr id="2050" name="Picture 2" descr="Process for recruitment of headmasters in primary schools started in East  Midnapore - Anandabazar">
            <a:extLst>
              <a:ext uri="{FF2B5EF4-FFF2-40B4-BE49-F238E27FC236}">
                <a16:creationId xmlns:a16="http://schemas.microsoft.com/office/drawing/2014/main" xmlns="" id="{DF5D709E-F204-43FE-9479-7899D440C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2614" y="1052512"/>
            <a:ext cx="7834825" cy="5212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6257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AF042C6-5E19-4283-B651-F7B5D5923890}"/>
              </a:ext>
            </a:extLst>
          </p:cNvPr>
          <p:cNvSpPr txBox="1"/>
          <p:nvPr/>
        </p:nvSpPr>
        <p:spPr>
          <a:xfrm>
            <a:off x="535188" y="1838359"/>
            <a:ext cx="10971012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dirty="0" smtClean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he Liberation War Museum at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Agargaon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dhaka</a:t>
            </a:r>
            <a:r>
              <a:rPr lang="en-US" sz="2800" b="1" dirty="0" smtClean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n w="0"/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ABD12AA-B037-4FD0-AD79-7E934CCD4CBB}"/>
              </a:ext>
            </a:extLst>
          </p:cNvPr>
          <p:cNvSpPr/>
          <p:nvPr/>
        </p:nvSpPr>
        <p:spPr>
          <a:xfrm>
            <a:off x="537670" y="2710778"/>
            <a:ext cx="1096853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The </a:t>
            </a:r>
            <a:r>
              <a:rPr lang="en-US" sz="2800" b="1" dirty="0" smtClean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trip was planned as a part of History. </a:t>
            </a:r>
            <a:endParaRPr lang="en-US" sz="2800" b="1" dirty="0">
              <a:ln w="0"/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172EBA6-F69E-4907-8307-F6AE095E6A0A}"/>
              </a:ext>
            </a:extLst>
          </p:cNvPr>
          <p:cNvSpPr/>
          <p:nvPr/>
        </p:nvSpPr>
        <p:spPr>
          <a:xfrm>
            <a:off x="535188" y="3565766"/>
            <a:ext cx="1096853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b="1" dirty="0" smtClean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were welcomed by the director .</a:t>
            </a:r>
            <a:endParaRPr lang="en-US" sz="2800" b="1" dirty="0">
              <a:ln w="0"/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FF7F001-C99C-4337-80CE-0EFC211FD12B}"/>
              </a:ext>
            </a:extLst>
          </p:cNvPr>
          <p:cNvSpPr/>
          <p:nvPr/>
        </p:nvSpPr>
        <p:spPr>
          <a:xfrm>
            <a:off x="535188" y="4438185"/>
            <a:ext cx="1096853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2800" b="1" dirty="0" smtClean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museum has six permanent galleries.</a:t>
            </a:r>
            <a:endParaRPr lang="en-US" sz="2800" b="1" dirty="0">
              <a:ln w="0"/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439984C-A204-41A3-AE7E-2320630B2405}"/>
              </a:ext>
            </a:extLst>
          </p:cNvPr>
          <p:cNvSpPr txBox="1"/>
          <p:nvPr/>
        </p:nvSpPr>
        <p:spPr>
          <a:xfrm>
            <a:off x="535188" y="5333674"/>
            <a:ext cx="1096853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e) </a:t>
            </a:r>
            <a:r>
              <a:rPr lang="en-US" sz="2800" b="1" dirty="0" smtClean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student went to the museum in the morning.</a:t>
            </a:r>
            <a:endParaRPr lang="en-US" sz="2800" b="1" dirty="0">
              <a:ln w="0"/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4F8442E-69AF-442A-A766-9CAF31C74498}"/>
              </a:ext>
            </a:extLst>
          </p:cNvPr>
          <p:cNvSpPr txBox="1"/>
          <p:nvPr/>
        </p:nvSpPr>
        <p:spPr>
          <a:xfrm>
            <a:off x="9646105" y="2670288"/>
            <a:ext cx="2054917" cy="646331"/>
          </a:xfrm>
          <a:prstGeom prst="rect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C75CBFD-D251-4D77-8DE0-9D97DBE1703C}"/>
              </a:ext>
            </a:extLst>
          </p:cNvPr>
          <p:cNvSpPr txBox="1"/>
          <p:nvPr/>
        </p:nvSpPr>
        <p:spPr>
          <a:xfrm>
            <a:off x="9635177" y="1788657"/>
            <a:ext cx="2076773" cy="646331"/>
          </a:xfrm>
          <a:prstGeom prst="rect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xmlns="" id="{4C507B2E-4177-49D0-A917-4FD3F8613481}"/>
              </a:ext>
            </a:extLst>
          </p:cNvPr>
          <p:cNvSpPr/>
          <p:nvPr/>
        </p:nvSpPr>
        <p:spPr>
          <a:xfrm>
            <a:off x="290508" y="256652"/>
            <a:ext cx="3842532" cy="70476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bIns="0" rtlCol="0" anchor="t" anchorCtr="0"/>
          <a:lstStyle/>
          <a:p>
            <a:pPr algn="ctr">
              <a:lnSpc>
                <a:spcPct val="80000"/>
              </a:lnSpc>
            </a:pP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Individual work</a:t>
            </a:r>
          </a:p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1D990D6B-363D-4101-9C06-341AB36C6D91}"/>
              </a:ext>
            </a:extLst>
          </p:cNvPr>
          <p:cNvSpPr/>
          <p:nvPr/>
        </p:nvSpPr>
        <p:spPr>
          <a:xfrm>
            <a:off x="4860758" y="202303"/>
            <a:ext cx="3350082" cy="1161276"/>
          </a:xfrm>
          <a:prstGeom prst="roundRect">
            <a:avLst>
              <a:gd name="adj" fmla="val 39359"/>
            </a:avLst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 or False</a:t>
            </a:r>
          </a:p>
          <a:p>
            <a:pPr algn="ctr"/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1FC3223-EE1F-4922-811B-FD44145CB2F3}"/>
              </a:ext>
            </a:extLst>
          </p:cNvPr>
          <p:cNvSpPr txBox="1"/>
          <p:nvPr/>
        </p:nvSpPr>
        <p:spPr>
          <a:xfrm>
            <a:off x="9639947" y="5258604"/>
            <a:ext cx="2024126" cy="646331"/>
          </a:xfrm>
          <a:prstGeom prst="rect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11D9CFA-B9DB-47E6-9BB1-A29F3C4F339F}"/>
              </a:ext>
            </a:extLst>
          </p:cNvPr>
          <p:cNvSpPr txBox="1"/>
          <p:nvPr/>
        </p:nvSpPr>
        <p:spPr>
          <a:xfrm>
            <a:off x="9646105" y="4355189"/>
            <a:ext cx="2054917" cy="646331"/>
          </a:xfrm>
          <a:prstGeom prst="rect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DB9961B-DD4A-4C44-8576-50CFA67A4FB9}"/>
              </a:ext>
            </a:extLst>
          </p:cNvPr>
          <p:cNvSpPr txBox="1"/>
          <p:nvPr/>
        </p:nvSpPr>
        <p:spPr>
          <a:xfrm>
            <a:off x="9646105" y="3492432"/>
            <a:ext cx="2054917" cy="646331"/>
          </a:xfrm>
          <a:prstGeom prst="rect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xmlns="" val="6322289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1" grpId="0" animBg="1"/>
      <p:bldP spid="12" grpId="0" animBg="1"/>
      <p:bldP spid="15" grpId="0" animBg="1"/>
      <p:bldP spid="10" grpId="0" animBg="1"/>
      <p:bldP spid="17" grpId="0" animBg="1"/>
      <p:bldP spid="19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12C52A5-7F63-4D40-A42C-F55BBFF60E30}"/>
              </a:ext>
            </a:extLst>
          </p:cNvPr>
          <p:cNvSpPr txBox="1"/>
          <p:nvPr/>
        </p:nvSpPr>
        <p:spPr>
          <a:xfrm>
            <a:off x="4149544" y="185278"/>
            <a:ext cx="4362559" cy="82230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Fill in the blanks.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DD1A40C-C179-4044-AC97-513137B91AA1}"/>
              </a:ext>
            </a:extLst>
          </p:cNvPr>
          <p:cNvSpPr txBox="1"/>
          <p:nvPr/>
        </p:nvSpPr>
        <p:spPr>
          <a:xfrm>
            <a:off x="152400" y="2123607"/>
            <a:ext cx="11721789" cy="477053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The ---------- welcomed us.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The bus reached the museum at ----------.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We felt --------- 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We left the museum at--------.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 Our teacher ------------ out to us the Declaration of Independence by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Bangabandhu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Sheikh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Mujibur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Rahman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2D0F4CAF-C4E0-45CD-97CC-9250C06F7AAF}"/>
              </a:ext>
            </a:extLst>
          </p:cNvPr>
          <p:cNvGrpSpPr/>
          <p:nvPr/>
        </p:nvGrpSpPr>
        <p:grpSpPr>
          <a:xfrm>
            <a:off x="834812" y="996520"/>
            <a:ext cx="10467870" cy="654581"/>
            <a:chOff x="959392" y="853118"/>
            <a:chExt cx="10467870" cy="65458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4689B50E-B087-4181-A613-F00DE82C0A01}"/>
                </a:ext>
              </a:extLst>
            </p:cNvPr>
            <p:cNvSpPr txBox="1"/>
            <p:nvPr/>
          </p:nvSpPr>
          <p:spPr>
            <a:xfrm>
              <a:off x="9104728" y="908970"/>
              <a:ext cx="19455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10am</a:t>
              </a:r>
              <a:endPara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56500F03-B75E-4479-B156-E3FCBF8C5F58}"/>
                </a:ext>
              </a:extLst>
            </p:cNvPr>
            <p:cNvSpPr txBox="1"/>
            <p:nvPr/>
          </p:nvSpPr>
          <p:spPr>
            <a:xfrm>
              <a:off x="3347763" y="879079"/>
              <a:ext cx="17966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read</a:t>
              </a:r>
              <a:endPara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5DFA30EA-0006-4AC7-8393-19CF16857719}"/>
                </a:ext>
              </a:extLst>
            </p:cNvPr>
            <p:cNvSpPr txBox="1"/>
            <p:nvPr/>
          </p:nvSpPr>
          <p:spPr>
            <a:xfrm>
              <a:off x="5296243" y="860912"/>
              <a:ext cx="18452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12.30</a:t>
              </a:r>
              <a:endPara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5C181C9-3E4A-4E73-A47A-31B036BE678E}"/>
                </a:ext>
              </a:extLst>
            </p:cNvPr>
            <p:cNvSpPr txBox="1"/>
            <p:nvPr/>
          </p:nvSpPr>
          <p:spPr>
            <a:xfrm>
              <a:off x="959392" y="853118"/>
              <a:ext cx="22172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silent</a:t>
              </a:r>
              <a:endPara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241CA08C-CF3A-4867-AF34-64D48CB6FB69}"/>
                </a:ext>
              </a:extLst>
            </p:cNvPr>
            <p:cNvSpPr txBox="1"/>
            <p:nvPr/>
          </p:nvSpPr>
          <p:spPr>
            <a:xfrm>
              <a:off x="7030969" y="870474"/>
              <a:ext cx="23019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guide</a:t>
              </a:r>
              <a:endPara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05C03EB5-4C7E-42D7-8183-2C031817DA1F}"/>
                </a:ext>
              </a:extLst>
            </p:cNvPr>
            <p:cNvGrpSpPr/>
            <p:nvPr/>
          </p:nvGrpSpPr>
          <p:grpSpPr>
            <a:xfrm>
              <a:off x="1045304" y="879079"/>
              <a:ext cx="10381958" cy="628620"/>
              <a:chOff x="1241321" y="3526587"/>
              <a:chExt cx="9751368" cy="628620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F7662D1C-679A-4E73-9AAB-7BCB83BE0787}"/>
                  </a:ext>
                </a:extLst>
              </p:cNvPr>
              <p:cNvSpPr/>
              <p:nvPr/>
            </p:nvSpPr>
            <p:spPr>
              <a:xfrm>
                <a:off x="3185046" y="3533056"/>
                <a:ext cx="1943725" cy="622151"/>
              </a:xfrm>
              <a:prstGeom prst="rect">
                <a:avLst/>
              </a:prstGeom>
              <a:noFill/>
              <a:ln w="317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E4D53E4E-2D6B-45E7-89D3-F345D982910A}"/>
                  </a:ext>
                </a:extLst>
              </p:cNvPr>
              <p:cNvSpPr/>
              <p:nvPr/>
            </p:nvSpPr>
            <p:spPr>
              <a:xfrm>
                <a:off x="1241321" y="3529908"/>
                <a:ext cx="1943725" cy="622151"/>
              </a:xfrm>
              <a:prstGeom prst="rect">
                <a:avLst/>
              </a:prstGeom>
              <a:noFill/>
              <a:ln w="317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080021BF-609B-4585-8B1B-446E31E236A5}"/>
                  </a:ext>
                </a:extLst>
              </p:cNvPr>
              <p:cNvSpPr/>
              <p:nvPr/>
            </p:nvSpPr>
            <p:spPr>
              <a:xfrm>
                <a:off x="5128769" y="3532144"/>
                <a:ext cx="1943724" cy="622151"/>
              </a:xfrm>
              <a:prstGeom prst="rect">
                <a:avLst/>
              </a:prstGeom>
              <a:noFill/>
              <a:ln w="317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195B50C4-8F35-4BBC-90A3-640346159339}"/>
                  </a:ext>
                </a:extLst>
              </p:cNvPr>
              <p:cNvSpPr/>
              <p:nvPr/>
            </p:nvSpPr>
            <p:spPr>
              <a:xfrm>
                <a:off x="8744991" y="3530934"/>
                <a:ext cx="2247698" cy="622151"/>
              </a:xfrm>
              <a:prstGeom prst="rect">
                <a:avLst/>
              </a:prstGeom>
              <a:noFill/>
              <a:ln w="317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560D06DB-30EE-4B70-B94F-2B7374698534}"/>
                  </a:ext>
                </a:extLst>
              </p:cNvPr>
              <p:cNvSpPr/>
              <p:nvPr/>
            </p:nvSpPr>
            <p:spPr>
              <a:xfrm>
                <a:off x="7072491" y="3526587"/>
                <a:ext cx="1672496" cy="622151"/>
              </a:xfrm>
              <a:prstGeom prst="rect">
                <a:avLst/>
              </a:prstGeom>
              <a:noFill/>
              <a:ln w="317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B983D53-C616-4D64-A2B0-6A6D1DD0B118}"/>
              </a:ext>
            </a:extLst>
          </p:cNvPr>
          <p:cNvSpPr txBox="1"/>
          <p:nvPr/>
        </p:nvSpPr>
        <p:spPr>
          <a:xfrm>
            <a:off x="6875394" y="1002034"/>
            <a:ext cx="2317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guide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0993EFF-51CB-466D-8D40-405593F372EF}"/>
              </a:ext>
            </a:extLst>
          </p:cNvPr>
          <p:cNvSpPr txBox="1"/>
          <p:nvPr/>
        </p:nvSpPr>
        <p:spPr>
          <a:xfrm>
            <a:off x="8929025" y="1073775"/>
            <a:ext cx="2039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10am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48DFA1A-2A3B-4401-A4D7-952CBC987214}"/>
              </a:ext>
            </a:extLst>
          </p:cNvPr>
          <p:cNvSpPr txBox="1"/>
          <p:nvPr/>
        </p:nvSpPr>
        <p:spPr>
          <a:xfrm>
            <a:off x="5109436" y="1012757"/>
            <a:ext cx="1970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12.30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B249F3F-44DD-41F3-BDB2-90B8CEE8C5F5}"/>
              </a:ext>
            </a:extLst>
          </p:cNvPr>
          <p:cNvSpPr txBox="1"/>
          <p:nvPr/>
        </p:nvSpPr>
        <p:spPr>
          <a:xfrm>
            <a:off x="3227015" y="1028036"/>
            <a:ext cx="1794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xmlns="" id="{A0E57A63-8C9D-4ECF-A73B-6B12BF7B1E33}"/>
              </a:ext>
            </a:extLst>
          </p:cNvPr>
          <p:cNvSpPr/>
          <p:nvPr/>
        </p:nvSpPr>
        <p:spPr>
          <a:xfrm>
            <a:off x="317811" y="167641"/>
            <a:ext cx="3720789" cy="696243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bIns="0" rtlCol="0" anchor="t" anchorCtr="0"/>
          <a:lstStyle/>
          <a:p>
            <a:pPr algn="ctr">
              <a:lnSpc>
                <a:spcPct val="80000"/>
              </a:lnSpc>
            </a:pP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Pairwork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83F7BBD-775F-491F-A0CA-A00FCD462978}"/>
              </a:ext>
            </a:extLst>
          </p:cNvPr>
          <p:cNvSpPr txBox="1"/>
          <p:nvPr/>
        </p:nvSpPr>
        <p:spPr>
          <a:xfrm>
            <a:off x="836960" y="998271"/>
            <a:ext cx="2217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silent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91412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2284E-6 6.93642E-7 L -0.48913 0.1283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" y="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0664E-6 -3.93064E-6 L -0.24053 0.2335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" y="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2594E-6 3.12139E-6 L 0.0535 0.3537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1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48406E-7 5.78035E-8 L -0.07848 0.454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8446E-6 5.78035E-8 L -0.04465 0.5551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" y="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20" grpId="0" animBg="1"/>
      <p:bldP spid="26" grpId="0"/>
      <p:bldP spid="26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02CA20B2-28FD-4376-A049-9117E514F0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49025894"/>
              </p:ext>
            </p:extLst>
          </p:nvPr>
        </p:nvGraphicFramePr>
        <p:xfrm>
          <a:off x="312669" y="1804831"/>
          <a:ext cx="11605011" cy="4286669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3127955">
                  <a:extLst>
                    <a:ext uri="{9D8B030D-6E8A-4147-A177-3AD203B41FA5}">
                      <a16:colId xmlns:a16="http://schemas.microsoft.com/office/drawing/2014/main" xmlns="" val="3179015185"/>
                    </a:ext>
                  </a:extLst>
                </a:gridCol>
                <a:gridCol w="8477056">
                  <a:extLst>
                    <a:ext uri="{9D8B030D-6E8A-4147-A177-3AD203B41FA5}">
                      <a16:colId xmlns:a16="http://schemas.microsoft.com/office/drawing/2014/main" xmlns="" val="3842234929"/>
                    </a:ext>
                  </a:extLst>
                </a:gridCol>
              </a:tblGrid>
              <a:tr h="50029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    Column-A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Column-B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08388424"/>
                  </a:ext>
                </a:extLst>
              </a:tr>
              <a:tr h="6869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a.</a:t>
                      </a:r>
                      <a:r>
                        <a:rPr lang="en-US" sz="28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</a:t>
                      </a:r>
                      <a:r>
                        <a:rPr lang="en-US" sz="2800" b="1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Freedom Fighter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i</a:t>
                      </a:r>
                      <a:r>
                        <a:rPr 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)</a:t>
                      </a:r>
                      <a:r>
                        <a:rPr lang="en-US" sz="2800" b="1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 a war fought to gain independence for a country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+mn-lt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b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63314054"/>
                  </a:ext>
                </a:extLst>
              </a:tr>
              <a:tr h="5002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b. </a:t>
                      </a:r>
                      <a:r>
                        <a:rPr lang="en-US" sz="2800" b="1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Guide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lv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ii)</a:t>
                      </a:r>
                      <a:r>
                        <a:rPr lang="en-US" sz="28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A person who fight for his/her country</a:t>
                      </a:r>
                      <a:endParaRPr lang="en-US" sz="2800" b="1" dirty="0">
                        <a:ln w="0"/>
                        <a:solidFill>
                          <a:schemeClr val="tx1"/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782090526"/>
                  </a:ext>
                </a:extLst>
              </a:tr>
              <a:tr h="618350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c. </a:t>
                      </a:r>
                      <a:r>
                        <a:rPr lang="en-US" sz="2800" b="1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Liberation War</a:t>
                      </a:r>
                      <a:endParaRPr lang="en-US" sz="2800" b="1" dirty="0">
                        <a:ln w="0"/>
                        <a:solidFill>
                          <a:schemeClr val="tx1"/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Iii</a:t>
                      </a:r>
                      <a:r>
                        <a:rPr lang="en-US" sz="2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)</a:t>
                      </a:r>
                      <a:r>
                        <a:rPr lang="en-US" sz="2800" b="1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 a person who is killed because of their religious or other beliefs.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+mn-lt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05182379"/>
                  </a:ext>
                </a:extLst>
              </a:tr>
              <a:tr h="5002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d. </a:t>
                      </a:r>
                      <a:r>
                        <a:rPr lang="en-US" sz="2800" b="1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Silent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iv</a:t>
                      </a:r>
                      <a:r>
                        <a:rPr 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)</a:t>
                      </a:r>
                      <a:r>
                        <a:rPr lang="en-US" sz="2800" b="1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 a person who shows the way to others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44379156"/>
                  </a:ext>
                </a:extLst>
              </a:tr>
              <a:tr h="5002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e. </a:t>
                      </a:r>
                      <a:r>
                        <a:rPr lang="en-US" sz="2800" b="1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Martyrs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iv</a:t>
                      </a:r>
                      <a:r>
                        <a:rPr 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)</a:t>
                      </a:r>
                      <a:r>
                        <a:rPr lang="en-US" sz="2800" b="1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 not making  any sound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030895927"/>
                  </a:ext>
                </a:extLst>
              </a:tr>
              <a:tr h="500296"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latin typeface="+mn-lt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vi</a:t>
                      </a:r>
                      <a:r>
                        <a:rPr 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)</a:t>
                      </a:r>
                      <a:r>
                        <a:rPr lang="en-US" sz="2800" b="1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.</a:t>
                      </a:r>
                      <a:r>
                        <a:rPr lang="en-US" sz="2800" b="1" dirty="0" smtClean="0">
                          <a:latin typeface="+mn-lt"/>
                        </a:rPr>
                        <a:t> Part of a division.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74588491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073CF5D-0178-4656-B21D-FCB049772368}"/>
              </a:ext>
            </a:extLst>
          </p:cNvPr>
          <p:cNvSpPr txBox="1"/>
          <p:nvPr/>
        </p:nvSpPr>
        <p:spPr>
          <a:xfrm>
            <a:off x="293494" y="964183"/>
            <a:ext cx="11605011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         TimesNew Roman"/>
              </a:rPr>
              <a:t>Match the words of the column A with their meanings in column B</a:t>
            </a: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xmlns="" id="{8A23DC24-45D6-4B76-B8F1-22BEA02C0879}"/>
              </a:ext>
            </a:extLst>
          </p:cNvPr>
          <p:cNvSpPr/>
          <p:nvPr/>
        </p:nvSpPr>
        <p:spPr>
          <a:xfrm>
            <a:off x="133995" y="145679"/>
            <a:ext cx="3486026" cy="694342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bIns="0" rtlCol="0" anchor="t" anchorCtr="0"/>
          <a:lstStyle/>
          <a:p>
            <a:pPr algn="ctr">
              <a:lnSpc>
                <a:spcPct val="80000"/>
              </a:lnSpc>
            </a:pP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        TimesNew Roman"/>
                <a:cs typeface="NikoshBAN" panose="02000000000000000000" pitchFamily="2" charset="0"/>
              </a:rPr>
              <a:t>Pair work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         TimesNew Roman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965410" y="3022171"/>
            <a:ext cx="914400" cy="4804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a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071315" y="4569419"/>
            <a:ext cx="914400" cy="4804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b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1014129" y="2412572"/>
            <a:ext cx="914400" cy="4804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c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361336" y="5091196"/>
            <a:ext cx="914400" cy="4804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d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569058" y="4003732"/>
            <a:ext cx="914400" cy="4804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e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43298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3" grpId="0" animBg="1"/>
      <p:bldP spid="15" grpId="0" animBg="1"/>
      <p:bldP spid="16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5">
            <a:extLst>
              <a:ext uri="{FF2B5EF4-FFF2-40B4-BE49-F238E27FC236}">
                <a16:creationId xmlns:a16="http://schemas.microsoft.com/office/drawing/2014/main" xmlns="" id="{CD0F83E1-EE6F-4D1F-8425-A8B9A8F5D82B}"/>
              </a:ext>
            </a:extLst>
          </p:cNvPr>
          <p:cNvSpPr/>
          <p:nvPr/>
        </p:nvSpPr>
        <p:spPr>
          <a:xfrm>
            <a:off x="293493" y="4297634"/>
            <a:ext cx="2590800" cy="81788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bIns="0" rtlCol="0" anchor="t" anchorCtr="0"/>
          <a:lstStyle/>
          <a:p>
            <a:pPr algn="ctr">
              <a:lnSpc>
                <a:spcPct val="80000"/>
              </a:lnSpc>
            </a:pP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        TimesNew Roman"/>
                <a:cs typeface="NikoshBAN" panose="02000000000000000000" pitchFamily="2" charset="0"/>
              </a:rPr>
              <a:t>Group </a:t>
            </a:r>
          </a:p>
          <a:p>
            <a:pPr algn="ctr">
              <a:lnSpc>
                <a:spcPct val="80000"/>
              </a:lnSpc>
            </a:pP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        TimesNew Roman"/>
                <a:cs typeface="NikoshBAN" panose="02000000000000000000" pitchFamily="2" charset="0"/>
              </a:rPr>
              <a:t>D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         TimesNew Roman"/>
            </a:endParaRPr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xmlns="" id="{FABCB0D8-67DA-4229-8AE6-E3034B957FAC}"/>
              </a:ext>
            </a:extLst>
          </p:cNvPr>
          <p:cNvSpPr/>
          <p:nvPr/>
        </p:nvSpPr>
        <p:spPr>
          <a:xfrm>
            <a:off x="293493" y="3376894"/>
            <a:ext cx="2590800" cy="84851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bIns="0" rtlCol="0" anchor="t" anchorCtr="0"/>
          <a:lstStyle/>
          <a:p>
            <a:pPr algn="ctr">
              <a:lnSpc>
                <a:spcPct val="80000"/>
              </a:lnSpc>
            </a:pP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        TimesNew Roman"/>
                <a:cs typeface="NikoshBAN" panose="02000000000000000000" pitchFamily="2" charset="0"/>
              </a:rPr>
              <a:t>Group </a:t>
            </a:r>
          </a:p>
          <a:p>
            <a:pPr algn="ctr">
              <a:lnSpc>
                <a:spcPct val="80000"/>
              </a:lnSpc>
            </a:pP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        TimesNew Roman"/>
                <a:cs typeface="NikoshBAN" panose="02000000000000000000" pitchFamily="2" charset="0"/>
              </a:rPr>
              <a:t>C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         TimesNew Roman"/>
            </a:endParaRPr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xmlns="" id="{D30B432B-297F-4ADC-AF74-0F30F93F89B5}"/>
              </a:ext>
            </a:extLst>
          </p:cNvPr>
          <p:cNvSpPr/>
          <p:nvPr/>
        </p:nvSpPr>
        <p:spPr>
          <a:xfrm>
            <a:off x="293493" y="2427690"/>
            <a:ext cx="2590800" cy="84851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bIns="0" rtlCol="0" anchor="t" anchorCtr="0"/>
          <a:lstStyle/>
          <a:p>
            <a:pPr algn="ctr">
              <a:lnSpc>
                <a:spcPct val="80000"/>
              </a:lnSpc>
            </a:pP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        TimesNew Roman"/>
                <a:cs typeface="NikoshBAN" panose="02000000000000000000" pitchFamily="2" charset="0"/>
              </a:rPr>
              <a:t>Group </a:t>
            </a:r>
          </a:p>
          <a:p>
            <a:pPr algn="ctr">
              <a:lnSpc>
                <a:spcPct val="80000"/>
              </a:lnSpc>
            </a:pP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        TimesNew Roman"/>
                <a:cs typeface="NikoshBAN" panose="02000000000000000000" pitchFamily="2" charset="0"/>
              </a:rPr>
              <a:t>B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         TimesNew Roman"/>
            </a:endParaRP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xmlns="" id="{8A23DC24-45D6-4B76-B8F1-22BEA02C0879}"/>
              </a:ext>
            </a:extLst>
          </p:cNvPr>
          <p:cNvSpPr/>
          <p:nvPr/>
        </p:nvSpPr>
        <p:spPr>
          <a:xfrm>
            <a:off x="293493" y="168525"/>
            <a:ext cx="3127365" cy="694342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bIns="0" rtlCol="0" anchor="t" anchorCtr="0"/>
          <a:lstStyle/>
          <a:p>
            <a:pPr algn="ctr">
              <a:lnSpc>
                <a:spcPct val="80000"/>
              </a:lnSpc>
            </a:pP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        TimesNew Roman"/>
                <a:cs typeface="NikoshBAN" panose="02000000000000000000" pitchFamily="2" charset="0"/>
              </a:rPr>
              <a:t>Group work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         TimesNew Roman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xmlns="" id="{FEA001C9-9B9D-422C-AE5C-7A8F77D71263}"/>
              </a:ext>
            </a:extLst>
          </p:cNvPr>
          <p:cNvSpPr/>
          <p:nvPr/>
        </p:nvSpPr>
        <p:spPr>
          <a:xfrm>
            <a:off x="293493" y="1584382"/>
            <a:ext cx="2590800" cy="78231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bIns="0" rtlCol="0" anchor="t" anchorCtr="0"/>
          <a:lstStyle/>
          <a:p>
            <a:pPr algn="ctr">
              <a:lnSpc>
                <a:spcPct val="80000"/>
              </a:lnSpc>
            </a:pP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        TimesNew Roman"/>
                <a:cs typeface="NikoshBAN" panose="02000000000000000000" pitchFamily="2" charset="0"/>
              </a:rPr>
              <a:t>Group </a:t>
            </a:r>
          </a:p>
          <a:p>
            <a:pPr algn="ctr">
              <a:lnSpc>
                <a:spcPct val="80000"/>
              </a:lnSpc>
            </a:pP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        TimesNew Roman"/>
                <a:cs typeface="NikoshBAN" panose="02000000000000000000" pitchFamily="2" charset="0"/>
              </a:rPr>
              <a:t>A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         TimesNew Roman"/>
            </a:endParaRPr>
          </a:p>
        </p:txBody>
      </p:sp>
      <p:pic>
        <p:nvPicPr>
          <p:cNvPr id="20" name="Picture 19" descr="Untitled-1.jp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3037668" y="976393"/>
            <a:ext cx="8849531" cy="5098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694762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 animBg="1"/>
      <p:bldP spid="12" grpId="0" animBg="1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6407A8A-D0EC-4404-9506-FFE7B2508A18}"/>
              </a:ext>
            </a:extLst>
          </p:cNvPr>
          <p:cNvSpPr/>
          <p:nvPr/>
        </p:nvSpPr>
        <p:spPr>
          <a:xfrm>
            <a:off x="302525" y="1209797"/>
            <a:ext cx="11298221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>
                <a:effectLst/>
                <a:latin typeface="Times New Roman" pitchFamily="18" charset="0"/>
                <a:cs typeface="Times New Roman" pitchFamily="18" charset="0"/>
              </a:rPr>
              <a:t>Ques:1. </a:t>
            </a:r>
            <a:r>
              <a:rPr lang="en-US" sz="3200" b="1" dirty="0" smtClean="0">
                <a:effectLst/>
                <a:latin typeface="Times New Roman" pitchFamily="18" charset="0"/>
                <a:cs typeface="Times New Roman" pitchFamily="18" charset="0"/>
              </a:rPr>
              <a:t>When did the class go to the Liberation War Museum?</a:t>
            </a:r>
            <a:endParaRPr lang="en-US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61B6D95-E1AF-4664-B96D-7549656C8793}"/>
              </a:ext>
            </a:extLst>
          </p:cNvPr>
          <p:cNvSpPr/>
          <p:nvPr/>
        </p:nvSpPr>
        <p:spPr>
          <a:xfrm>
            <a:off x="349018" y="1729077"/>
            <a:ext cx="11581579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2C2CDC"/>
                </a:solidFill>
                <a:effectLst/>
                <a:latin typeface="Times New Roman" pitchFamily="18" charset="0"/>
                <a:cs typeface="Times New Roman" pitchFamily="18" charset="0"/>
              </a:rPr>
              <a:t>Ans: </a:t>
            </a:r>
            <a:r>
              <a:rPr lang="en-US" sz="3200" b="1" dirty="0" smtClean="0">
                <a:solidFill>
                  <a:srgbClr val="2C2CDC"/>
                </a:solidFill>
                <a:effectLst/>
                <a:latin typeface="Times New Roman" pitchFamily="18" charset="0"/>
                <a:cs typeface="Times New Roman" pitchFamily="18" charset="0"/>
              </a:rPr>
              <a:t>On 14 December.</a:t>
            </a:r>
            <a:endParaRPr lang="en-US" sz="3200" b="1" dirty="0">
              <a:solidFill>
                <a:srgbClr val="2C2CD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F7DD721-1157-40D2-B6D5-E4933EB61070}"/>
              </a:ext>
            </a:extLst>
          </p:cNvPr>
          <p:cNvSpPr/>
          <p:nvPr/>
        </p:nvSpPr>
        <p:spPr>
          <a:xfrm>
            <a:off x="372393" y="5508951"/>
            <a:ext cx="11468312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 smtClean="0">
                <a:effectLst/>
                <a:latin typeface="Times New Roman" pitchFamily="18" charset="0"/>
                <a:cs typeface="Times New Roman" pitchFamily="18" charset="0"/>
              </a:rPr>
              <a:t>Ques:4. Which two galleries did the writer and his class visit?</a:t>
            </a:r>
            <a:endParaRPr lang="en-US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66A1B8A-C6AC-4864-BF03-19E04FECAAF2}"/>
              </a:ext>
            </a:extLst>
          </p:cNvPr>
          <p:cNvSpPr/>
          <p:nvPr/>
        </p:nvSpPr>
        <p:spPr>
          <a:xfrm>
            <a:off x="372392" y="4491961"/>
            <a:ext cx="11378681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Ans: </a:t>
            </a:r>
            <a:r>
              <a:rPr lang="en-US" sz="3200" b="1" dirty="0" smtClean="0">
                <a:solidFill>
                  <a:srgbClr val="2C2CDC"/>
                </a:solidFill>
                <a:effectLst/>
                <a:latin typeface="Times New Roman" pitchFamily="18" charset="0"/>
                <a:cs typeface="Times New Roman" pitchFamily="18" charset="0"/>
              </a:rPr>
              <a:t>There are four </a:t>
            </a:r>
            <a:r>
              <a:rPr lang="en-US" sz="3200" b="1" dirty="0" smtClean="0">
                <a:solidFill>
                  <a:srgbClr val="2C2CDC"/>
                </a:solidFill>
                <a:latin typeface="Times New Roman" pitchFamily="18" charset="0"/>
                <a:cs typeface="Times New Roman" pitchFamily="18" charset="0"/>
              </a:rPr>
              <a:t>permanent galleries are there in the Liberation War Museum?</a:t>
            </a:r>
            <a:endParaRPr lang="en-US" sz="3200" b="1" dirty="0">
              <a:solidFill>
                <a:srgbClr val="2C2CD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145BFCA-E9BF-4E69-9AE8-053FF3B32B97}"/>
              </a:ext>
            </a:extLst>
          </p:cNvPr>
          <p:cNvSpPr txBox="1"/>
          <p:nvPr/>
        </p:nvSpPr>
        <p:spPr>
          <a:xfrm>
            <a:off x="289258" y="2180463"/>
            <a:ext cx="11825252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Ques:2. Why did the class go to the Liberation War Museum?</a:t>
            </a:r>
            <a:endParaRPr lang="en-US" sz="32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ABB828C-5C7C-4A86-B65A-F883A3A8F214}"/>
              </a:ext>
            </a:extLst>
          </p:cNvPr>
          <p:cNvSpPr txBox="1"/>
          <p:nvPr/>
        </p:nvSpPr>
        <p:spPr>
          <a:xfrm>
            <a:off x="227264" y="2680918"/>
            <a:ext cx="12217876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C2CD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Ans: </a:t>
            </a:r>
            <a:r>
              <a:rPr lang="en-US" sz="3200" b="1" dirty="0" smtClean="0">
                <a:solidFill>
                  <a:srgbClr val="2C2CD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trip was planned as part of Bangladesh and global studies  course .</a:t>
            </a:r>
            <a:r>
              <a:rPr lang="en-US" sz="3200" b="1" dirty="0" smtClean="0">
                <a:solidFill>
                  <a:srgbClr val="2C2C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2C2CD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83C2BB2-3AE3-4CAE-AA65-184944525F64}"/>
              </a:ext>
            </a:extLst>
          </p:cNvPr>
          <p:cNvSpPr/>
          <p:nvPr/>
        </p:nvSpPr>
        <p:spPr>
          <a:xfrm>
            <a:off x="227308" y="3537832"/>
            <a:ext cx="11778712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 smtClean="0">
                <a:effectLst/>
                <a:latin typeface="Times New Roman" pitchFamily="18" charset="0"/>
                <a:cs typeface="Times New Roman" pitchFamily="18" charset="0"/>
              </a:rPr>
              <a:t>Ques:3.How many permanent galleries are there in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the Liberation War Museum?</a:t>
            </a:r>
            <a:endParaRPr lang="en-US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4966CF1-5FE2-4E0F-9154-14B0F5B80C18}"/>
              </a:ext>
            </a:extLst>
          </p:cNvPr>
          <p:cNvSpPr/>
          <p:nvPr/>
        </p:nvSpPr>
        <p:spPr>
          <a:xfrm>
            <a:off x="459737" y="5938744"/>
            <a:ext cx="11378681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2C2CDC"/>
                </a:solidFill>
                <a:effectLst/>
                <a:latin typeface="Times New Roman" pitchFamily="18" charset="0"/>
                <a:cs typeface="Times New Roman" pitchFamily="18" charset="0"/>
              </a:rPr>
              <a:t>Ans</a:t>
            </a:r>
            <a:r>
              <a:rPr lang="en-US" sz="3200" b="1" dirty="0" smtClean="0">
                <a:solidFill>
                  <a:srgbClr val="2C2CDC"/>
                </a:solidFill>
                <a:effectLst/>
                <a:latin typeface="Times New Roman" pitchFamily="18" charset="0"/>
                <a:cs typeface="Times New Roman" pitchFamily="18" charset="0"/>
              </a:rPr>
              <a:t>: Gallery-2 and Gallery-4.</a:t>
            </a:r>
            <a:endParaRPr lang="en-US" sz="3200" b="1" dirty="0">
              <a:solidFill>
                <a:srgbClr val="2C2CD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CE0D288-30F5-43BC-A119-313E4E4A9F35}"/>
              </a:ext>
            </a:extLst>
          </p:cNvPr>
          <p:cNvSpPr txBox="1"/>
          <p:nvPr/>
        </p:nvSpPr>
        <p:spPr>
          <a:xfrm>
            <a:off x="259170" y="184951"/>
            <a:ext cx="3527199" cy="940653"/>
          </a:xfrm>
          <a:prstGeom prst="frame">
            <a:avLst>
              <a:gd name="adj1" fmla="val 1574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         </a:t>
            </a:r>
            <a:r>
              <a:rPr lang="en-US" sz="4000" b="1" dirty="0">
                <a:latin typeface="         TimesNew Roman"/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8899760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2" grpId="0"/>
      <p:bldP spid="13" grpId="0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4661F12C-D6D3-4DB9-9378-0E08372212B1}"/>
              </a:ext>
            </a:extLst>
          </p:cNvPr>
          <p:cNvSpPr/>
          <p:nvPr/>
        </p:nvSpPr>
        <p:spPr>
          <a:xfrm>
            <a:off x="176359" y="212395"/>
            <a:ext cx="4273721" cy="90886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r>
              <a:rPr lang="en-US" sz="36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One day one word</a:t>
            </a: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xmlns="" id="{9C62B220-3702-4510-9E6C-09407090ADAC}"/>
              </a:ext>
            </a:extLst>
          </p:cNvPr>
          <p:cNvSpPr/>
          <p:nvPr/>
        </p:nvSpPr>
        <p:spPr>
          <a:xfrm>
            <a:off x="2491740" y="2008475"/>
            <a:ext cx="4556760" cy="858857"/>
          </a:xfrm>
          <a:prstGeom prst="frame">
            <a:avLst/>
          </a:prstGeom>
          <a:solidFill>
            <a:srgbClr val="002060"/>
          </a:solidFill>
          <a:ln w="1587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Field trip </a:t>
            </a:r>
            <a:endParaRPr lang="en-US" sz="3600" dirty="0">
              <a:ln w="0">
                <a:solidFill>
                  <a:sysClr val="windowText" lastClr="00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" name="Right Arrow 21">
            <a:extLst>
              <a:ext uri="{FF2B5EF4-FFF2-40B4-BE49-F238E27FC236}">
                <a16:creationId xmlns:a16="http://schemas.microsoft.com/office/drawing/2014/main" xmlns="" id="{CF20881B-2AC6-4EFF-A7AF-A625838E349F}"/>
              </a:ext>
            </a:extLst>
          </p:cNvPr>
          <p:cNvSpPr/>
          <p:nvPr/>
        </p:nvSpPr>
        <p:spPr>
          <a:xfrm>
            <a:off x="7121988" y="2065681"/>
            <a:ext cx="897941" cy="707886"/>
          </a:xfrm>
          <a:prstGeom prst="rightArrow">
            <a:avLst/>
          </a:prstGeom>
          <a:solidFill>
            <a:srgbClr val="00B0F0"/>
          </a:solidFill>
          <a:ln w="158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DD2DEAC-2FC8-4A5D-9DAB-F0B40D1C53B1}"/>
              </a:ext>
            </a:extLst>
          </p:cNvPr>
          <p:cNvSpPr/>
          <p:nvPr/>
        </p:nvSpPr>
        <p:spPr>
          <a:xfrm>
            <a:off x="8168862" y="2129882"/>
            <a:ext cx="3139218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দুরে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ভ্রমন</a:t>
            </a:r>
            <a:endParaRPr lang="en-US" sz="3600" dirty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23">
            <a:extLst>
              <a:ext uri="{FF2B5EF4-FFF2-40B4-BE49-F238E27FC236}">
                <a16:creationId xmlns:a16="http://schemas.microsoft.com/office/drawing/2014/main" xmlns="" id="{5A3BEF11-41CB-439A-8020-E558D8BF1555}"/>
              </a:ext>
            </a:extLst>
          </p:cNvPr>
          <p:cNvSpPr/>
          <p:nvPr/>
        </p:nvSpPr>
        <p:spPr>
          <a:xfrm rot="5400000">
            <a:off x="4626574" y="3157419"/>
            <a:ext cx="606469" cy="612363"/>
          </a:xfrm>
          <a:prstGeom prst="rightArrow">
            <a:avLst/>
          </a:prstGeom>
          <a:solidFill>
            <a:srgbClr val="00B0F0"/>
          </a:solidFill>
          <a:ln w="158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llout: Down Arrow 6">
            <a:extLst>
              <a:ext uri="{FF2B5EF4-FFF2-40B4-BE49-F238E27FC236}">
                <a16:creationId xmlns:a16="http://schemas.microsoft.com/office/drawing/2014/main" xmlns="" id="{3AFB35C5-39A2-44BF-B266-AA2402946966}"/>
              </a:ext>
            </a:extLst>
          </p:cNvPr>
          <p:cNvSpPr/>
          <p:nvPr/>
        </p:nvSpPr>
        <p:spPr>
          <a:xfrm>
            <a:off x="2737631" y="3871301"/>
            <a:ext cx="4384357" cy="952619"/>
          </a:xfrm>
          <a:prstGeom prst="downArrowCallout">
            <a:avLst>
              <a:gd name="adj1" fmla="val 46316"/>
              <a:gd name="adj2" fmla="val 42189"/>
              <a:gd name="adj3" fmla="val 25061"/>
              <a:gd name="adj4" fmla="val 67304"/>
            </a:avLst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sentence making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4D07D1E-2114-4A77-A771-D2CE182801B9}"/>
              </a:ext>
            </a:extLst>
          </p:cNvPr>
          <p:cNvSpPr/>
          <p:nvPr/>
        </p:nvSpPr>
        <p:spPr>
          <a:xfrm>
            <a:off x="1046496" y="5088909"/>
            <a:ext cx="7934928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rgbClr val="0099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We went to a field trip to the Cox’s </a:t>
            </a:r>
            <a:r>
              <a:rPr lang="en-US" sz="3200" dirty="0" err="1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Bazar</a:t>
            </a:r>
            <a:endParaRPr lang="en-US" sz="3200" b="1" dirty="0">
              <a:ln w="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40047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4">
            <a:extLst>
              <a:ext uri="{FF2B5EF4-FFF2-40B4-BE49-F238E27FC236}">
                <a16:creationId xmlns:a16="http://schemas.microsoft.com/office/drawing/2014/main" xmlns="" id="{D2660AC8-0568-4780-9DEE-811B564CFF45}"/>
              </a:ext>
            </a:extLst>
          </p:cNvPr>
          <p:cNvSpPr/>
          <p:nvPr/>
        </p:nvSpPr>
        <p:spPr>
          <a:xfrm>
            <a:off x="449451" y="325464"/>
            <a:ext cx="2495228" cy="1906292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Home Task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FCBBB33-618D-4D27-82E6-9662F9043E23}"/>
              </a:ext>
            </a:extLst>
          </p:cNvPr>
          <p:cNvSpPr/>
          <p:nvPr/>
        </p:nvSpPr>
        <p:spPr>
          <a:xfrm>
            <a:off x="313031" y="3853968"/>
            <a:ext cx="11597640" cy="1718472"/>
          </a:xfrm>
          <a:prstGeom prst="rect">
            <a:avLst/>
          </a:prstGeom>
          <a:noFill/>
          <a:ln w="28575" cmpd="thickThin">
            <a:solidFill>
              <a:schemeClr val="accent6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82880" tIns="91440" rIns="274320" bIns="91440"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algn="ctr"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</a:endParaRPr>
          </a:p>
          <a:p>
            <a:pPr marL="114300" algn="ctr">
              <a:defRPr/>
            </a:pP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        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PLAN A FIELD TRIP  AND WRITE FIVE SETENCE THAT THAT YOU WOULD LIKE TO TAKE” 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114300" algn="ctr"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Graphic 6" descr="Pencil">
            <a:extLst>
              <a:ext uri="{FF2B5EF4-FFF2-40B4-BE49-F238E27FC236}">
                <a16:creationId xmlns:a16="http://schemas.microsoft.com/office/drawing/2014/main" xmlns="" id="{D82E8BE9-0A53-4F40-B29F-96992F6651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86913" y="3845837"/>
            <a:ext cx="316291" cy="572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FA998BE-D242-42F3-987E-58E1708AD9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9939" y="254607"/>
            <a:ext cx="3518115" cy="335241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Rectangular Callout 4">
            <a:extLst>
              <a:ext uri="{FF2B5EF4-FFF2-40B4-BE49-F238E27FC236}">
                <a16:creationId xmlns:a16="http://schemas.microsoft.com/office/drawing/2014/main" xmlns="" id="{D2660AC8-0568-4780-9DEE-811B564CFF45}"/>
              </a:ext>
            </a:extLst>
          </p:cNvPr>
          <p:cNvSpPr/>
          <p:nvPr/>
        </p:nvSpPr>
        <p:spPr>
          <a:xfrm>
            <a:off x="378934" y="245391"/>
            <a:ext cx="2596741" cy="2030278"/>
          </a:xfrm>
          <a:prstGeom prst="ellipse">
            <a:avLst/>
          </a:prstGeom>
          <a:noFill/>
          <a:ln w="76200"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42970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lower Images, Pictures, Photos - Flower Photographs | Shuttersto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477" y="95261"/>
            <a:ext cx="11840703" cy="6607759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F1DE815-ACB1-481D-A6BD-D78A4D91953B}"/>
              </a:ext>
            </a:extLst>
          </p:cNvPr>
          <p:cNvSpPr txBox="1"/>
          <p:nvPr/>
        </p:nvSpPr>
        <p:spPr>
          <a:xfrm>
            <a:off x="597717" y="942039"/>
            <a:ext cx="4069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Good Bye </a:t>
            </a:r>
          </a:p>
        </p:txBody>
      </p:sp>
    </p:spTree>
    <p:extLst>
      <p:ext uri="{BB962C8B-B14F-4D97-AF65-F5344CB8AC3E}">
        <p14:creationId xmlns:p14="http://schemas.microsoft.com/office/powerpoint/2010/main" xmlns="" val="236084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0A2F039-7D15-49C7-90EC-200EA86BA5B8}"/>
              </a:ext>
            </a:extLst>
          </p:cNvPr>
          <p:cNvSpPr/>
          <p:nvPr/>
        </p:nvSpPr>
        <p:spPr>
          <a:xfrm>
            <a:off x="6345946" y="646639"/>
            <a:ext cx="670560" cy="335280"/>
          </a:xfrm>
          <a:prstGeom prst="rect">
            <a:avLst/>
          </a:prstGeom>
          <a:solidFill>
            <a:schemeClr val="bg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9A24CC28-52D1-4F88-BEB7-278A3E40FE5F}"/>
              </a:ext>
            </a:extLst>
          </p:cNvPr>
          <p:cNvSpPr/>
          <p:nvPr/>
        </p:nvSpPr>
        <p:spPr>
          <a:xfrm>
            <a:off x="518509" y="535950"/>
            <a:ext cx="4451676" cy="56322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EE0DEE1-34A4-4F06-AEEA-B3E9F3866734}"/>
              </a:ext>
            </a:extLst>
          </p:cNvPr>
          <p:cNvSpPr/>
          <p:nvPr/>
        </p:nvSpPr>
        <p:spPr>
          <a:xfrm>
            <a:off x="238921" y="230051"/>
            <a:ext cx="5884813" cy="630644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17C8716-4B7C-4277-B7B0-D4A107DB4ED6}"/>
              </a:ext>
            </a:extLst>
          </p:cNvPr>
          <p:cNvSpPr/>
          <p:nvPr/>
        </p:nvSpPr>
        <p:spPr>
          <a:xfrm>
            <a:off x="6096000" y="230051"/>
            <a:ext cx="5857077" cy="630644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1919F404-07D4-4C38-AB03-855BC7D41528}"/>
              </a:ext>
            </a:extLst>
          </p:cNvPr>
          <p:cNvGrpSpPr/>
          <p:nvPr/>
        </p:nvGrpSpPr>
        <p:grpSpPr>
          <a:xfrm>
            <a:off x="5109341" y="576882"/>
            <a:ext cx="1851100" cy="5519721"/>
            <a:chOff x="5109341" y="491976"/>
            <a:chExt cx="1851100" cy="551972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E57A9C62-082A-4904-9413-D172EE981A98}"/>
                </a:ext>
              </a:extLst>
            </p:cNvPr>
            <p:cNvGrpSpPr/>
            <p:nvPr/>
          </p:nvGrpSpPr>
          <p:grpSpPr>
            <a:xfrm>
              <a:off x="5125535" y="491976"/>
              <a:ext cx="1834906" cy="335280"/>
              <a:chOff x="5181600" y="646639"/>
              <a:chExt cx="1834906" cy="335280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D0E5CE11-7E4D-4EC0-A301-624086D1E694}"/>
                  </a:ext>
                </a:extLst>
              </p:cNvPr>
              <p:cNvSpPr/>
              <p:nvPr/>
            </p:nvSpPr>
            <p:spPr>
              <a:xfrm>
                <a:off x="5181600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3F120CD0-FD0D-4394-9477-60C2707E95DE}"/>
                  </a:ext>
                </a:extLst>
              </p:cNvPr>
              <p:cNvSpPr/>
              <p:nvPr/>
            </p:nvSpPr>
            <p:spPr>
              <a:xfrm>
                <a:off x="6345946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Arc 45">
                <a:extLst>
                  <a:ext uri="{FF2B5EF4-FFF2-40B4-BE49-F238E27FC236}">
                    <a16:creationId xmlns:a16="http://schemas.microsoft.com/office/drawing/2014/main" xmlns="" id="{C4CCDA21-2E37-4812-8DFF-9C8802AB8FD8}"/>
                  </a:ext>
                </a:extLst>
              </p:cNvPr>
              <p:cNvSpPr/>
              <p:nvPr/>
            </p:nvSpPr>
            <p:spPr>
              <a:xfrm rot="16017426">
                <a:off x="5933287" y="507086"/>
                <a:ext cx="320737" cy="600546"/>
              </a:xfrm>
              <a:prstGeom prst="arc">
                <a:avLst>
                  <a:gd name="adj1" fmla="val 14857916"/>
                  <a:gd name="adj2" fmla="val 6536994"/>
                </a:avLst>
              </a:prstGeom>
              <a:noFill/>
              <a:ln w="76200">
                <a:solidFill>
                  <a:srgbClr val="92D05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171BCC5D-68E2-4BC9-BF66-3A8023467109}"/>
                </a:ext>
              </a:extLst>
            </p:cNvPr>
            <p:cNvGrpSpPr/>
            <p:nvPr/>
          </p:nvGrpSpPr>
          <p:grpSpPr>
            <a:xfrm>
              <a:off x="5125535" y="1096533"/>
              <a:ext cx="1834906" cy="335280"/>
              <a:chOff x="5181600" y="646639"/>
              <a:chExt cx="1834906" cy="335280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id="{E78DF659-9323-421A-98BC-62A27C38B02B}"/>
                  </a:ext>
                </a:extLst>
              </p:cNvPr>
              <p:cNvSpPr/>
              <p:nvPr/>
            </p:nvSpPr>
            <p:spPr>
              <a:xfrm>
                <a:off x="5181600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id="{E173714A-F98D-4CA1-8471-2CB6A1BC0211}"/>
                  </a:ext>
                </a:extLst>
              </p:cNvPr>
              <p:cNvSpPr/>
              <p:nvPr/>
            </p:nvSpPr>
            <p:spPr>
              <a:xfrm>
                <a:off x="6345946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Arc 42">
                <a:extLst>
                  <a:ext uri="{FF2B5EF4-FFF2-40B4-BE49-F238E27FC236}">
                    <a16:creationId xmlns:a16="http://schemas.microsoft.com/office/drawing/2014/main" xmlns="" id="{C0CDF2B3-C7DC-4A43-A011-6AE500E7E39F}"/>
                  </a:ext>
                </a:extLst>
              </p:cNvPr>
              <p:cNvSpPr/>
              <p:nvPr/>
            </p:nvSpPr>
            <p:spPr>
              <a:xfrm rot="16017426">
                <a:off x="5933287" y="507086"/>
                <a:ext cx="320737" cy="600546"/>
              </a:xfrm>
              <a:prstGeom prst="arc">
                <a:avLst>
                  <a:gd name="adj1" fmla="val 14857916"/>
                  <a:gd name="adj2" fmla="val 6536994"/>
                </a:avLst>
              </a:prstGeom>
              <a:noFill/>
              <a:ln w="76200">
                <a:solidFill>
                  <a:srgbClr val="92D05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736AD993-9A78-4F90-82F5-81117FACE36D}"/>
                </a:ext>
              </a:extLst>
            </p:cNvPr>
            <p:cNvGrpSpPr/>
            <p:nvPr/>
          </p:nvGrpSpPr>
          <p:grpSpPr>
            <a:xfrm>
              <a:off x="5125535" y="1773680"/>
              <a:ext cx="1834906" cy="335280"/>
              <a:chOff x="5181600" y="646639"/>
              <a:chExt cx="1834906" cy="335280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428C54F4-E80D-4296-A020-9F82C1E05DEB}"/>
                  </a:ext>
                </a:extLst>
              </p:cNvPr>
              <p:cNvSpPr/>
              <p:nvPr/>
            </p:nvSpPr>
            <p:spPr>
              <a:xfrm>
                <a:off x="5181600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xmlns="" id="{FA404908-F910-47C7-98D0-5770F6EC406E}"/>
                  </a:ext>
                </a:extLst>
              </p:cNvPr>
              <p:cNvSpPr/>
              <p:nvPr/>
            </p:nvSpPr>
            <p:spPr>
              <a:xfrm>
                <a:off x="6345946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Arc 39">
                <a:extLst>
                  <a:ext uri="{FF2B5EF4-FFF2-40B4-BE49-F238E27FC236}">
                    <a16:creationId xmlns:a16="http://schemas.microsoft.com/office/drawing/2014/main" xmlns="" id="{4198C55F-C9E4-43D6-BF20-A7430BCD9457}"/>
                  </a:ext>
                </a:extLst>
              </p:cNvPr>
              <p:cNvSpPr/>
              <p:nvPr/>
            </p:nvSpPr>
            <p:spPr>
              <a:xfrm rot="16017426">
                <a:off x="5933287" y="507086"/>
                <a:ext cx="320737" cy="600546"/>
              </a:xfrm>
              <a:prstGeom prst="arc">
                <a:avLst>
                  <a:gd name="adj1" fmla="val 14857916"/>
                  <a:gd name="adj2" fmla="val 6536994"/>
                </a:avLst>
              </a:prstGeom>
              <a:noFill/>
              <a:ln w="76200">
                <a:solidFill>
                  <a:srgbClr val="92D05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312DDCF8-BD26-48CA-B28D-6ED8007CE74C}"/>
                </a:ext>
              </a:extLst>
            </p:cNvPr>
            <p:cNvGrpSpPr/>
            <p:nvPr/>
          </p:nvGrpSpPr>
          <p:grpSpPr>
            <a:xfrm>
              <a:off x="5125535" y="2343772"/>
              <a:ext cx="1834906" cy="335280"/>
              <a:chOff x="5181600" y="646639"/>
              <a:chExt cx="1834906" cy="335280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CC06F601-28A8-4C18-BE74-2A864138CA91}"/>
                  </a:ext>
                </a:extLst>
              </p:cNvPr>
              <p:cNvSpPr/>
              <p:nvPr/>
            </p:nvSpPr>
            <p:spPr>
              <a:xfrm>
                <a:off x="5181600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id="{204998A2-2AD5-4598-A60C-AF5D02FF9FFC}"/>
                  </a:ext>
                </a:extLst>
              </p:cNvPr>
              <p:cNvSpPr/>
              <p:nvPr/>
            </p:nvSpPr>
            <p:spPr>
              <a:xfrm>
                <a:off x="6345946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Arc 36">
                <a:extLst>
                  <a:ext uri="{FF2B5EF4-FFF2-40B4-BE49-F238E27FC236}">
                    <a16:creationId xmlns:a16="http://schemas.microsoft.com/office/drawing/2014/main" xmlns="" id="{5AF4ED49-9FF5-4B8F-BAAF-5F66FA565275}"/>
                  </a:ext>
                </a:extLst>
              </p:cNvPr>
              <p:cNvSpPr/>
              <p:nvPr/>
            </p:nvSpPr>
            <p:spPr>
              <a:xfrm rot="16017426">
                <a:off x="5933287" y="507086"/>
                <a:ext cx="320737" cy="600546"/>
              </a:xfrm>
              <a:prstGeom prst="arc">
                <a:avLst>
                  <a:gd name="adj1" fmla="val 14857916"/>
                  <a:gd name="adj2" fmla="val 6536994"/>
                </a:avLst>
              </a:prstGeom>
              <a:noFill/>
              <a:ln w="76200">
                <a:solidFill>
                  <a:srgbClr val="92D05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38EF3385-A552-4649-AD35-DB743925B792}"/>
                </a:ext>
              </a:extLst>
            </p:cNvPr>
            <p:cNvGrpSpPr/>
            <p:nvPr/>
          </p:nvGrpSpPr>
          <p:grpSpPr>
            <a:xfrm>
              <a:off x="5125535" y="4927974"/>
              <a:ext cx="1834906" cy="335280"/>
              <a:chOff x="5181600" y="646639"/>
              <a:chExt cx="1834906" cy="335280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="" id="{6AD28969-8C63-4379-BA4D-5FD9C22AC5B9}"/>
                  </a:ext>
                </a:extLst>
              </p:cNvPr>
              <p:cNvSpPr/>
              <p:nvPr/>
            </p:nvSpPr>
            <p:spPr>
              <a:xfrm>
                <a:off x="5181600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="" id="{C3675B1A-939A-4516-8E1A-90EE18DC0B0B}"/>
                  </a:ext>
                </a:extLst>
              </p:cNvPr>
              <p:cNvSpPr/>
              <p:nvPr/>
            </p:nvSpPr>
            <p:spPr>
              <a:xfrm>
                <a:off x="6345946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Arc 33">
                <a:extLst>
                  <a:ext uri="{FF2B5EF4-FFF2-40B4-BE49-F238E27FC236}">
                    <a16:creationId xmlns:a16="http://schemas.microsoft.com/office/drawing/2014/main" xmlns="" id="{29797503-55D5-4636-A928-D7CAF9558636}"/>
                  </a:ext>
                </a:extLst>
              </p:cNvPr>
              <p:cNvSpPr/>
              <p:nvPr/>
            </p:nvSpPr>
            <p:spPr>
              <a:xfrm rot="16017426">
                <a:off x="5933287" y="507086"/>
                <a:ext cx="320737" cy="600546"/>
              </a:xfrm>
              <a:prstGeom prst="arc">
                <a:avLst>
                  <a:gd name="adj1" fmla="val 14857916"/>
                  <a:gd name="adj2" fmla="val 6536994"/>
                </a:avLst>
              </a:prstGeom>
              <a:noFill/>
              <a:ln w="76200">
                <a:solidFill>
                  <a:srgbClr val="92D05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76663144-8700-495F-A02E-44B1EED5D7BB}"/>
                </a:ext>
              </a:extLst>
            </p:cNvPr>
            <p:cNvGrpSpPr/>
            <p:nvPr/>
          </p:nvGrpSpPr>
          <p:grpSpPr>
            <a:xfrm>
              <a:off x="5114739" y="4225485"/>
              <a:ext cx="1834906" cy="335280"/>
              <a:chOff x="5181600" y="646639"/>
              <a:chExt cx="1834906" cy="335280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3654F4B4-4518-4E58-A386-43D2E9BFBB49}"/>
                  </a:ext>
                </a:extLst>
              </p:cNvPr>
              <p:cNvSpPr/>
              <p:nvPr/>
            </p:nvSpPr>
            <p:spPr>
              <a:xfrm>
                <a:off x="5181600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xmlns="" id="{4B3D1A31-07E2-43C5-B657-827738DE2124}"/>
                  </a:ext>
                </a:extLst>
              </p:cNvPr>
              <p:cNvSpPr/>
              <p:nvPr/>
            </p:nvSpPr>
            <p:spPr>
              <a:xfrm>
                <a:off x="6345946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Arc 30">
                <a:extLst>
                  <a:ext uri="{FF2B5EF4-FFF2-40B4-BE49-F238E27FC236}">
                    <a16:creationId xmlns:a16="http://schemas.microsoft.com/office/drawing/2014/main" xmlns="" id="{77EF9C2B-48CB-43DD-8251-1621051DEEEE}"/>
                  </a:ext>
                </a:extLst>
              </p:cNvPr>
              <p:cNvSpPr/>
              <p:nvPr/>
            </p:nvSpPr>
            <p:spPr>
              <a:xfrm rot="16017426">
                <a:off x="5933287" y="507086"/>
                <a:ext cx="320737" cy="600546"/>
              </a:xfrm>
              <a:prstGeom prst="arc">
                <a:avLst>
                  <a:gd name="adj1" fmla="val 14857916"/>
                  <a:gd name="adj2" fmla="val 6536994"/>
                </a:avLst>
              </a:prstGeom>
              <a:noFill/>
              <a:ln w="76200">
                <a:solidFill>
                  <a:srgbClr val="92D05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F576B119-341B-4963-9D96-F32976F729BE}"/>
                </a:ext>
              </a:extLst>
            </p:cNvPr>
            <p:cNvGrpSpPr/>
            <p:nvPr/>
          </p:nvGrpSpPr>
          <p:grpSpPr>
            <a:xfrm>
              <a:off x="5109341" y="5676417"/>
              <a:ext cx="1834906" cy="335280"/>
              <a:chOff x="5181600" y="646639"/>
              <a:chExt cx="1834906" cy="335280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id="{F8599B49-ACD1-4B75-B7F1-25C96CF65592}"/>
                  </a:ext>
                </a:extLst>
              </p:cNvPr>
              <p:cNvSpPr/>
              <p:nvPr/>
            </p:nvSpPr>
            <p:spPr>
              <a:xfrm>
                <a:off x="5181600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id="{DC930EEE-2B08-4816-9A78-DD33A6897CF5}"/>
                  </a:ext>
                </a:extLst>
              </p:cNvPr>
              <p:cNvSpPr/>
              <p:nvPr/>
            </p:nvSpPr>
            <p:spPr>
              <a:xfrm>
                <a:off x="6345946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Arc 27">
                <a:extLst>
                  <a:ext uri="{FF2B5EF4-FFF2-40B4-BE49-F238E27FC236}">
                    <a16:creationId xmlns:a16="http://schemas.microsoft.com/office/drawing/2014/main" xmlns="" id="{39151160-735B-4FC3-813A-568B3C9C8E89}"/>
                  </a:ext>
                </a:extLst>
              </p:cNvPr>
              <p:cNvSpPr/>
              <p:nvPr/>
            </p:nvSpPr>
            <p:spPr>
              <a:xfrm rot="16017426">
                <a:off x="5933287" y="507086"/>
                <a:ext cx="320737" cy="600546"/>
              </a:xfrm>
              <a:prstGeom prst="arc">
                <a:avLst>
                  <a:gd name="adj1" fmla="val 14857916"/>
                  <a:gd name="adj2" fmla="val 6536994"/>
                </a:avLst>
              </a:prstGeom>
              <a:noFill/>
              <a:ln w="76200">
                <a:solidFill>
                  <a:srgbClr val="92D05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15792BA7-313B-41DD-BBBD-89985C95099B}"/>
                </a:ext>
              </a:extLst>
            </p:cNvPr>
            <p:cNvGrpSpPr/>
            <p:nvPr/>
          </p:nvGrpSpPr>
          <p:grpSpPr>
            <a:xfrm>
              <a:off x="5120137" y="3559892"/>
              <a:ext cx="1834906" cy="335280"/>
              <a:chOff x="5181600" y="646639"/>
              <a:chExt cx="1834906" cy="335280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319416A9-CDFF-4734-9564-48C97AA69E31}"/>
                  </a:ext>
                </a:extLst>
              </p:cNvPr>
              <p:cNvSpPr/>
              <p:nvPr/>
            </p:nvSpPr>
            <p:spPr>
              <a:xfrm>
                <a:off x="5181600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8A84B910-F472-4243-9E8F-5D85878E4039}"/>
                  </a:ext>
                </a:extLst>
              </p:cNvPr>
              <p:cNvSpPr/>
              <p:nvPr/>
            </p:nvSpPr>
            <p:spPr>
              <a:xfrm>
                <a:off x="6345946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Arc 24">
                <a:extLst>
                  <a:ext uri="{FF2B5EF4-FFF2-40B4-BE49-F238E27FC236}">
                    <a16:creationId xmlns:a16="http://schemas.microsoft.com/office/drawing/2014/main" xmlns="" id="{4E69297C-7B37-4762-B753-1CB51CD42B52}"/>
                  </a:ext>
                </a:extLst>
              </p:cNvPr>
              <p:cNvSpPr/>
              <p:nvPr/>
            </p:nvSpPr>
            <p:spPr>
              <a:xfrm rot="16017426">
                <a:off x="5933287" y="507086"/>
                <a:ext cx="320737" cy="600546"/>
              </a:xfrm>
              <a:prstGeom prst="arc">
                <a:avLst>
                  <a:gd name="adj1" fmla="val 14857916"/>
                  <a:gd name="adj2" fmla="val 6536994"/>
                </a:avLst>
              </a:prstGeom>
              <a:noFill/>
              <a:ln w="76200">
                <a:solidFill>
                  <a:srgbClr val="92D05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9024171D-C508-4F8A-9E47-3E253AE9AD6E}"/>
                </a:ext>
              </a:extLst>
            </p:cNvPr>
            <p:cNvGrpSpPr/>
            <p:nvPr/>
          </p:nvGrpSpPr>
          <p:grpSpPr>
            <a:xfrm>
              <a:off x="5120137" y="2931885"/>
              <a:ext cx="1834906" cy="335280"/>
              <a:chOff x="5181600" y="646639"/>
              <a:chExt cx="1834906" cy="33528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id="{05669BCB-F565-4A2F-98A5-87EF92C0FA0F}"/>
                  </a:ext>
                </a:extLst>
              </p:cNvPr>
              <p:cNvSpPr/>
              <p:nvPr/>
            </p:nvSpPr>
            <p:spPr>
              <a:xfrm>
                <a:off x="5181600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7258215F-43C3-48D4-9346-1768DAEBE877}"/>
                  </a:ext>
                </a:extLst>
              </p:cNvPr>
              <p:cNvSpPr/>
              <p:nvPr/>
            </p:nvSpPr>
            <p:spPr>
              <a:xfrm>
                <a:off x="6345946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Arc 21">
                <a:extLst>
                  <a:ext uri="{FF2B5EF4-FFF2-40B4-BE49-F238E27FC236}">
                    <a16:creationId xmlns:a16="http://schemas.microsoft.com/office/drawing/2014/main" xmlns="" id="{28C4D307-4A6E-4C00-98ED-2E8B937C8E7F}"/>
                  </a:ext>
                </a:extLst>
              </p:cNvPr>
              <p:cNvSpPr/>
              <p:nvPr/>
            </p:nvSpPr>
            <p:spPr>
              <a:xfrm rot="16017426">
                <a:off x="5933287" y="507086"/>
                <a:ext cx="320737" cy="600546"/>
              </a:xfrm>
              <a:prstGeom prst="arc">
                <a:avLst>
                  <a:gd name="adj1" fmla="val 14857916"/>
                  <a:gd name="adj2" fmla="val 6536994"/>
                </a:avLst>
              </a:prstGeom>
              <a:noFill/>
              <a:ln w="76200">
                <a:solidFill>
                  <a:srgbClr val="92D05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5EA8DBFA-8EC1-43FA-A464-DFD1E62A8CDC}"/>
              </a:ext>
            </a:extLst>
          </p:cNvPr>
          <p:cNvSpPr/>
          <p:nvPr/>
        </p:nvSpPr>
        <p:spPr>
          <a:xfrm>
            <a:off x="7240583" y="557694"/>
            <a:ext cx="4510165" cy="5632241"/>
          </a:xfrm>
          <a:prstGeom prst="rect">
            <a:avLst/>
          </a:prstGeom>
          <a:blipFill dpi="0" rotWithShape="1">
            <a:blip r:embed="rId4" cstate="print">
              <a:lum bright="3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69485AB-D2C0-42DA-A093-E735F42F61F8}"/>
              </a:ext>
            </a:extLst>
          </p:cNvPr>
          <p:cNvSpPr txBox="1"/>
          <p:nvPr/>
        </p:nvSpPr>
        <p:spPr>
          <a:xfrm>
            <a:off x="6461759" y="2582614"/>
            <a:ext cx="54913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8" charset="0"/>
              </a:rPr>
              <a:t>Subject : English</a:t>
            </a:r>
          </a:p>
          <a:p>
            <a:pPr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6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8" charset="0"/>
              </a:rPr>
              <a:t>Class: </a:t>
            </a:r>
            <a:r>
              <a:rPr lang="en-US" sz="36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8" charset="0"/>
              </a:rPr>
              <a:t>Five</a:t>
            </a:r>
          </a:p>
          <a:p>
            <a:pPr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6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8" charset="0"/>
              </a:rPr>
              <a:t>Time</a:t>
            </a:r>
            <a:r>
              <a:rPr lang="en-US" sz="36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8" charset="0"/>
              </a:rPr>
              <a:t>: 40 minutes</a:t>
            </a:r>
          </a:p>
          <a:p>
            <a:pPr algn="ctr">
              <a:lnSpc>
                <a:spcPct val="100000"/>
              </a:lnSpc>
              <a:buNone/>
            </a:pP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8" charset="0"/>
              </a:rPr>
              <a:t>Date: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8" charset="0"/>
              </a:rPr>
              <a:t>23-07-2022</a:t>
            </a:r>
            <a:endParaRPr lang="en-US" sz="32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BE4703D1-9AAF-488A-B839-8A08C2C33A2A}"/>
              </a:ext>
            </a:extLst>
          </p:cNvPr>
          <p:cNvSpPr txBox="1">
            <a:spLocks/>
          </p:cNvSpPr>
          <p:nvPr/>
        </p:nvSpPr>
        <p:spPr>
          <a:xfrm>
            <a:off x="7659841" y="1242261"/>
            <a:ext cx="3615643" cy="72553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i="1" dirty="0">
                <a:latin typeface="+mn-lt"/>
                <a:cs typeface="Times New Roman" panose="02020603050405020304" pitchFamily="18" charset="0"/>
              </a:rPr>
              <a:t>Lesson Identity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7BD2F7F-3877-42CF-B402-6324FF8EE18E}"/>
              </a:ext>
            </a:extLst>
          </p:cNvPr>
          <p:cNvSpPr/>
          <p:nvPr/>
        </p:nvSpPr>
        <p:spPr>
          <a:xfrm>
            <a:off x="60960" y="56272"/>
            <a:ext cx="12070080" cy="675249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30A63581-9915-4CB3-A70E-90652392E752}"/>
              </a:ext>
            </a:extLst>
          </p:cNvPr>
          <p:cNvSpPr/>
          <p:nvPr/>
        </p:nvSpPr>
        <p:spPr>
          <a:xfrm>
            <a:off x="366109" y="535950"/>
            <a:ext cx="4416003" cy="5558002"/>
          </a:xfrm>
          <a:prstGeom prst="rect">
            <a:avLst/>
          </a:prstGeom>
          <a:blipFill dpi="0" rotWithShape="1">
            <a:blip r:embed="rId5" cstate="print">
              <a:lum bright="2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4D8CC38-DB6D-421E-B8F8-D97514BF94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0037" y="1373968"/>
            <a:ext cx="3161010" cy="364794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589607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2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2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মুক্তিযুদ্ধ ছিল সর্বস্তরের জনমানুষের যুদ্ধ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6335" y="843742"/>
            <a:ext cx="809625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A6DB73C-8CF1-4A45-97F2-E7526DAE0DF5}"/>
              </a:ext>
            </a:extLst>
          </p:cNvPr>
          <p:cNvSpPr/>
          <p:nvPr/>
        </p:nvSpPr>
        <p:spPr>
          <a:xfrm>
            <a:off x="263471" y="88770"/>
            <a:ext cx="11928529" cy="584775"/>
          </a:xfrm>
          <a:prstGeom prst="rect">
            <a:avLst/>
          </a:prstGeom>
          <a:noFill/>
          <a:ln w="15875">
            <a:noFill/>
          </a:ln>
        </p:spPr>
        <p:txBody>
          <a:bodyPr wrap="square">
            <a:spAutoFit/>
          </a:bodyPr>
          <a:lstStyle/>
          <a:p>
            <a:r>
              <a:rPr lang="en-US" sz="32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8" charset="0"/>
              </a:rPr>
              <a:t>Dear Student ,What </a:t>
            </a:r>
            <a:r>
              <a:rPr lang="en-US" sz="32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8" charset="0"/>
              </a:rPr>
              <a:t>do you know about Liberation War?</a:t>
            </a:r>
            <a:endParaRPr lang="en-US" sz="3200" dirty="0">
              <a:ln w="0">
                <a:solidFill>
                  <a:sysClr val="windowText" lastClr="00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A6DB73C-8CF1-4A45-97F2-E7526DAE0DF5}"/>
              </a:ext>
            </a:extLst>
          </p:cNvPr>
          <p:cNvSpPr/>
          <p:nvPr/>
        </p:nvSpPr>
        <p:spPr>
          <a:xfrm>
            <a:off x="247973" y="5668155"/>
            <a:ext cx="11621293" cy="758669"/>
          </a:xfrm>
          <a:prstGeom prst="rect">
            <a:avLst/>
          </a:prstGeom>
          <a:noFill/>
          <a:ln w="15875">
            <a:noFill/>
          </a:ln>
        </p:spPr>
        <p:txBody>
          <a:bodyPr wrap="square">
            <a:spAutoFit/>
          </a:bodyPr>
          <a:lstStyle/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ysClr val="windowText" lastClr="000000"/>
                </a:solidFill>
              </a:rPr>
              <a:t>A war fought to gain independence for a country</a:t>
            </a:r>
            <a:endParaRPr lang="en-US" sz="4000" b="1" dirty="0">
              <a:ln w="0"/>
              <a:solidFill>
                <a:sysClr val="windowText" lastClr="0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A6DB73C-8CF1-4A45-97F2-E7526DAE0DF5}"/>
              </a:ext>
            </a:extLst>
          </p:cNvPr>
          <p:cNvSpPr/>
          <p:nvPr/>
        </p:nvSpPr>
        <p:spPr>
          <a:xfrm>
            <a:off x="706559" y="73267"/>
            <a:ext cx="10914734" cy="1077218"/>
          </a:xfrm>
          <a:prstGeom prst="rect">
            <a:avLst/>
          </a:prstGeom>
          <a:noFill/>
          <a:ln w="15875">
            <a:noFill/>
          </a:ln>
        </p:spPr>
        <p:txBody>
          <a:bodyPr wrap="square">
            <a:spAutoFit/>
          </a:bodyPr>
          <a:lstStyle/>
          <a:p>
            <a:r>
              <a:rPr lang="en-US" sz="32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Dear Student </a:t>
            </a:r>
            <a:r>
              <a:rPr lang="en-US" sz="32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,can you tell me what the Liberation War Museum called in </a:t>
            </a:r>
            <a:r>
              <a:rPr lang="en-US" sz="3200" dirty="0" err="1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Bangla</a:t>
            </a:r>
            <a:r>
              <a:rPr lang="en-US" sz="32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?</a:t>
            </a:r>
            <a:endParaRPr lang="en-US" sz="3200" dirty="0">
              <a:ln w="0">
                <a:solidFill>
                  <a:sysClr val="windowText" lastClr="00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DC7B9E4-B807-40D2-85FF-B0A7D07C7AA3}"/>
              </a:ext>
            </a:extLst>
          </p:cNvPr>
          <p:cNvSpPr txBox="1"/>
          <p:nvPr/>
        </p:nvSpPr>
        <p:spPr>
          <a:xfrm>
            <a:off x="3739597" y="1074054"/>
            <a:ext cx="4025056" cy="71508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মুক্তিযুদ্ধ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জাদুঘর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534" name="AutoShape 6" descr="Playing badminton Vector Art Stock Images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6" name="AutoShape 8" descr="Playing badminton Vector Art Stock Images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8" name="AutoShape 10" descr="Playing badminton Vector Art Stock Images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0" name="AutoShape 12" descr="Playing badminton Vector Art Stock Images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50" name="Picture 2" descr="Liberation War Museum - Banglaped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6703" y="1840423"/>
            <a:ext cx="7547676" cy="4474222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826174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A6DB73C-8CF1-4A45-97F2-E7526DAE0DF5}"/>
              </a:ext>
            </a:extLst>
          </p:cNvPr>
          <p:cNvSpPr/>
          <p:nvPr/>
        </p:nvSpPr>
        <p:spPr>
          <a:xfrm>
            <a:off x="644565" y="243748"/>
            <a:ext cx="10914734" cy="584775"/>
          </a:xfrm>
          <a:prstGeom prst="rect">
            <a:avLst/>
          </a:prstGeom>
          <a:noFill/>
          <a:ln w="15875">
            <a:noFill/>
          </a:ln>
        </p:spPr>
        <p:txBody>
          <a:bodyPr wrap="square">
            <a:spAutoFit/>
          </a:bodyPr>
          <a:lstStyle/>
          <a:p>
            <a:r>
              <a:rPr lang="en-US" sz="32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Dear Student </a:t>
            </a:r>
            <a:r>
              <a:rPr lang="en-US" sz="32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,do you know about a magazine?</a:t>
            </a:r>
            <a:endParaRPr lang="en-US" sz="3200" dirty="0">
              <a:ln w="0">
                <a:solidFill>
                  <a:sysClr val="windowText" lastClr="00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2534" name="AutoShape 6" descr="Playing badminton Vector Art Stock Images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6" name="AutoShape 8" descr="Playing badminton Vector Art Stock Images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8" name="AutoShape 10" descr="Playing badminton Vector Art Stock Images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0" name="AutoShape 12" descr="Playing badminton Vector Art Stock Images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8914" name="Picture 2" descr="Star Weekend Magazine ::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1317" y="1363015"/>
            <a:ext cx="7578079" cy="4976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A6DB73C-8CF1-4A45-97F2-E7526DAE0DF5}"/>
              </a:ext>
            </a:extLst>
          </p:cNvPr>
          <p:cNvSpPr/>
          <p:nvPr/>
        </p:nvSpPr>
        <p:spPr>
          <a:xfrm>
            <a:off x="666427" y="774916"/>
            <a:ext cx="10914734" cy="1077218"/>
          </a:xfrm>
          <a:prstGeom prst="rect">
            <a:avLst/>
          </a:prstGeom>
          <a:noFill/>
          <a:ln w="15875">
            <a:noFill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A large thin book with a paper cover that you can buy every week or month containing </a:t>
            </a:r>
            <a:r>
              <a:rPr lang="en-US" sz="3200" dirty="0" err="1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article,photograph</a:t>
            </a:r>
            <a:r>
              <a:rPr lang="en-US" sz="32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etc. ?</a:t>
            </a:r>
            <a:endParaRPr lang="en-US" sz="3200" dirty="0">
              <a:ln w="0">
                <a:solidFill>
                  <a:sysClr val="windowText" lastClr="00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26174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y Get a Professional To Do Your TV Wall Mount? | Install My Antenna">
            <a:extLst>
              <a:ext uri="{FF2B5EF4-FFF2-40B4-BE49-F238E27FC236}">
                <a16:creationId xmlns:a16="http://schemas.microsoft.com/office/drawing/2014/main" xmlns="" id="{47677B13-ABC1-43FF-A515-74B3ADA87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" y="138114"/>
            <a:ext cx="11917680" cy="655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0FA1425C-BF0C-4E70-8BB8-7EE588D9FAF0}"/>
              </a:ext>
            </a:extLst>
          </p:cNvPr>
          <p:cNvSpPr/>
          <p:nvPr/>
        </p:nvSpPr>
        <p:spPr>
          <a:xfrm>
            <a:off x="274320" y="321309"/>
            <a:ext cx="3535680" cy="806451"/>
          </a:xfrm>
          <a:prstGeom prst="roundRect">
            <a:avLst>
              <a:gd name="adj" fmla="val 12813"/>
            </a:avLst>
          </a:prstGeom>
          <a:noFill/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Today lesson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BDCBEE4-810B-40C3-BA29-406F13AC8359}"/>
              </a:ext>
            </a:extLst>
          </p:cNvPr>
          <p:cNvSpPr txBox="1"/>
          <p:nvPr/>
        </p:nvSpPr>
        <p:spPr>
          <a:xfrm>
            <a:off x="3672840" y="4848397"/>
            <a:ext cx="1794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Monotype Corsiva" panose="03010101010201010101" pitchFamily="66" charset="0"/>
                <a:cs typeface="Times New Roman" pitchFamily="18" charset="0"/>
              </a:rPr>
              <a:t>Unit: </a:t>
            </a:r>
            <a:r>
              <a:rPr lang="en-US" sz="2800" b="1" dirty="0" smtClean="0">
                <a:latin typeface="Monotype Corsiva" panose="03010101010201010101" pitchFamily="66" charset="0"/>
                <a:cs typeface="Times New Roman" pitchFamily="18" charset="0"/>
              </a:rPr>
              <a:t>19 </a:t>
            </a:r>
            <a:endParaRPr lang="en-US" sz="2800" b="1" dirty="0"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E5A6240-FAF5-4DD9-B506-65974095A269}"/>
              </a:ext>
            </a:extLst>
          </p:cNvPr>
          <p:cNvSpPr txBox="1"/>
          <p:nvPr/>
        </p:nvSpPr>
        <p:spPr>
          <a:xfrm>
            <a:off x="4069080" y="1935711"/>
            <a:ext cx="419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u="sng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The Liberation War Museum</a:t>
            </a:r>
            <a:endParaRPr lang="en-GB" sz="4000" b="1" u="sng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7734316-8355-40B5-9A31-16275E326BED}"/>
              </a:ext>
            </a:extLst>
          </p:cNvPr>
          <p:cNvSpPr txBox="1"/>
          <p:nvPr/>
        </p:nvSpPr>
        <p:spPr>
          <a:xfrm>
            <a:off x="5196840" y="5190814"/>
            <a:ext cx="1794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Monotype Corsiva" panose="03010101010201010101" pitchFamily="66" charset="0"/>
                <a:cs typeface="Times New Roman" pitchFamily="18" charset="0"/>
              </a:rPr>
              <a:t>Page No. </a:t>
            </a:r>
            <a:r>
              <a:rPr lang="en-US" sz="2800" b="1" dirty="0" smtClean="0">
                <a:latin typeface="Monotype Corsiva" panose="03010101010201010101" pitchFamily="66" charset="0"/>
                <a:cs typeface="Times New Roman" pitchFamily="18" charset="0"/>
              </a:rPr>
              <a:t>74</a:t>
            </a:r>
            <a:endParaRPr lang="en-US" sz="2800" b="1" dirty="0"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540053D-B51D-4D5B-9021-87FC3B1DC438}"/>
              </a:ext>
            </a:extLst>
          </p:cNvPr>
          <p:cNvSpPr txBox="1"/>
          <p:nvPr/>
        </p:nvSpPr>
        <p:spPr>
          <a:xfrm>
            <a:off x="5196840" y="4656638"/>
            <a:ext cx="1794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Monotype Corsiva" panose="03010101010201010101" pitchFamily="66" charset="0"/>
                <a:cs typeface="Times New Roman" pitchFamily="18" charset="0"/>
              </a:rPr>
              <a:t>Lesson: </a:t>
            </a:r>
            <a:r>
              <a:rPr lang="en-US" sz="2800" b="1" dirty="0" smtClean="0">
                <a:latin typeface="Monotype Corsiva" panose="03010101010201010101" pitchFamily="66" charset="0"/>
                <a:cs typeface="Times New Roman" pitchFamily="18" charset="0"/>
              </a:rPr>
              <a:t>1-4</a:t>
            </a:r>
            <a:endParaRPr lang="en-US" sz="2800" b="1" dirty="0">
              <a:latin typeface="Monotype Corsiva" panose="03010101010201010101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20564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4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572A5C0-D7FF-4EC9-9B3A-E502A16D0B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955" b="94118" l="7381" r="94167">
                        <a14:foregroundMark x1="47857" y1="91554" x2="40714" y2="91554"/>
                        <a14:foregroundMark x1="70238" y1="93213" x2="73452" y2="93213"/>
                        <a14:foregroundMark x1="41786" y1="93514" x2="44048" y2="94419"/>
                        <a14:foregroundMark x1="10714" y1="66214" x2="7381" y2="65913"/>
                        <a14:foregroundMark x1="89286" y1="28959" x2="94167" y2="259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95182" y="0"/>
            <a:ext cx="2396818" cy="1891774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4A3D7504-1DFA-4A88-835D-16DD27ABE6EA}"/>
              </a:ext>
            </a:extLst>
          </p:cNvPr>
          <p:cNvSpPr/>
          <p:nvPr/>
        </p:nvSpPr>
        <p:spPr>
          <a:xfrm>
            <a:off x="495066" y="211582"/>
            <a:ext cx="5306907" cy="81462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NikoshBAN" panose="02000000000000000000" pitchFamily="2" charset="0"/>
              </a:rPr>
              <a:t>Learning Outcomes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079298D-A60F-42D9-894B-A83D26836251}"/>
              </a:ext>
            </a:extLst>
          </p:cNvPr>
          <p:cNvSpPr txBox="1"/>
          <p:nvPr/>
        </p:nvSpPr>
        <p:spPr>
          <a:xfrm>
            <a:off x="332151" y="1967446"/>
            <a:ext cx="241130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+mj-lt"/>
                <a:cs typeface="NikoshBAN" panose="02000000000000000000" pitchFamily="2" charset="0"/>
              </a:rPr>
              <a:t>Listening: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4DF01F1-4CC6-47CC-B1DB-88DAA255EDAD}"/>
              </a:ext>
            </a:extLst>
          </p:cNvPr>
          <p:cNvSpPr txBox="1"/>
          <p:nvPr/>
        </p:nvSpPr>
        <p:spPr>
          <a:xfrm>
            <a:off x="301155" y="3399093"/>
            <a:ext cx="239268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+mj-lt"/>
                <a:cs typeface="NikoshBAN" panose="02000000000000000000" pitchFamily="2" charset="0"/>
              </a:rPr>
              <a:t>Speaking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0B9DFD1-A5A1-4ED5-9D6C-E7DE5D521539}"/>
              </a:ext>
            </a:extLst>
          </p:cNvPr>
          <p:cNvSpPr/>
          <p:nvPr/>
        </p:nvSpPr>
        <p:spPr>
          <a:xfrm>
            <a:off x="213125" y="5330704"/>
            <a:ext cx="10805160" cy="1285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95"/>
              </a:spcAft>
              <a:tabLst>
                <a:tab pos="2545715" algn="ctr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1.6.1- 	recognize and read statements, commands, greetings, questions and answers.</a:t>
            </a:r>
          </a:p>
          <a:p>
            <a:pPr>
              <a:lnSpc>
                <a:spcPct val="107000"/>
              </a:lnSpc>
              <a:spcAft>
                <a:spcPts val="95"/>
              </a:spcAft>
              <a:tabLst>
                <a:tab pos="2545715" algn="ctr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.5.1- 	read silently with understanding text</a:t>
            </a:r>
          </a:p>
          <a:p>
            <a:pPr>
              <a:lnSpc>
                <a:spcPct val="107000"/>
              </a:lnSpc>
              <a:spcAft>
                <a:spcPts val="95"/>
              </a:spcAft>
              <a:tabLst>
                <a:tab pos="2545715" algn="ctr"/>
              </a:tabLst>
            </a:pP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A2DF8ED-DC55-446E-96BE-70ED585B1C3F}"/>
              </a:ext>
            </a:extLst>
          </p:cNvPr>
          <p:cNvSpPr txBox="1"/>
          <p:nvPr/>
        </p:nvSpPr>
        <p:spPr>
          <a:xfrm>
            <a:off x="301156" y="4887174"/>
            <a:ext cx="239267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+mj-lt"/>
                <a:cs typeface="NikoshBAN" panose="02000000000000000000" pitchFamily="2" charset="0"/>
              </a:rPr>
              <a:t>Reading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5F5F11E-82EF-4473-A648-2CBB24EB6639}"/>
              </a:ext>
            </a:extLst>
          </p:cNvPr>
          <p:cNvSpPr txBox="1"/>
          <p:nvPr/>
        </p:nvSpPr>
        <p:spPr>
          <a:xfrm>
            <a:off x="452493" y="1119077"/>
            <a:ext cx="6060441" cy="64918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  <a:cs typeface="NikoshBAN" panose="02000000000000000000" pitchFamily="2" charset="0"/>
              </a:rPr>
              <a:t>By end of the  lesson student will be able to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FE32B51-65D9-41A0-9422-921109A871E5}"/>
              </a:ext>
            </a:extLst>
          </p:cNvPr>
          <p:cNvSpPr txBox="1"/>
          <p:nvPr/>
        </p:nvSpPr>
        <p:spPr>
          <a:xfrm>
            <a:off x="304284" y="2335632"/>
            <a:ext cx="11338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1.3.1- recognize which words in a sentence are stressed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3.4.1- 	understand statements made by the teacher and student.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7A098FE-2208-476A-B238-8F5CCA946B14}"/>
              </a:ext>
            </a:extLst>
          </p:cNvPr>
          <p:cNvSpPr txBox="1"/>
          <p:nvPr/>
        </p:nvSpPr>
        <p:spPr>
          <a:xfrm>
            <a:off x="240879" y="3977050"/>
            <a:ext cx="10625667" cy="856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1.1.1: Say words, phrases and sentences with proper sound   and stress.</a:t>
            </a:r>
          </a:p>
          <a:p>
            <a:pPr>
              <a:lnSpc>
                <a:spcPct val="107000"/>
              </a:lnSpc>
              <a:spcAft>
                <a:spcPts val="95"/>
              </a:spcAft>
              <a:tabLst>
                <a:tab pos="1289685" algn="ctr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3.2.1- 	understand questions about family and friends of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students.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9946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/>
      <p:bldP spid="10" grpId="0"/>
      <p:bldP spid="12" grpId="0"/>
      <p:bldP spid="13" grpId="0" animBg="1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5D7AAD7-491B-4C60-BED8-10DF98FF6238}"/>
              </a:ext>
            </a:extLst>
          </p:cNvPr>
          <p:cNvSpPr txBox="1"/>
          <p:nvPr/>
        </p:nvSpPr>
        <p:spPr>
          <a:xfrm>
            <a:off x="1266807" y="373362"/>
            <a:ext cx="2489532" cy="715089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Museum  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B436A78-18BE-4304-80E3-4912AA9EDFE5}"/>
              </a:ext>
            </a:extLst>
          </p:cNvPr>
          <p:cNvSpPr txBox="1"/>
          <p:nvPr/>
        </p:nvSpPr>
        <p:spPr>
          <a:xfrm>
            <a:off x="309965" y="1813300"/>
            <a:ext cx="5208123" cy="1511903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A building in which objects of historical, scientific, artistic, or cultural interest are stored and exhibited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n w="0"/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474795A-62B1-47DD-909A-2D66FA6C7C4F}"/>
              </a:ext>
            </a:extLst>
          </p:cNvPr>
          <p:cNvSpPr txBox="1"/>
          <p:nvPr/>
        </p:nvSpPr>
        <p:spPr>
          <a:xfrm>
            <a:off x="1065251" y="4032478"/>
            <a:ext cx="3078624" cy="908864"/>
          </a:xfrm>
          <a:prstGeom prst="roundRect">
            <a:avLst>
              <a:gd name="adj" fmla="val 50000"/>
            </a:avLst>
          </a:prstGeom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জাদুঘর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utoShape 2" descr="Please Please GIFs | Tenor">
            <a:extLst>
              <a:ext uri="{FF2B5EF4-FFF2-40B4-BE49-F238E27FC236}">
                <a16:creationId xmlns:a16="http://schemas.microsoft.com/office/drawing/2014/main" xmlns="" id="{3E790FBC-88BB-45F2-B906-3F546A9565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420624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8" descr="Thank You So Much Thanks Sticker - Thank You So Much Thanks Thank You -  Discover &amp; Share GIFs">
            <a:extLst>
              <a:ext uri="{FF2B5EF4-FFF2-40B4-BE49-F238E27FC236}">
                <a16:creationId xmlns:a16="http://schemas.microsoft.com/office/drawing/2014/main" xmlns="" id="{7993E754-E0A6-46A5-893F-031DC2DED6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435864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1">
            <a:extLst>
              <a:ext uri="{FF2B5EF4-FFF2-40B4-BE49-F238E27FC236}">
                <a16:creationId xmlns:a16="http://schemas.microsoft.com/office/drawing/2014/main" xmlns="" id="{8686716F-A524-4903-8F69-AD020D8D93DD}"/>
              </a:ext>
            </a:extLst>
          </p:cNvPr>
          <p:cNvSpPr/>
          <p:nvPr/>
        </p:nvSpPr>
        <p:spPr>
          <a:xfrm>
            <a:off x="5935853" y="216973"/>
            <a:ext cx="5656879" cy="61818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        TimesNew Roman"/>
              </a:rPr>
              <a:t>Introducing new words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xmlns="" id="{B91426A3-7190-4B97-889E-1534C16A39E2}"/>
              </a:ext>
            </a:extLst>
          </p:cNvPr>
          <p:cNvSpPr/>
          <p:nvPr/>
        </p:nvSpPr>
        <p:spPr>
          <a:xfrm rot="5400000">
            <a:off x="2559549" y="4997403"/>
            <a:ext cx="554976" cy="76793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xmlns="" id="{8C422901-8207-4852-8F25-5761DAC3EEAF}"/>
              </a:ext>
            </a:extLst>
          </p:cNvPr>
          <p:cNvSpPr/>
          <p:nvPr/>
        </p:nvSpPr>
        <p:spPr>
          <a:xfrm rot="16200000" flipH="1">
            <a:off x="2335496" y="3263739"/>
            <a:ext cx="507141" cy="76793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xmlns="" id="{266ACC51-941A-4BB9-9D52-131899E1DA7B}"/>
              </a:ext>
            </a:extLst>
          </p:cNvPr>
          <p:cNvSpPr/>
          <p:nvPr/>
        </p:nvSpPr>
        <p:spPr>
          <a:xfrm rot="5191745">
            <a:off x="2319764" y="1168536"/>
            <a:ext cx="521573" cy="76793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05106B7-320B-4486-905E-900B622ED588}"/>
              </a:ext>
            </a:extLst>
          </p:cNvPr>
          <p:cNvSpPr/>
          <p:nvPr/>
        </p:nvSpPr>
        <p:spPr>
          <a:xfrm>
            <a:off x="437268" y="5684251"/>
            <a:ext cx="10037635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went to the liberation War Museum on Friday.</a:t>
            </a:r>
            <a:endParaRPr lang="en-US" sz="3600" b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0" name="AutoShape 2" descr="Visiting Liberation War Museum | Print Vers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Visiting Liberation War Museum | Print Vers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4" name="Picture 6" descr="Liberation War Museum Bangladesh In the time of Pandem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06923" y="1634802"/>
            <a:ext cx="5005362" cy="3358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28553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2548</TotalTime>
  <Words>766</Words>
  <Application>Microsoft Office PowerPoint</Application>
  <PresentationFormat>Custom</PresentationFormat>
  <Paragraphs>166</Paragraphs>
  <Slides>29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Md.Hafizur Rahman</dc:creator>
  <cp:lastModifiedBy>Windows User</cp:lastModifiedBy>
  <cp:revision>226</cp:revision>
  <dcterms:created xsi:type="dcterms:W3CDTF">2022-04-11T04:51:21Z</dcterms:created>
  <dcterms:modified xsi:type="dcterms:W3CDTF">2022-07-24T04:26:40Z</dcterms:modified>
</cp:coreProperties>
</file>