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6" r:id="rId3"/>
    <p:sldId id="258" r:id="rId4"/>
    <p:sldId id="259" r:id="rId5"/>
    <p:sldId id="261" r:id="rId6"/>
    <p:sldId id="263" r:id="rId7"/>
    <p:sldId id="262" r:id="rId8"/>
    <p:sldId id="264" r:id="rId9"/>
    <p:sldId id="265" r:id="rId10"/>
    <p:sldId id="267" r:id="rId11"/>
    <p:sldId id="266" r:id="rId12"/>
    <p:sldId id="269" r:id="rId13"/>
    <p:sldId id="260" r:id="rId14"/>
    <p:sldId id="268"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0066FF"/>
    <a:srgbClr val="FF0066"/>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41" autoAdjust="0"/>
    <p:restoredTop sz="94660"/>
  </p:normalViewPr>
  <p:slideViewPr>
    <p:cSldViewPr>
      <p:cViewPr varScale="1">
        <p:scale>
          <a:sx n="69" d="100"/>
          <a:sy n="69" d="100"/>
        </p:scale>
        <p:origin x="-17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34B366-F5EC-4FD1-B1B6-28230E0C4FEF}" type="datetimeFigureOut">
              <a:rPr lang="en-US" smtClean="0"/>
              <a:t>7/25/2022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16A2-DCC4-466F-BB2D-23832A0E7578}" type="slidenum">
              <a:rPr lang="en-US" smtClean="0"/>
              <a:t>‹#›</a:t>
            </a:fld>
            <a:endParaRPr lang="en-US"/>
          </a:p>
        </p:txBody>
      </p:sp>
    </p:spTree>
    <p:extLst>
      <p:ext uri="{BB962C8B-B14F-4D97-AF65-F5344CB8AC3E}">
        <p14:creationId xmlns:p14="http://schemas.microsoft.com/office/powerpoint/2010/main" val="822822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202972-1574-42CA-ABCC-382D16811028}" type="slidenum">
              <a:rPr lang="en-US" smtClean="0"/>
              <a:t>15</a:t>
            </a:fld>
            <a:endParaRPr lang="en-US"/>
          </a:p>
        </p:txBody>
      </p:sp>
    </p:spTree>
    <p:extLst>
      <p:ext uri="{BB962C8B-B14F-4D97-AF65-F5344CB8AC3E}">
        <p14:creationId xmlns:p14="http://schemas.microsoft.com/office/powerpoint/2010/main" val="17898550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F590C94-D9DE-4532-A98B-A25AABD93F95}"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90C94-D9DE-4532-A98B-A25AABD93F95}"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590C94-D9DE-4532-A98B-A25AABD93F95}"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F590C94-D9DE-4532-A98B-A25AABD93F95}"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4F590C94-D9DE-4532-A98B-A25AABD93F95}" type="datetimeFigureOut">
              <a:rPr lang="en-US" smtClean="0"/>
              <a:t>7/25/2022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F590C94-D9DE-4532-A98B-A25AABD93F95}"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56281-1729-461C-972B-DB4C6B0094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590C94-D9DE-4532-A98B-A25AABD93F95}" type="datetimeFigureOut">
              <a:rPr lang="en-US" smtClean="0"/>
              <a:t>7/25/2022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590C94-D9DE-4532-A98B-A25AABD93F95}" type="datetimeFigureOut">
              <a:rPr lang="en-US" smtClean="0"/>
              <a:t>7/25/2022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590C94-D9DE-4532-A98B-A25AABD93F95}" type="datetimeFigureOut">
              <a:rPr lang="en-US" smtClean="0"/>
              <a:t>7/25/2022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F590C94-D9DE-4532-A98B-A25AABD93F95}" type="datetimeFigureOut">
              <a:rPr lang="en-US" smtClean="0"/>
              <a:t>7/25/2022</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9A56281-1729-461C-972B-DB4C6B0094B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590C94-D9DE-4532-A98B-A25AABD93F95}" type="datetimeFigureOut">
              <a:rPr lang="en-US" smtClean="0"/>
              <a:t>7/25/2022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A56281-1729-461C-972B-DB4C6B0094B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4F590C94-D9DE-4532-A98B-A25AABD93F95}" type="datetimeFigureOut">
              <a:rPr lang="en-US" smtClean="0"/>
              <a:t>7/25/2022</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9A56281-1729-461C-972B-DB4C6B0094B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কন্টেন্ট তৈরির ছবি\স্বাগতম ৩.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400" y="0"/>
            <a:ext cx="9169400" cy="701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352716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0055" y="489420"/>
            <a:ext cx="4800600" cy="64633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a:r>
              <a:rPr lang="bn-IN" sz="3600" b="1" dirty="0">
                <a:solidFill>
                  <a:schemeClr val="bg2">
                    <a:lumMod val="50000"/>
                  </a:schemeClr>
                </a:solidFill>
                <a:latin typeface="NikoshBAN" pitchFamily="2" charset="0"/>
                <a:cs typeface="NikoshBAN" pitchFamily="2" charset="0"/>
              </a:rPr>
              <a:t>বিষয়বস্তু আলোচনা</a:t>
            </a:r>
            <a:endParaRPr lang="en-US" sz="3600" b="1" dirty="0">
              <a:solidFill>
                <a:schemeClr val="bg2">
                  <a:lumMod val="50000"/>
                </a:schemeClr>
              </a:solidFill>
              <a:latin typeface="NikoshBAN" pitchFamily="2" charset="0"/>
              <a:cs typeface="NikoshBAN" pitchFamily="2" charset="0"/>
            </a:endParaRPr>
          </a:p>
        </p:txBody>
      </p:sp>
      <p:sp>
        <p:nvSpPr>
          <p:cNvPr id="3" name="TextBox 2"/>
          <p:cNvSpPr txBox="1"/>
          <p:nvPr/>
        </p:nvSpPr>
        <p:spPr>
          <a:xfrm>
            <a:off x="0" y="1371600"/>
            <a:ext cx="8991600" cy="4832092"/>
          </a:xfrm>
          <a:prstGeom prst="rect">
            <a:avLst/>
          </a:prstGeom>
          <a:noFill/>
        </p:spPr>
        <p:txBody>
          <a:bodyPr wrap="square" rtlCol="0">
            <a:spAutoFit/>
          </a:bodyPr>
          <a:lstStyle/>
          <a:p>
            <a:r>
              <a:rPr lang="bn-IN" sz="2800" b="1" dirty="0">
                <a:solidFill>
                  <a:srgbClr val="FFC000"/>
                </a:solidFill>
                <a:latin typeface="NikoshBAN" pitchFamily="2" charset="0"/>
                <a:cs typeface="NikoshBAN" pitchFamily="2" charset="0"/>
              </a:rPr>
              <a:t>‘</a:t>
            </a:r>
            <a:r>
              <a:rPr lang="bn-IN" sz="2800" b="1" dirty="0">
                <a:latin typeface="NikoshBAN" pitchFamily="2" charset="0"/>
                <a:cs typeface="NikoshBAN" pitchFamily="2" charset="0"/>
              </a:rPr>
              <a:t>সাত ভাই চম্পা’একটি রূপকথা- জাতীয় গল্প । আলোচ্য গল্পে দেখা যায় ছোটোরানির  সন্তান হলে বড়োরানিরা  হিংসায় ফেটে পড়ে। তারা ছোটোরানির সাতটি ছেলে ও একটি মেয়েকে হাঁড়িতে করে সরা – চাপা দিয়ে পাঁশগাদায় পুঁতে রাখে। এক সময় সাতটি ছেলে সাতটি চাঁপা ফুলগাছ এবং  মেয়েটি  একটি পারুল ফুলগাছে পরিনত হয়।মালি পূজার জন্যে একদিন সেই বাগানে ফুল তুলতে গেলে পারুল তার ভাইদের ডেকে বলে  ‘ সাত ভাই চম্পা জাগোরে’। মালিকে ফুল না দিয়ে একে একে রাজা বড়োরানিদের এবং সব শেষে ঘুঁটে-কুড়ানি ছোটোরানিকে ডেকে পাঠায় । ছোটোরানি যাওয়াতে বড়োরানিদের ষড়যন্ত্র ধড়া পড়ে ।তারপর রাজা বড়োরানিদের রাজপ্রসাদ থেকে বের করে দেন এবং ছোটোরানি রাজপুত্র ও রাজকন্যাকে নিয়ে প্রাসাদে ফিরে আসেন।</a:t>
            </a:r>
            <a:r>
              <a:rPr lang="en-US" sz="2800" b="1" dirty="0">
                <a:latin typeface="NikoshBAN" pitchFamily="2" charset="0"/>
                <a:cs typeface="NikoshBAN" pitchFamily="2" charset="0"/>
              </a:rPr>
              <a:t> </a:t>
            </a:r>
            <a:r>
              <a:rPr lang="bn-IN" sz="2800" b="1" dirty="0">
                <a:latin typeface="NikoshBAN" pitchFamily="2" charset="0"/>
                <a:cs typeface="NikoshBAN" pitchFamily="2" charset="0"/>
              </a:rPr>
              <a:t>মানুষের প্রতি হিংসা করা ভালো</a:t>
            </a:r>
            <a:r>
              <a:rPr lang="en-US" sz="2800" b="1" dirty="0">
                <a:latin typeface="NikoshBAN" pitchFamily="2" charset="0"/>
                <a:cs typeface="NikoshBAN" pitchFamily="2" charset="0"/>
              </a:rPr>
              <a:t> </a:t>
            </a:r>
            <a:r>
              <a:rPr lang="bn-IN" sz="2800" b="1" dirty="0">
                <a:latin typeface="NikoshBAN" pitchFamily="2" charset="0"/>
                <a:cs typeface="NikoshBAN" pitchFamily="2" charset="0"/>
              </a:rPr>
              <a:t>নয় ।মিথ্যার আশ্রয় গ্রহণ করলেও সত্য একদিন প্রকাশ পায় ।  </a:t>
            </a:r>
            <a:endParaRPr lang="en-US" sz="2800" b="1" dirty="0">
              <a:latin typeface="NikoshBAN" pitchFamily="2" charset="0"/>
              <a:cs typeface="NikoshBAN" pitchFamily="2" charset="0"/>
            </a:endParaRPr>
          </a:p>
        </p:txBody>
      </p:sp>
    </p:spTree>
    <p:extLst>
      <p:ext uri="{BB962C8B-B14F-4D97-AF65-F5344CB8AC3E}">
        <p14:creationId xmlns:p14="http://schemas.microsoft.com/office/powerpoint/2010/main" val="36375867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
            <a:ext cx="9144000" cy="6875928"/>
            <a:chOff x="0" y="-1"/>
            <a:chExt cx="9144000" cy="6875928"/>
          </a:xfrm>
        </p:grpSpPr>
        <p:sp>
          <p:nvSpPr>
            <p:cNvPr id="2" name="Frame 1"/>
            <p:cNvSpPr/>
            <p:nvPr/>
          </p:nvSpPr>
          <p:spPr>
            <a:xfrm>
              <a:off x="0" y="0"/>
              <a:ext cx="9144000" cy="6858000"/>
            </a:xfrm>
            <a:prstGeom prst="frame">
              <a:avLst>
                <a:gd name="adj1" fmla="val 2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Half Frame 4"/>
            <p:cNvSpPr/>
            <p:nvPr/>
          </p:nvSpPr>
          <p:spPr>
            <a:xfrm>
              <a:off x="0" y="0"/>
              <a:ext cx="573742" cy="484094"/>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a:off x="8588188" y="-1"/>
              <a:ext cx="555812" cy="484095"/>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8588188" y="6418727"/>
              <a:ext cx="555810" cy="457199"/>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58272" y="6360457"/>
              <a:ext cx="457198" cy="573741"/>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2" name="Rectangle 51"/>
          <p:cNvSpPr/>
          <p:nvPr/>
        </p:nvSpPr>
        <p:spPr>
          <a:xfrm>
            <a:off x="573742" y="2057400"/>
            <a:ext cx="5605381" cy="2185214"/>
          </a:xfrm>
          <a:prstGeom prst="rect">
            <a:avLst/>
          </a:prstGeom>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marL="571500" indent="-571500">
              <a:buFont typeface="Wingdings 2"/>
              <a:buChar char="&quot;"/>
            </a:pPr>
            <a:r>
              <a:rPr lang="bn-IN" sz="4000" b="1" dirty="0">
                <a:solidFill>
                  <a:srgbClr val="FF0000"/>
                </a:solidFill>
                <a:latin typeface="NikoshBAN" panose="02000000000000000000" pitchFamily="2" charset="0"/>
                <a:cs typeface="NikoshBAN" panose="02000000000000000000" pitchFamily="2" charset="0"/>
                <a:sym typeface="Wingdings 2" panose="05020102010507070707" pitchFamily="18" charset="2"/>
              </a:rPr>
              <a:t>কাকে রাজপুরীর বাইরে বের করে দেওয়া হলো?</a:t>
            </a:r>
            <a:endParaRPr lang="bn-IN" sz="2800" b="1" dirty="0">
              <a:latin typeface="NikoshBAN" panose="02000000000000000000" pitchFamily="2" charset="0"/>
              <a:cs typeface="NikoshBAN" panose="02000000000000000000" pitchFamily="2" charset="0"/>
              <a:sym typeface="Wingdings 2" panose="05020102010507070707" pitchFamily="18" charset="2"/>
            </a:endParaRPr>
          </a:p>
          <a:p>
            <a:pPr marL="457200" indent="-457200">
              <a:buFont typeface="Wingdings 2"/>
              <a:buChar char="&quot;"/>
            </a:pPr>
            <a:r>
              <a:rPr lang="bn-IN" sz="2800" b="1" dirty="0">
                <a:latin typeface="NikoshBAN" panose="02000000000000000000" pitchFamily="2" charset="0"/>
                <a:cs typeface="NikoshBAN" panose="02000000000000000000" pitchFamily="2" charset="0"/>
                <a:sym typeface="Wingdings 2" panose="05020102010507070707" pitchFamily="18" charset="2"/>
              </a:rPr>
              <a:t>বড় রানিরা কেন হিংসায় জ্বলে গেল? ব্যাখ্যা কর ।</a:t>
            </a:r>
            <a:endParaRPr lang="en-US" sz="2800" b="1" dirty="0">
              <a:latin typeface="NikoshBAN" panose="02000000000000000000" pitchFamily="2" charset="0"/>
              <a:cs typeface="NikoshBAN" panose="02000000000000000000" pitchFamily="2" charset="0"/>
            </a:endParaRPr>
          </a:p>
        </p:txBody>
      </p:sp>
      <p:pic>
        <p:nvPicPr>
          <p:cNvPr id="3074" name="Picture 2" descr="C:\Users\DOEL\Pictures\Camera Roll\IMG_20200919_120418.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7285" y="1503873"/>
            <a:ext cx="2041637" cy="279258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819400" y="494980"/>
            <a:ext cx="3200400" cy="923330"/>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bn-IN" sz="5400" b="1" dirty="0">
                <a:solidFill>
                  <a:schemeClr val="tx1"/>
                </a:solidFill>
                <a:latin typeface="NikoshBAN" pitchFamily="2" charset="0"/>
                <a:cs typeface="NikoshBAN" pitchFamily="2" charset="0"/>
              </a:rPr>
              <a:t>একক কাজ</a:t>
            </a:r>
            <a:endParaRPr lang="en-US" sz="54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6289435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 calcmode="lin" valueType="num">
                                      <p:cBhvr additive="base">
                                        <p:cTn id="7" dur="2000" fill="hold"/>
                                        <p:tgtEl>
                                          <p:spTgt spid="52"/>
                                        </p:tgtEl>
                                        <p:attrNameLst>
                                          <p:attrName>ppt_x</p:attrName>
                                        </p:attrNameLst>
                                      </p:cBhvr>
                                      <p:tavLst>
                                        <p:tav tm="0">
                                          <p:val>
                                            <p:strVal val="0-#ppt_w/2"/>
                                          </p:val>
                                        </p:tav>
                                        <p:tav tm="100000">
                                          <p:val>
                                            <p:strVal val="#ppt_x"/>
                                          </p:val>
                                        </p:tav>
                                      </p:tavLst>
                                    </p:anim>
                                    <p:anim calcmode="lin" valueType="num">
                                      <p:cBhvr additive="base">
                                        <p:cTn id="8" dur="2000" fill="hold"/>
                                        <p:tgtEl>
                                          <p:spTgt spid="5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3074"/>
                                        </p:tgtEl>
                                        <p:attrNameLst>
                                          <p:attrName>style.visibility</p:attrName>
                                        </p:attrNameLst>
                                      </p:cBhvr>
                                      <p:to>
                                        <p:strVal val="visible"/>
                                      </p:to>
                                    </p:set>
                                    <p:animEffect transition="in" filter="wipe(down)">
                                      <p:cBhvr>
                                        <p:cTn id="20" dur="580">
                                          <p:stCondLst>
                                            <p:cond delay="0"/>
                                          </p:stCondLst>
                                        </p:cTn>
                                        <p:tgtEl>
                                          <p:spTgt spid="3074"/>
                                        </p:tgtEl>
                                      </p:cBhvr>
                                    </p:animEffect>
                                    <p:anim calcmode="lin" valueType="num">
                                      <p:cBhvr>
                                        <p:cTn id="21"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26" dur="26">
                                          <p:stCondLst>
                                            <p:cond delay="650"/>
                                          </p:stCondLst>
                                        </p:cTn>
                                        <p:tgtEl>
                                          <p:spTgt spid="3074"/>
                                        </p:tgtEl>
                                      </p:cBhvr>
                                      <p:to x="100000" y="60000"/>
                                    </p:animScale>
                                    <p:animScale>
                                      <p:cBhvr>
                                        <p:cTn id="27" dur="166" decel="50000">
                                          <p:stCondLst>
                                            <p:cond delay="676"/>
                                          </p:stCondLst>
                                        </p:cTn>
                                        <p:tgtEl>
                                          <p:spTgt spid="3074"/>
                                        </p:tgtEl>
                                      </p:cBhvr>
                                      <p:to x="100000" y="100000"/>
                                    </p:animScale>
                                    <p:animScale>
                                      <p:cBhvr>
                                        <p:cTn id="28" dur="26">
                                          <p:stCondLst>
                                            <p:cond delay="1312"/>
                                          </p:stCondLst>
                                        </p:cTn>
                                        <p:tgtEl>
                                          <p:spTgt spid="3074"/>
                                        </p:tgtEl>
                                      </p:cBhvr>
                                      <p:to x="100000" y="80000"/>
                                    </p:animScale>
                                    <p:animScale>
                                      <p:cBhvr>
                                        <p:cTn id="29" dur="166" decel="50000">
                                          <p:stCondLst>
                                            <p:cond delay="1338"/>
                                          </p:stCondLst>
                                        </p:cTn>
                                        <p:tgtEl>
                                          <p:spTgt spid="3074"/>
                                        </p:tgtEl>
                                      </p:cBhvr>
                                      <p:to x="100000" y="100000"/>
                                    </p:animScale>
                                    <p:animScale>
                                      <p:cBhvr>
                                        <p:cTn id="30" dur="26">
                                          <p:stCondLst>
                                            <p:cond delay="1642"/>
                                          </p:stCondLst>
                                        </p:cTn>
                                        <p:tgtEl>
                                          <p:spTgt spid="3074"/>
                                        </p:tgtEl>
                                      </p:cBhvr>
                                      <p:to x="100000" y="90000"/>
                                    </p:animScale>
                                    <p:animScale>
                                      <p:cBhvr>
                                        <p:cTn id="31" dur="166" decel="50000">
                                          <p:stCondLst>
                                            <p:cond delay="1668"/>
                                          </p:stCondLst>
                                        </p:cTn>
                                        <p:tgtEl>
                                          <p:spTgt spid="3074"/>
                                        </p:tgtEl>
                                      </p:cBhvr>
                                      <p:to x="100000" y="100000"/>
                                    </p:animScale>
                                    <p:animScale>
                                      <p:cBhvr>
                                        <p:cTn id="32" dur="26">
                                          <p:stCondLst>
                                            <p:cond delay="1808"/>
                                          </p:stCondLst>
                                        </p:cTn>
                                        <p:tgtEl>
                                          <p:spTgt spid="3074"/>
                                        </p:tgtEl>
                                      </p:cBhvr>
                                      <p:to x="100000" y="95000"/>
                                    </p:animScale>
                                    <p:animScale>
                                      <p:cBhvr>
                                        <p:cTn id="33" dur="166" decel="50000">
                                          <p:stCondLst>
                                            <p:cond delay="1834"/>
                                          </p:stCondLst>
                                        </p:cTn>
                                        <p:tgtEl>
                                          <p:spTgt spid="3074"/>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1" nodeType="click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fade">
                                      <p:cBhvr>
                                        <p:cTn id="38" dur="1000"/>
                                        <p:tgtEl>
                                          <p:spTgt spid="52"/>
                                        </p:tgtEl>
                                      </p:cBhvr>
                                    </p:animEffect>
                                    <p:anim calcmode="lin" valueType="num">
                                      <p:cBhvr>
                                        <p:cTn id="39" dur="1000" fill="hold"/>
                                        <p:tgtEl>
                                          <p:spTgt spid="52"/>
                                        </p:tgtEl>
                                        <p:attrNameLst>
                                          <p:attrName>ppt_x</p:attrName>
                                        </p:attrNameLst>
                                      </p:cBhvr>
                                      <p:tavLst>
                                        <p:tav tm="0">
                                          <p:val>
                                            <p:strVal val="#ppt_x"/>
                                          </p:val>
                                        </p:tav>
                                        <p:tav tm="100000">
                                          <p:val>
                                            <p:strVal val="#ppt_x"/>
                                          </p:val>
                                        </p:tav>
                                      </p:tavLst>
                                    </p:anim>
                                    <p:anim calcmode="lin" valueType="num">
                                      <p:cBhvr>
                                        <p:cTn id="40"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2568" y="1295400"/>
            <a:ext cx="8991600" cy="4524315"/>
          </a:xfrm>
          <a:prstGeom prst="rect">
            <a:avLst/>
          </a:prstGeom>
          <a:noFill/>
        </p:spPr>
        <p:txBody>
          <a:bodyPr wrap="square" rtlCol="0">
            <a:spAutoFit/>
          </a:bodyPr>
          <a:lstStyle/>
          <a:p>
            <a:r>
              <a:rPr lang="bn-IN" sz="4800" b="1" dirty="0">
                <a:solidFill>
                  <a:srgbClr val="000000"/>
                </a:solidFill>
                <a:latin typeface="NikoshBAN" pitchFamily="2" charset="0"/>
                <a:cs typeface="NikoshBAN" pitchFamily="2" charset="0"/>
              </a:rPr>
              <a:t>১। ‘সাত ভাই চম্পা’ গল্পে রাজার সাত রানী।</a:t>
            </a:r>
          </a:p>
          <a:p>
            <a:endParaRPr lang="bn-IN" sz="4800" b="1" dirty="0">
              <a:solidFill>
                <a:srgbClr val="000000"/>
              </a:solidFill>
              <a:latin typeface="NikoshBAN" pitchFamily="2" charset="0"/>
              <a:cs typeface="NikoshBAN" pitchFamily="2" charset="0"/>
            </a:endParaRPr>
          </a:p>
          <a:p>
            <a:r>
              <a:rPr lang="bn-IN" sz="4800" b="1" dirty="0">
                <a:solidFill>
                  <a:srgbClr val="000000"/>
                </a:solidFill>
                <a:latin typeface="NikoshBAN" pitchFamily="2" charset="0"/>
                <a:cs typeface="NikoshBAN" pitchFamily="2" charset="0"/>
              </a:rPr>
              <a:t>২। ছোটরানি শান্ত প্রকৃতির ছিল।</a:t>
            </a:r>
          </a:p>
          <a:p>
            <a:r>
              <a:rPr lang="bn-IN" sz="4800" b="1" dirty="0">
                <a:solidFill>
                  <a:srgbClr val="000000"/>
                </a:solidFill>
                <a:latin typeface="NikoshBAN" pitchFamily="2" charset="0"/>
                <a:cs typeface="NikoshBAN" pitchFamily="2" charset="0"/>
              </a:rPr>
              <a:t>.</a:t>
            </a:r>
          </a:p>
          <a:p>
            <a:r>
              <a:rPr lang="bn-IN" sz="4800" b="1" dirty="0">
                <a:solidFill>
                  <a:srgbClr val="000000"/>
                </a:solidFill>
                <a:latin typeface="NikoshBAN" pitchFamily="2" charset="0"/>
                <a:cs typeface="NikoshBAN" pitchFamily="2" charset="0"/>
              </a:rPr>
              <a:t>৩।রাজা ছোটরানির কোমরে সোনার শিকল বেঁধে দিলেন।</a:t>
            </a:r>
            <a:endParaRPr lang="en-US" sz="4800" b="1" dirty="0">
              <a:solidFill>
                <a:srgbClr val="000000"/>
              </a:solidFill>
              <a:latin typeface="NikoshBAN" pitchFamily="2" charset="0"/>
              <a:cs typeface="NikoshBAN" pitchFamily="2" charset="0"/>
            </a:endParaRPr>
          </a:p>
        </p:txBody>
      </p:sp>
      <p:sp>
        <p:nvSpPr>
          <p:cNvPr id="2" name="Oval 1"/>
          <p:cNvSpPr/>
          <p:nvPr/>
        </p:nvSpPr>
        <p:spPr>
          <a:xfrm>
            <a:off x="2971800" y="152400"/>
            <a:ext cx="3429000" cy="101329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a:latin typeface="NikoshBAN" pitchFamily="2" charset="0"/>
                <a:cs typeface="NikoshBAN" pitchFamily="2" charset="0"/>
              </a:rPr>
              <a:t>উত্তর</a:t>
            </a:r>
            <a:endParaRPr lang="en-US" sz="4800" b="1" dirty="0">
              <a:latin typeface="NikoshBAN" pitchFamily="2" charset="0"/>
              <a:cs typeface="NikoshBAN" pitchFamily="2" charset="0"/>
            </a:endParaRPr>
          </a:p>
        </p:txBody>
      </p:sp>
    </p:spTree>
    <p:extLst>
      <p:ext uri="{BB962C8B-B14F-4D97-AF65-F5344CB8AC3E}">
        <p14:creationId xmlns:p14="http://schemas.microsoft.com/office/powerpoint/2010/main" val="18951750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457200"/>
            <a:ext cx="3124200" cy="646331"/>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bn-IN" sz="3600" b="1" dirty="0">
                <a:solidFill>
                  <a:schemeClr val="tx1"/>
                </a:solidFill>
                <a:latin typeface="NikoshBAN" pitchFamily="2" charset="0"/>
                <a:cs typeface="NikoshBAN" pitchFamily="2" charset="0"/>
              </a:rPr>
              <a:t>একক কাজের উত্তর</a:t>
            </a:r>
            <a:endParaRPr lang="en-US" sz="3600" b="1" dirty="0">
              <a:solidFill>
                <a:schemeClr val="tx1"/>
              </a:solidFill>
              <a:latin typeface="NikoshBAN" pitchFamily="2" charset="0"/>
              <a:cs typeface="NikoshBAN" pitchFamily="2" charset="0"/>
            </a:endParaRPr>
          </a:p>
        </p:txBody>
      </p:sp>
      <p:sp>
        <p:nvSpPr>
          <p:cNvPr id="5" name="TextBox 4"/>
          <p:cNvSpPr txBox="1"/>
          <p:nvPr/>
        </p:nvSpPr>
        <p:spPr>
          <a:xfrm>
            <a:off x="505691" y="1447800"/>
            <a:ext cx="8305800" cy="4524315"/>
          </a:xfrm>
          <a:prstGeom prst="rect">
            <a:avLst/>
          </a:prstGeom>
          <a:noFill/>
        </p:spPr>
        <p:txBody>
          <a:bodyPr wrap="square" rtlCol="0">
            <a:spAutoFit/>
          </a:bodyPr>
          <a:lstStyle/>
          <a:p>
            <a:r>
              <a:rPr lang="bn-IN" sz="3600" b="1" dirty="0">
                <a:solidFill>
                  <a:schemeClr val="bg1"/>
                </a:solidFill>
                <a:latin typeface="NikoshBAN" pitchFamily="2" charset="0"/>
                <a:cs typeface="NikoshBAN" pitchFamily="2" charset="0"/>
              </a:rPr>
              <a:t>১। ছোটরানিকে রাজপুরীর বাইরে বের করে দেওয়া হলো।</a:t>
            </a:r>
          </a:p>
          <a:p>
            <a:endParaRPr lang="bn-IN" sz="3600" b="1" dirty="0">
              <a:solidFill>
                <a:schemeClr val="bg1"/>
              </a:solidFill>
              <a:latin typeface="NikoshBAN" pitchFamily="2" charset="0"/>
              <a:cs typeface="NikoshBAN" pitchFamily="2" charset="0"/>
            </a:endParaRPr>
          </a:p>
          <a:p>
            <a:r>
              <a:rPr lang="bn-IN" sz="3600" b="1" dirty="0">
                <a:solidFill>
                  <a:schemeClr val="bg1"/>
                </a:solidFill>
                <a:latin typeface="NikoshBAN" pitchFamily="2" charset="0"/>
                <a:cs typeface="NikoshBAN" pitchFamily="2" charset="0"/>
              </a:rPr>
              <a:t>২। রাজার মনে দুঃখ ছিল ভীষণ। কারণ তার কোনো ছেলে মেয়ে ছিলনা । অনেকদিন অতিবাহিত হওয়ার পর ছোটরানির বাচ্চা হওয়ার খবর ছড়িয়ে পড়ল । রাজা এই খবর শুনে অত্যন্ত আনন্দিত হলেন ।এবং রাজভান্ডার খুলে দিলেন সাধারণ মানুষের জন্য। ছোট রানির এমন সুসংবাদ শুনে এবং রাজার খুশি দেখে বড়রানিরা হিংসায় জ্বলে গেল। </a:t>
            </a:r>
            <a:endParaRPr lang="en-US" sz="36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265273979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4457" y="304800"/>
            <a:ext cx="4419600" cy="923330"/>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bn-IN" sz="5400" b="1" dirty="0">
                <a:solidFill>
                  <a:schemeClr val="bg1"/>
                </a:solidFill>
                <a:latin typeface="NikoshBAN" pitchFamily="2" charset="0"/>
                <a:cs typeface="NikoshBAN" pitchFamily="2" charset="0"/>
              </a:rPr>
              <a:t>মূল্যায়নঃ</a:t>
            </a:r>
            <a:endParaRPr lang="en-US" sz="5400" b="1" dirty="0">
              <a:solidFill>
                <a:schemeClr val="bg1"/>
              </a:solidFill>
              <a:latin typeface="NikoshBAN" pitchFamily="2" charset="0"/>
              <a:cs typeface="NikoshBAN" pitchFamily="2" charset="0"/>
            </a:endParaRPr>
          </a:p>
        </p:txBody>
      </p:sp>
      <p:sp>
        <p:nvSpPr>
          <p:cNvPr id="5" name="TextBox 4"/>
          <p:cNvSpPr txBox="1"/>
          <p:nvPr/>
        </p:nvSpPr>
        <p:spPr>
          <a:xfrm>
            <a:off x="457200" y="1371600"/>
            <a:ext cx="8352972" cy="5016758"/>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bn-IN" sz="4800" b="1" dirty="0">
                <a:solidFill>
                  <a:srgbClr val="002060"/>
                </a:solidFill>
                <a:latin typeface="NikoshBAN" pitchFamily="2" charset="0"/>
                <a:cs typeface="NikoshBAN" pitchFamily="2" charset="0"/>
              </a:rPr>
              <a:t>১।‘সাত ভাই চম্পা’ গল্পে রাজার কয় রানী?</a:t>
            </a:r>
          </a:p>
          <a:p>
            <a:endParaRPr lang="bn-IN" sz="4800" b="1" dirty="0">
              <a:solidFill>
                <a:srgbClr val="002060"/>
              </a:solidFill>
              <a:latin typeface="NikoshBAN" pitchFamily="2" charset="0"/>
              <a:cs typeface="NikoshBAN" pitchFamily="2" charset="0"/>
            </a:endParaRPr>
          </a:p>
          <a:p>
            <a:r>
              <a:rPr lang="bn-IN" sz="4800" b="1" dirty="0">
                <a:solidFill>
                  <a:srgbClr val="002060"/>
                </a:solidFill>
                <a:latin typeface="NikoshBAN" pitchFamily="2" charset="0"/>
                <a:cs typeface="NikoshBAN" pitchFamily="2" charset="0"/>
              </a:rPr>
              <a:t>২।ছোটরানি কেমন প্রকৃতির ছিল?</a:t>
            </a:r>
          </a:p>
          <a:p>
            <a:endParaRPr lang="bn-IN" sz="4800" b="1" dirty="0">
              <a:solidFill>
                <a:srgbClr val="002060"/>
              </a:solidFill>
              <a:latin typeface="NikoshBAN" pitchFamily="2" charset="0"/>
              <a:cs typeface="NikoshBAN" pitchFamily="2" charset="0"/>
            </a:endParaRPr>
          </a:p>
          <a:p>
            <a:r>
              <a:rPr lang="bn-IN" sz="4800" b="1" dirty="0">
                <a:solidFill>
                  <a:srgbClr val="002060"/>
                </a:solidFill>
                <a:latin typeface="NikoshBAN" pitchFamily="2" charset="0"/>
                <a:cs typeface="NikoshBAN" pitchFamily="2" charset="0"/>
              </a:rPr>
              <a:t>৩। রাজা ছোটরানির কোমরে কীসের শিকল বেঁধে দিলেন?</a:t>
            </a:r>
          </a:p>
          <a:p>
            <a:endParaRPr lang="en-US" sz="3200" dirty="0">
              <a:solidFill>
                <a:srgbClr val="002060"/>
              </a:solidFill>
            </a:endParaRPr>
          </a:p>
        </p:txBody>
      </p:sp>
    </p:spTree>
    <p:extLst>
      <p:ext uri="{BB962C8B-B14F-4D97-AF65-F5344CB8AC3E}">
        <p14:creationId xmlns:p14="http://schemas.microsoft.com/office/powerpoint/2010/main" val="1353548487"/>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81400" y="140815"/>
            <a:ext cx="2133600" cy="783193"/>
          </a:xfrm>
          <a:prstGeom prst="roundRect">
            <a:avLst/>
          </a:prstGeom>
          <a:solidFill>
            <a:schemeClr val="accent3">
              <a:lumMod val="20000"/>
              <a:lumOff val="80000"/>
            </a:schemeClr>
          </a:solidFill>
          <a:ln>
            <a:solidFill>
              <a:srgbClr val="7030A0"/>
            </a:solidFill>
          </a:ln>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a:r>
              <a:rPr lang="bn-BD" sz="4000" b="1" dirty="0">
                <a:ln w="11430">
                  <a:solidFill>
                    <a:srgbClr val="580000"/>
                  </a:solidFill>
                </a:ln>
                <a:solidFill>
                  <a:srgbClr val="580000"/>
                </a:solidFill>
                <a:effectLst>
                  <a:outerShdw blurRad="50800" dist="39000" dir="5460000" algn="tl">
                    <a:srgbClr val="000000">
                      <a:alpha val="38000"/>
                    </a:srgbClr>
                  </a:outerShdw>
                </a:effectLst>
                <a:latin typeface="NikoshBAN" pitchFamily="2" charset="0"/>
                <a:cs typeface="NikoshBAN" pitchFamily="2" charset="0"/>
              </a:rPr>
              <a:t>বাড়ির কাজ</a:t>
            </a:r>
          </a:p>
        </p:txBody>
      </p:sp>
      <p:sp>
        <p:nvSpPr>
          <p:cNvPr id="6" name="TextBox 5"/>
          <p:cNvSpPr txBox="1"/>
          <p:nvPr/>
        </p:nvSpPr>
        <p:spPr>
          <a:xfrm>
            <a:off x="1758950" y="4850366"/>
            <a:ext cx="5778499" cy="523220"/>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scene3d>
              <a:camera prst="orthographicFront"/>
              <a:lightRig rig="soft" dir="t">
                <a:rot lat="0" lon="0" rev="10800000"/>
              </a:lightRig>
            </a:scene3d>
            <a:sp3d>
              <a:bevelT w="27940" h="12700"/>
              <a:contourClr>
                <a:srgbClr val="DDDDDD"/>
              </a:contourClr>
            </a:sp3d>
          </a:bodyPr>
          <a:lstStyle/>
          <a:p>
            <a:pPr algn="ctr"/>
            <a:r>
              <a:rPr lang="bn-BD" sz="2800" b="1" spc="150" dirty="0">
                <a:ln w="11430"/>
                <a:solidFill>
                  <a:srgbClr val="F8F8F8"/>
                </a:solidFill>
                <a:effectLst>
                  <a:outerShdw blurRad="25400" algn="tl" rotWithShape="0">
                    <a:srgbClr val="000000">
                      <a:alpha val="43000"/>
                    </a:srgbClr>
                  </a:outerShdw>
                </a:effectLst>
                <a:latin typeface="NikoshBAN" pitchFamily="2" charset="0"/>
                <a:cs typeface="NikoshBAN" pitchFamily="2" charset="0"/>
              </a:rPr>
              <a:t> </a:t>
            </a:r>
            <a:r>
              <a:rPr lang="bn-BD" sz="2400" b="1" spc="150" dirty="0">
                <a:ln w="11430"/>
                <a:solidFill>
                  <a:schemeClr val="bg2">
                    <a:lumMod val="50000"/>
                  </a:schemeClr>
                </a:solidFill>
                <a:effectLst>
                  <a:outerShdw blurRad="25400" algn="tl" rotWithShape="0">
                    <a:srgbClr val="000000">
                      <a:alpha val="43000"/>
                    </a:srgbClr>
                  </a:outerShdw>
                </a:effectLst>
                <a:latin typeface="NikoshBAN" pitchFamily="2" charset="0"/>
                <a:cs typeface="NikoshBAN" pitchFamily="2" charset="0"/>
              </a:rPr>
              <a:t>‘</a:t>
            </a:r>
            <a:r>
              <a:rPr lang="bn-IN" sz="2400" b="1" spc="50" dirty="0">
                <a:ln w="13500">
                  <a:solidFill>
                    <a:schemeClr val="accent1">
                      <a:shade val="2500"/>
                      <a:alpha val="6500"/>
                    </a:schemeClr>
                  </a:solidFill>
                  <a:prstDash val="solid"/>
                </a:ln>
                <a:solidFill>
                  <a:schemeClr val="bg2">
                    <a:lumMod val="50000"/>
                  </a:schemeClr>
                </a:solidFill>
                <a:effectLst>
                  <a:innerShdw blurRad="50900" dist="38500" dir="13500000">
                    <a:srgbClr val="000000">
                      <a:alpha val="60000"/>
                    </a:srgbClr>
                  </a:innerShdw>
                </a:effectLst>
                <a:latin typeface="NikoshBAN" pitchFamily="2" charset="0"/>
                <a:cs typeface="NikoshBAN" pitchFamily="2" charset="0"/>
              </a:rPr>
              <a:t>আঁতুরঘর’ কীভাবে আলোকিত হয়ে ওঠে </a:t>
            </a:r>
            <a:r>
              <a:rPr lang="bn-BD" sz="2400" b="1" spc="50" dirty="0">
                <a:ln w="13500">
                  <a:solidFill>
                    <a:schemeClr val="accent1">
                      <a:shade val="2500"/>
                      <a:alpha val="6500"/>
                    </a:schemeClr>
                  </a:solidFill>
                  <a:prstDash val="solid"/>
                </a:ln>
                <a:solidFill>
                  <a:schemeClr val="bg2">
                    <a:lumMod val="50000"/>
                  </a:schemeClr>
                </a:solidFill>
                <a:effectLst>
                  <a:innerShdw blurRad="50900" dist="38500" dir="13500000">
                    <a:srgbClr val="000000">
                      <a:alpha val="60000"/>
                    </a:srgbClr>
                  </a:innerShdw>
                </a:effectLst>
                <a:latin typeface="NikoshBAN" pitchFamily="2" charset="0"/>
                <a:cs typeface="NikoshBAN" pitchFamily="2" charset="0"/>
              </a:rPr>
              <a:t>লিখে আনবে।</a:t>
            </a:r>
          </a:p>
        </p:txBody>
      </p:sp>
      <p:pic>
        <p:nvPicPr>
          <p:cNvPr id="7" name="Picture 2" descr="C:\Users\Home\Downloads\bari2016051207591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89019" y="1066800"/>
            <a:ext cx="6248400" cy="3429000"/>
          </a:xfrm>
          <a:prstGeom prst="roundRect">
            <a:avLst>
              <a:gd name="adj" fmla="val 11111"/>
            </a:avLst>
          </a:prstGeom>
          <a:ln w="190500" cap="rnd">
            <a:solidFill>
              <a:srgbClr val="00B05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4" name="Slide Number Placeholder 3"/>
          <p:cNvSpPr>
            <a:spLocks noGrp="1"/>
          </p:cNvSpPr>
          <p:nvPr>
            <p:ph type="sldNum" sz="quarter" idx="12"/>
          </p:nvPr>
        </p:nvSpPr>
        <p:spPr>
          <a:xfrm>
            <a:off x="8229600" y="6248402"/>
            <a:ext cx="609600" cy="365125"/>
          </a:xfrm>
        </p:spPr>
        <p:txBody>
          <a:bodyPr>
            <a:normAutofit lnSpcReduction="10000"/>
          </a:bodyPr>
          <a:lstStyle/>
          <a:p>
            <a:fld id="{B6F15528-21DE-4FAA-801E-634DDDAF4B2B}" type="slidenum">
              <a:rPr lang="en-US" smtClean="0">
                <a:latin typeface="Times New Roman" panose="02020603050405020304" pitchFamily="18" charset="0"/>
                <a:cs typeface="Times New Roman" panose="02020603050405020304" pitchFamily="18" charset="0"/>
              </a:rPr>
              <a:pPr/>
              <a:t>15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4522"/>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80">
                                          <p:stCondLst>
                                            <p:cond delay="0"/>
                                          </p:stCondLst>
                                        </p:cTn>
                                        <p:tgtEl>
                                          <p:spTgt spid="7"/>
                                        </p:tgtEl>
                                      </p:cBhvr>
                                    </p:animEffect>
                                    <p:anim calcmode="lin" valueType="num">
                                      <p:cBhvr>
                                        <p:cTn id="1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0" dur="26">
                                          <p:stCondLst>
                                            <p:cond delay="650"/>
                                          </p:stCondLst>
                                        </p:cTn>
                                        <p:tgtEl>
                                          <p:spTgt spid="7"/>
                                        </p:tgtEl>
                                      </p:cBhvr>
                                      <p:to x="100000" y="60000"/>
                                    </p:animScale>
                                    <p:animScale>
                                      <p:cBhvr>
                                        <p:cTn id="21" dur="166" decel="50000">
                                          <p:stCondLst>
                                            <p:cond delay="676"/>
                                          </p:stCondLst>
                                        </p:cTn>
                                        <p:tgtEl>
                                          <p:spTgt spid="7"/>
                                        </p:tgtEl>
                                      </p:cBhvr>
                                      <p:to x="100000" y="100000"/>
                                    </p:animScale>
                                    <p:animScale>
                                      <p:cBhvr>
                                        <p:cTn id="22" dur="26">
                                          <p:stCondLst>
                                            <p:cond delay="1312"/>
                                          </p:stCondLst>
                                        </p:cTn>
                                        <p:tgtEl>
                                          <p:spTgt spid="7"/>
                                        </p:tgtEl>
                                      </p:cBhvr>
                                      <p:to x="100000" y="80000"/>
                                    </p:animScale>
                                    <p:animScale>
                                      <p:cBhvr>
                                        <p:cTn id="23" dur="166" decel="50000">
                                          <p:stCondLst>
                                            <p:cond delay="1338"/>
                                          </p:stCondLst>
                                        </p:cTn>
                                        <p:tgtEl>
                                          <p:spTgt spid="7"/>
                                        </p:tgtEl>
                                      </p:cBhvr>
                                      <p:to x="100000" y="100000"/>
                                    </p:animScale>
                                    <p:animScale>
                                      <p:cBhvr>
                                        <p:cTn id="24" dur="26">
                                          <p:stCondLst>
                                            <p:cond delay="1642"/>
                                          </p:stCondLst>
                                        </p:cTn>
                                        <p:tgtEl>
                                          <p:spTgt spid="7"/>
                                        </p:tgtEl>
                                      </p:cBhvr>
                                      <p:to x="100000" y="90000"/>
                                    </p:animScale>
                                    <p:animScale>
                                      <p:cBhvr>
                                        <p:cTn id="25" dur="166" decel="50000">
                                          <p:stCondLst>
                                            <p:cond delay="1668"/>
                                          </p:stCondLst>
                                        </p:cTn>
                                        <p:tgtEl>
                                          <p:spTgt spid="7"/>
                                        </p:tgtEl>
                                      </p:cBhvr>
                                      <p:to x="100000" y="100000"/>
                                    </p:animScale>
                                    <p:animScale>
                                      <p:cBhvr>
                                        <p:cTn id="26" dur="26">
                                          <p:stCondLst>
                                            <p:cond delay="1808"/>
                                          </p:stCondLst>
                                        </p:cTn>
                                        <p:tgtEl>
                                          <p:spTgt spid="7"/>
                                        </p:tgtEl>
                                      </p:cBhvr>
                                      <p:to x="100000" y="95000"/>
                                    </p:animScale>
                                    <p:animScale>
                                      <p:cBhvr>
                                        <p:cTn id="27" dur="166" decel="50000">
                                          <p:stCondLst>
                                            <p:cond delay="1834"/>
                                          </p:stCondLst>
                                        </p:cTn>
                                        <p:tgtEl>
                                          <p:spTgt spid="7"/>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additive="base">
                                        <p:cTn id="32" dur="500" fill="hold"/>
                                        <p:tgtEl>
                                          <p:spTgt spid="6"/>
                                        </p:tgtEl>
                                        <p:attrNameLst>
                                          <p:attrName>ppt_x</p:attrName>
                                        </p:attrNameLst>
                                      </p:cBhvr>
                                      <p:tavLst>
                                        <p:tav tm="0">
                                          <p:val>
                                            <p:strVal val="#ppt_x"/>
                                          </p:val>
                                        </p:tav>
                                        <p:tav tm="100000">
                                          <p:val>
                                            <p:strVal val="#ppt_x"/>
                                          </p:val>
                                        </p:tav>
                                      </p:tavLst>
                                    </p:anim>
                                    <p:anim calcmode="lin" valueType="num">
                                      <p:cBhvr additive="base">
                                        <p:cTn id="3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21281" y="5181600"/>
            <a:ext cx="3429000" cy="1200329"/>
          </a:xfrm>
          <a:prstGeom prst="rect">
            <a:avLst/>
          </a:prstGeom>
          <a:ln/>
          <a:effectLst>
            <a:innerShdw blurRad="63500" dist="50800" dir="16200000">
              <a:prstClr val="black">
                <a:alpha val="50000"/>
              </a:prstClr>
            </a:innerShdw>
          </a:effectLst>
        </p:spPr>
        <p:style>
          <a:lnRef idx="0">
            <a:schemeClr val="accent4"/>
          </a:lnRef>
          <a:fillRef idx="3">
            <a:schemeClr val="accent4"/>
          </a:fillRef>
          <a:effectRef idx="3">
            <a:schemeClr val="accent4"/>
          </a:effectRef>
          <a:fontRef idx="minor">
            <a:schemeClr val="lt1"/>
          </a:fontRef>
        </p:style>
        <p:txBody>
          <a:bodyPr wrap="square" rtlCol="0">
            <a:spAutoFit/>
          </a:bodyPr>
          <a:lstStyle/>
          <a:p>
            <a:pPr algn="ctr"/>
            <a:r>
              <a:rPr lang="bn-IN" sz="7200" dirty="0">
                <a:solidFill>
                  <a:srgbClr val="FFFF00"/>
                </a:solidFill>
                <a:latin typeface="NikoshBAN" pitchFamily="2" charset="0"/>
                <a:cs typeface="NikoshBAN" pitchFamily="2" charset="0"/>
              </a:rPr>
              <a:t>ধন্যবাদ</a:t>
            </a:r>
            <a:endParaRPr lang="en-US" sz="7200" dirty="0">
              <a:solidFill>
                <a:srgbClr val="FFFF00"/>
              </a:solidFill>
              <a:latin typeface="NikoshBAN" pitchFamily="2" charset="0"/>
              <a:cs typeface="NikoshBAN" pitchFamily="2" charset="0"/>
            </a:endParaRPr>
          </a:p>
        </p:txBody>
      </p:sp>
      <p:pic>
        <p:nvPicPr>
          <p:cNvPr id="5" name="Picture 4" descr="image_default_11395a71cc3d31a43.jpg"/>
          <p:cNvPicPr>
            <a:picLocks noChangeAspect="1"/>
          </p:cNvPicPr>
          <p:nvPr/>
        </p:nvPicPr>
        <p:blipFill>
          <a:blip r:embed="rId2"/>
          <a:stretch>
            <a:fillRect/>
          </a:stretch>
        </p:blipFill>
        <p:spPr>
          <a:xfrm>
            <a:off x="2057400" y="526473"/>
            <a:ext cx="5589320" cy="4316510"/>
          </a:xfrm>
          <a:prstGeom prst="rect">
            <a:avLst/>
          </a:prstGeom>
        </p:spPr>
      </p:pic>
    </p:spTree>
    <p:extLst>
      <p:ext uri="{BB962C8B-B14F-4D97-AF65-F5344CB8AC3E}">
        <p14:creationId xmlns:p14="http://schemas.microsoft.com/office/powerpoint/2010/main" val="325259085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DOEL\Pictures\IMG_20210314_115837_BURST005.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63682" y="602434"/>
            <a:ext cx="1267875" cy="178999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D:\SHIRIN\Shirin\Removable Disk\Tinku\IMG_20220705_22090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926" y="730799"/>
            <a:ext cx="1143002" cy="1661631"/>
          </a:xfrm>
          <a:prstGeom prst="rect">
            <a:avLst/>
          </a:prstGeom>
          <a:noFill/>
          <a:extLst>
            <a:ext uri="{909E8E84-426E-40DD-AFC4-6F175D3DCCD1}">
              <a14:hiddenFill xmlns:a14="http://schemas.microsoft.com/office/drawing/2010/main">
                <a:solidFill>
                  <a:srgbClr val="FFFFFF"/>
                </a:solidFill>
              </a14:hiddenFill>
            </a:ext>
          </a:extLst>
        </p:spPr>
      </p:pic>
      <p:sp>
        <p:nvSpPr>
          <p:cNvPr id="8" name="Up Arrow 7"/>
          <p:cNvSpPr/>
          <p:nvPr/>
        </p:nvSpPr>
        <p:spPr>
          <a:xfrm>
            <a:off x="5029200" y="2597728"/>
            <a:ext cx="4114800" cy="403860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b="1" dirty="0">
                <a:solidFill>
                  <a:schemeClr val="bg1"/>
                </a:solidFill>
                <a:latin typeface="NikoshBAN" pitchFamily="2" charset="0"/>
                <a:cs typeface="NikoshBAN" pitchFamily="2" charset="0"/>
              </a:rPr>
              <a:t>শ্রেণিঃ ৬ষ্ঠ</a:t>
            </a:r>
          </a:p>
          <a:p>
            <a:r>
              <a:rPr lang="bn-IN" sz="2800" b="1" dirty="0">
                <a:solidFill>
                  <a:schemeClr val="bg1"/>
                </a:solidFill>
                <a:latin typeface="NikoshBAN" pitchFamily="2" charset="0"/>
                <a:cs typeface="NikoshBAN" pitchFamily="2" charset="0"/>
              </a:rPr>
              <a:t>বিষয়ঃ বাংলা (আনন্দ পাঠ)</a:t>
            </a:r>
            <a:endParaRPr lang="en-US" sz="2800" b="1" dirty="0">
              <a:solidFill>
                <a:schemeClr val="bg1"/>
              </a:solidFill>
              <a:latin typeface="NikoshBAN" pitchFamily="2" charset="0"/>
              <a:cs typeface="NikoshBAN" pitchFamily="2" charset="0"/>
            </a:endParaRPr>
          </a:p>
        </p:txBody>
      </p:sp>
      <p:sp>
        <p:nvSpPr>
          <p:cNvPr id="9" name="Rectangular Callout 8"/>
          <p:cNvSpPr/>
          <p:nvPr/>
        </p:nvSpPr>
        <p:spPr>
          <a:xfrm>
            <a:off x="3041072" y="1155215"/>
            <a:ext cx="3124200" cy="812801"/>
          </a:xfrm>
          <a:prstGeom prst="wedgeRectCallout">
            <a:avLst>
              <a:gd name="adj1" fmla="val -13738"/>
              <a:gd name="adj2" fmla="val 128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b="1" dirty="0">
                <a:solidFill>
                  <a:schemeClr val="tx1">
                    <a:lumMod val="95000"/>
                    <a:lumOff val="5000"/>
                  </a:schemeClr>
                </a:solidFill>
                <a:latin typeface="NikoshBAN" pitchFamily="2" charset="0"/>
                <a:cs typeface="NikoshBAN" pitchFamily="2" charset="0"/>
              </a:rPr>
              <a:t>পরিচিতি</a:t>
            </a:r>
            <a:endParaRPr lang="en-US" sz="4800" b="1" dirty="0">
              <a:solidFill>
                <a:schemeClr val="tx1">
                  <a:lumMod val="95000"/>
                  <a:lumOff val="5000"/>
                </a:schemeClr>
              </a:solidFill>
              <a:latin typeface="NikoshBAN" pitchFamily="2" charset="0"/>
              <a:cs typeface="NikoshBAN" pitchFamily="2" charset="0"/>
            </a:endParaRPr>
          </a:p>
        </p:txBody>
      </p:sp>
      <p:sp>
        <p:nvSpPr>
          <p:cNvPr id="11" name="Up Arrow 10"/>
          <p:cNvSpPr/>
          <p:nvPr/>
        </p:nvSpPr>
        <p:spPr>
          <a:xfrm>
            <a:off x="223651" y="2632364"/>
            <a:ext cx="4114800" cy="4038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2800" b="1" dirty="0">
                <a:solidFill>
                  <a:schemeClr val="bg2">
                    <a:lumMod val="10000"/>
                  </a:schemeClr>
                </a:solidFill>
                <a:latin typeface="NikoshBAN" pitchFamily="2" charset="0"/>
                <a:cs typeface="NikoshBAN" pitchFamily="2" charset="0"/>
              </a:rPr>
              <a:t>শিরিন আক্তার</a:t>
            </a:r>
          </a:p>
          <a:p>
            <a:r>
              <a:rPr lang="bn-IN" sz="2800" b="1" dirty="0">
                <a:solidFill>
                  <a:schemeClr val="bg2">
                    <a:lumMod val="10000"/>
                  </a:schemeClr>
                </a:solidFill>
                <a:latin typeface="NikoshBAN" pitchFamily="2" charset="0"/>
                <a:cs typeface="NikoshBAN" pitchFamily="2" charset="0"/>
              </a:rPr>
              <a:t>সহকারি শিক্ষক  (বাংলা)</a:t>
            </a:r>
          </a:p>
          <a:p>
            <a:r>
              <a:rPr lang="bn-IN" sz="2800" b="1" dirty="0">
                <a:solidFill>
                  <a:schemeClr val="bg2">
                    <a:lumMod val="10000"/>
                  </a:schemeClr>
                </a:solidFill>
                <a:latin typeface="NikoshBAN" pitchFamily="2" charset="0"/>
                <a:cs typeface="NikoshBAN" pitchFamily="2" charset="0"/>
              </a:rPr>
              <a:t>চুপাইর বালিকা উচ্চ বিদ্যালয়</a:t>
            </a:r>
          </a:p>
          <a:p>
            <a:r>
              <a:rPr lang="bn-IN" sz="2800" b="1" dirty="0">
                <a:solidFill>
                  <a:schemeClr val="bg2">
                    <a:lumMod val="10000"/>
                  </a:schemeClr>
                </a:solidFill>
                <a:latin typeface="NikoshBAN" pitchFamily="2" charset="0"/>
                <a:cs typeface="NikoshBAN" pitchFamily="2" charset="0"/>
              </a:rPr>
              <a:t>কালীগঞ্জ, গাজীপুর ।</a:t>
            </a:r>
          </a:p>
          <a:p>
            <a:endParaRPr lang="en-US" sz="2800" b="1" dirty="0">
              <a:solidFill>
                <a:schemeClr val="bg2">
                  <a:lumMod val="10000"/>
                </a:schemeClr>
              </a:solidFill>
              <a:latin typeface="NikoshBAN" pitchFamily="2" charset="0"/>
              <a:cs typeface="NikoshBAN" pitchFamily="2" charset="0"/>
            </a:endParaRPr>
          </a:p>
        </p:txBody>
      </p:sp>
    </p:spTree>
    <p:extLst>
      <p:ext uri="{BB962C8B-B14F-4D97-AF65-F5344CB8AC3E}">
        <p14:creationId xmlns:p14="http://schemas.microsoft.com/office/powerpoint/2010/main" val="213207796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ipe(down)">
                                      <p:cBhvr>
                                        <p:cTn id="17" dur="580">
                                          <p:stCondLst>
                                            <p:cond delay="0"/>
                                          </p:stCondLst>
                                        </p:cTn>
                                        <p:tgtEl>
                                          <p:spTgt spid="1026"/>
                                        </p:tgtEl>
                                      </p:cBhvr>
                                    </p:animEffect>
                                    <p:anim calcmode="lin" valueType="num">
                                      <p:cBhvr>
                                        <p:cTn id="1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3" dur="26">
                                          <p:stCondLst>
                                            <p:cond delay="650"/>
                                          </p:stCondLst>
                                        </p:cTn>
                                        <p:tgtEl>
                                          <p:spTgt spid="1026"/>
                                        </p:tgtEl>
                                      </p:cBhvr>
                                      <p:to x="100000" y="60000"/>
                                    </p:animScale>
                                    <p:animScale>
                                      <p:cBhvr>
                                        <p:cTn id="24" dur="166" decel="50000">
                                          <p:stCondLst>
                                            <p:cond delay="676"/>
                                          </p:stCondLst>
                                        </p:cTn>
                                        <p:tgtEl>
                                          <p:spTgt spid="1026"/>
                                        </p:tgtEl>
                                      </p:cBhvr>
                                      <p:to x="100000" y="100000"/>
                                    </p:animScale>
                                    <p:animScale>
                                      <p:cBhvr>
                                        <p:cTn id="25" dur="26">
                                          <p:stCondLst>
                                            <p:cond delay="1312"/>
                                          </p:stCondLst>
                                        </p:cTn>
                                        <p:tgtEl>
                                          <p:spTgt spid="1026"/>
                                        </p:tgtEl>
                                      </p:cBhvr>
                                      <p:to x="100000" y="80000"/>
                                    </p:animScale>
                                    <p:animScale>
                                      <p:cBhvr>
                                        <p:cTn id="26" dur="166" decel="50000">
                                          <p:stCondLst>
                                            <p:cond delay="1338"/>
                                          </p:stCondLst>
                                        </p:cTn>
                                        <p:tgtEl>
                                          <p:spTgt spid="1026"/>
                                        </p:tgtEl>
                                      </p:cBhvr>
                                      <p:to x="100000" y="100000"/>
                                    </p:animScale>
                                    <p:animScale>
                                      <p:cBhvr>
                                        <p:cTn id="27" dur="26">
                                          <p:stCondLst>
                                            <p:cond delay="1642"/>
                                          </p:stCondLst>
                                        </p:cTn>
                                        <p:tgtEl>
                                          <p:spTgt spid="1026"/>
                                        </p:tgtEl>
                                      </p:cBhvr>
                                      <p:to x="100000" y="90000"/>
                                    </p:animScale>
                                    <p:animScale>
                                      <p:cBhvr>
                                        <p:cTn id="28" dur="166" decel="50000">
                                          <p:stCondLst>
                                            <p:cond delay="1668"/>
                                          </p:stCondLst>
                                        </p:cTn>
                                        <p:tgtEl>
                                          <p:spTgt spid="1026"/>
                                        </p:tgtEl>
                                      </p:cBhvr>
                                      <p:to x="100000" y="100000"/>
                                    </p:animScale>
                                    <p:animScale>
                                      <p:cBhvr>
                                        <p:cTn id="29" dur="26">
                                          <p:stCondLst>
                                            <p:cond delay="1808"/>
                                          </p:stCondLst>
                                        </p:cTn>
                                        <p:tgtEl>
                                          <p:spTgt spid="1026"/>
                                        </p:tgtEl>
                                      </p:cBhvr>
                                      <p:to x="100000" y="95000"/>
                                    </p:animScale>
                                    <p:animScale>
                                      <p:cBhvr>
                                        <p:cTn id="30" dur="166" decel="50000">
                                          <p:stCondLst>
                                            <p:cond delay="1834"/>
                                          </p:stCondLst>
                                        </p:cTn>
                                        <p:tgtEl>
                                          <p:spTgt spid="102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down)">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nodeType="clickEffect">
                                  <p:stCondLst>
                                    <p:cond delay="0"/>
                                  </p:stCondLst>
                                  <p:childTnLst>
                                    <p:set>
                                      <p:cBhvr>
                                        <p:cTn id="39" dur="1" fill="hold">
                                          <p:stCondLst>
                                            <p:cond delay="0"/>
                                          </p:stCondLst>
                                        </p:cTn>
                                        <p:tgtEl>
                                          <p:spTgt spid="1027"/>
                                        </p:tgtEl>
                                        <p:attrNameLst>
                                          <p:attrName>style.visibility</p:attrName>
                                        </p:attrNameLst>
                                      </p:cBhvr>
                                      <p:to>
                                        <p:strVal val="visible"/>
                                      </p:to>
                                    </p:set>
                                    <p:animEffect transition="in" filter="wipe(down)">
                                      <p:cBhvr>
                                        <p:cTn id="40" dur="580">
                                          <p:stCondLst>
                                            <p:cond delay="0"/>
                                          </p:stCondLst>
                                        </p:cTn>
                                        <p:tgtEl>
                                          <p:spTgt spid="1027"/>
                                        </p:tgtEl>
                                      </p:cBhvr>
                                    </p:animEffect>
                                    <p:anim calcmode="lin" valueType="num">
                                      <p:cBhvr>
                                        <p:cTn id="41"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46" dur="26">
                                          <p:stCondLst>
                                            <p:cond delay="650"/>
                                          </p:stCondLst>
                                        </p:cTn>
                                        <p:tgtEl>
                                          <p:spTgt spid="1027"/>
                                        </p:tgtEl>
                                      </p:cBhvr>
                                      <p:to x="100000" y="60000"/>
                                    </p:animScale>
                                    <p:animScale>
                                      <p:cBhvr>
                                        <p:cTn id="47" dur="166" decel="50000">
                                          <p:stCondLst>
                                            <p:cond delay="676"/>
                                          </p:stCondLst>
                                        </p:cTn>
                                        <p:tgtEl>
                                          <p:spTgt spid="1027"/>
                                        </p:tgtEl>
                                      </p:cBhvr>
                                      <p:to x="100000" y="100000"/>
                                    </p:animScale>
                                    <p:animScale>
                                      <p:cBhvr>
                                        <p:cTn id="48" dur="26">
                                          <p:stCondLst>
                                            <p:cond delay="1312"/>
                                          </p:stCondLst>
                                        </p:cTn>
                                        <p:tgtEl>
                                          <p:spTgt spid="1027"/>
                                        </p:tgtEl>
                                      </p:cBhvr>
                                      <p:to x="100000" y="80000"/>
                                    </p:animScale>
                                    <p:animScale>
                                      <p:cBhvr>
                                        <p:cTn id="49" dur="166" decel="50000">
                                          <p:stCondLst>
                                            <p:cond delay="1338"/>
                                          </p:stCondLst>
                                        </p:cTn>
                                        <p:tgtEl>
                                          <p:spTgt spid="1027"/>
                                        </p:tgtEl>
                                      </p:cBhvr>
                                      <p:to x="100000" y="100000"/>
                                    </p:animScale>
                                    <p:animScale>
                                      <p:cBhvr>
                                        <p:cTn id="50" dur="26">
                                          <p:stCondLst>
                                            <p:cond delay="1642"/>
                                          </p:stCondLst>
                                        </p:cTn>
                                        <p:tgtEl>
                                          <p:spTgt spid="1027"/>
                                        </p:tgtEl>
                                      </p:cBhvr>
                                      <p:to x="100000" y="90000"/>
                                    </p:animScale>
                                    <p:animScale>
                                      <p:cBhvr>
                                        <p:cTn id="51" dur="166" decel="50000">
                                          <p:stCondLst>
                                            <p:cond delay="1668"/>
                                          </p:stCondLst>
                                        </p:cTn>
                                        <p:tgtEl>
                                          <p:spTgt spid="1027"/>
                                        </p:tgtEl>
                                      </p:cBhvr>
                                      <p:to x="100000" y="100000"/>
                                    </p:animScale>
                                    <p:animScale>
                                      <p:cBhvr>
                                        <p:cTn id="52" dur="26">
                                          <p:stCondLst>
                                            <p:cond delay="1808"/>
                                          </p:stCondLst>
                                        </p:cTn>
                                        <p:tgtEl>
                                          <p:spTgt spid="1027"/>
                                        </p:tgtEl>
                                      </p:cBhvr>
                                      <p:to x="100000" y="95000"/>
                                    </p:animScale>
                                    <p:animScale>
                                      <p:cBhvr>
                                        <p:cTn id="53" dur="166" decel="50000">
                                          <p:stCondLst>
                                            <p:cond delay="1834"/>
                                          </p:stCondLst>
                                        </p:cTn>
                                        <p:tgtEl>
                                          <p:spTgt spid="102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mahamuda\রাজা.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99" y="1676400"/>
            <a:ext cx="5777345" cy="394785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114800" y="5715000"/>
            <a:ext cx="2667000"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bn-IN" sz="5400" b="1" dirty="0">
                <a:solidFill>
                  <a:schemeClr val="bg2">
                    <a:lumMod val="10000"/>
                  </a:schemeClr>
                </a:solidFill>
                <a:latin typeface="NikoshBAN" pitchFamily="2" charset="0"/>
                <a:cs typeface="NikoshBAN" pitchFamily="2" charset="0"/>
              </a:rPr>
              <a:t>রাজার</a:t>
            </a:r>
            <a:endParaRPr lang="en-US" sz="5400" b="1" dirty="0">
              <a:solidFill>
                <a:schemeClr val="bg2">
                  <a:lumMod val="10000"/>
                </a:schemeClr>
              </a:solidFill>
              <a:latin typeface="NikoshBAN" pitchFamily="2" charset="0"/>
              <a:cs typeface="NikoshBAN" pitchFamily="2" charset="0"/>
            </a:endParaRPr>
          </a:p>
        </p:txBody>
      </p:sp>
      <p:sp>
        <p:nvSpPr>
          <p:cNvPr id="6" name="Rectangular Callout 5"/>
          <p:cNvSpPr/>
          <p:nvPr/>
        </p:nvSpPr>
        <p:spPr>
          <a:xfrm>
            <a:off x="533398" y="304800"/>
            <a:ext cx="4724400" cy="838200"/>
          </a:xfrm>
          <a:prstGeom prst="wedgeRectCallout">
            <a:avLst>
              <a:gd name="adj1" fmla="val -8222"/>
              <a:gd name="adj2" fmla="val 100459"/>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3200" dirty="0" err="1" smtClean="0">
                <a:solidFill>
                  <a:schemeClr val="tx1">
                    <a:lumMod val="95000"/>
                    <a:lumOff val="5000"/>
                  </a:schemeClr>
                </a:solidFill>
                <a:latin typeface="NikoshBAN" pitchFamily="2" charset="0"/>
                <a:cs typeface="NikoshBAN" pitchFamily="2" charset="0"/>
              </a:rPr>
              <a:t>ছবিটি</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কিসের</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বলতে</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চেষ্টা</a:t>
            </a:r>
            <a:r>
              <a:rPr lang="en-US" sz="3200" dirty="0" smtClean="0">
                <a:solidFill>
                  <a:schemeClr val="tx1">
                    <a:lumMod val="95000"/>
                    <a:lumOff val="5000"/>
                  </a:schemeClr>
                </a:solidFill>
                <a:latin typeface="NikoshBAN" pitchFamily="2" charset="0"/>
                <a:cs typeface="NikoshBAN" pitchFamily="2" charset="0"/>
              </a:rPr>
              <a:t> </a:t>
            </a:r>
            <a:r>
              <a:rPr lang="en-US" sz="3200" dirty="0" err="1" smtClean="0">
                <a:solidFill>
                  <a:schemeClr val="tx1">
                    <a:lumMod val="95000"/>
                    <a:lumOff val="5000"/>
                  </a:schemeClr>
                </a:solidFill>
                <a:latin typeface="NikoshBAN" pitchFamily="2" charset="0"/>
                <a:cs typeface="NikoshBAN" pitchFamily="2" charset="0"/>
              </a:rPr>
              <a:t>কর</a:t>
            </a:r>
            <a:r>
              <a:rPr lang="en-US" sz="3200" dirty="0" smtClean="0">
                <a:solidFill>
                  <a:schemeClr val="tx1">
                    <a:lumMod val="95000"/>
                    <a:lumOff val="5000"/>
                  </a:schemeClr>
                </a:solidFill>
                <a:latin typeface="NikoshBAN" pitchFamily="2" charset="0"/>
                <a:cs typeface="NikoshBAN" pitchFamily="2" charset="0"/>
              </a:rPr>
              <a:t>?</a:t>
            </a:r>
            <a:endParaRPr lang="en-US" sz="3200" dirty="0">
              <a:solidFill>
                <a:schemeClr val="tx1">
                  <a:lumMod val="95000"/>
                  <a:lumOff val="5000"/>
                </a:schemeClr>
              </a:solidFill>
              <a:latin typeface="NikoshBAN" pitchFamily="2" charset="0"/>
              <a:cs typeface="NikoshBAN" pitchFamily="2" charset="0"/>
            </a:endParaRPr>
          </a:p>
        </p:txBody>
      </p:sp>
    </p:spTree>
    <p:extLst>
      <p:ext uri="{BB962C8B-B14F-4D97-AF65-F5344CB8AC3E}">
        <p14:creationId xmlns:p14="http://schemas.microsoft.com/office/powerpoint/2010/main" val="2416013515"/>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Effect transition="in" filter="wipe(down)">
                                      <p:cBhvr>
                                        <p:cTn id="14" dur="580">
                                          <p:stCondLst>
                                            <p:cond delay="0"/>
                                          </p:stCondLst>
                                        </p:cTn>
                                        <p:tgtEl>
                                          <p:spTgt spid="2050"/>
                                        </p:tgtEl>
                                      </p:cBhvr>
                                    </p:animEffect>
                                    <p:anim calcmode="lin" valueType="num">
                                      <p:cBhvr>
                                        <p:cTn id="15"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0" dur="26">
                                          <p:stCondLst>
                                            <p:cond delay="650"/>
                                          </p:stCondLst>
                                        </p:cTn>
                                        <p:tgtEl>
                                          <p:spTgt spid="2050"/>
                                        </p:tgtEl>
                                      </p:cBhvr>
                                      <p:to x="100000" y="60000"/>
                                    </p:animScale>
                                    <p:animScale>
                                      <p:cBhvr>
                                        <p:cTn id="21" dur="166" decel="50000">
                                          <p:stCondLst>
                                            <p:cond delay="676"/>
                                          </p:stCondLst>
                                        </p:cTn>
                                        <p:tgtEl>
                                          <p:spTgt spid="2050"/>
                                        </p:tgtEl>
                                      </p:cBhvr>
                                      <p:to x="100000" y="100000"/>
                                    </p:animScale>
                                    <p:animScale>
                                      <p:cBhvr>
                                        <p:cTn id="22" dur="26">
                                          <p:stCondLst>
                                            <p:cond delay="1312"/>
                                          </p:stCondLst>
                                        </p:cTn>
                                        <p:tgtEl>
                                          <p:spTgt spid="2050"/>
                                        </p:tgtEl>
                                      </p:cBhvr>
                                      <p:to x="100000" y="80000"/>
                                    </p:animScale>
                                    <p:animScale>
                                      <p:cBhvr>
                                        <p:cTn id="23" dur="166" decel="50000">
                                          <p:stCondLst>
                                            <p:cond delay="1338"/>
                                          </p:stCondLst>
                                        </p:cTn>
                                        <p:tgtEl>
                                          <p:spTgt spid="2050"/>
                                        </p:tgtEl>
                                      </p:cBhvr>
                                      <p:to x="100000" y="100000"/>
                                    </p:animScale>
                                    <p:animScale>
                                      <p:cBhvr>
                                        <p:cTn id="24" dur="26">
                                          <p:stCondLst>
                                            <p:cond delay="1642"/>
                                          </p:stCondLst>
                                        </p:cTn>
                                        <p:tgtEl>
                                          <p:spTgt spid="2050"/>
                                        </p:tgtEl>
                                      </p:cBhvr>
                                      <p:to x="100000" y="90000"/>
                                    </p:animScale>
                                    <p:animScale>
                                      <p:cBhvr>
                                        <p:cTn id="25" dur="166" decel="50000">
                                          <p:stCondLst>
                                            <p:cond delay="1668"/>
                                          </p:stCondLst>
                                        </p:cTn>
                                        <p:tgtEl>
                                          <p:spTgt spid="2050"/>
                                        </p:tgtEl>
                                      </p:cBhvr>
                                      <p:to x="100000" y="100000"/>
                                    </p:animScale>
                                    <p:animScale>
                                      <p:cBhvr>
                                        <p:cTn id="26" dur="26">
                                          <p:stCondLst>
                                            <p:cond delay="1808"/>
                                          </p:stCondLst>
                                        </p:cTn>
                                        <p:tgtEl>
                                          <p:spTgt spid="2050"/>
                                        </p:tgtEl>
                                      </p:cBhvr>
                                      <p:to x="100000" y="95000"/>
                                    </p:animScale>
                                    <p:animScale>
                                      <p:cBhvr>
                                        <p:cTn id="27" dur="166" decel="50000">
                                          <p:stCondLst>
                                            <p:cond delay="1834"/>
                                          </p:stCondLst>
                                        </p:cTn>
                                        <p:tgtEl>
                                          <p:spTgt spid="2050"/>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mahamuda\রানী.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9191" y="1219200"/>
            <a:ext cx="5867400" cy="389473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295400" y="284016"/>
            <a:ext cx="4114800" cy="76944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bn-IN" sz="4400" b="1" dirty="0">
                <a:solidFill>
                  <a:schemeClr val="bg2">
                    <a:lumMod val="10000"/>
                  </a:schemeClr>
                </a:solidFill>
                <a:latin typeface="NikoshBAN" pitchFamily="2" charset="0"/>
                <a:cs typeface="NikoshBAN" pitchFamily="2" charset="0"/>
              </a:rPr>
              <a:t>নিচের ছবিটি কার?</a:t>
            </a:r>
            <a:endParaRPr lang="en-US" sz="4400" b="1" dirty="0">
              <a:solidFill>
                <a:schemeClr val="bg2">
                  <a:lumMod val="10000"/>
                </a:schemeClr>
              </a:solidFill>
              <a:latin typeface="NikoshBAN" pitchFamily="2" charset="0"/>
              <a:cs typeface="NikoshBAN" pitchFamily="2" charset="0"/>
            </a:endParaRPr>
          </a:p>
        </p:txBody>
      </p:sp>
      <p:sp>
        <p:nvSpPr>
          <p:cNvPr id="3" name="TextBox 2"/>
          <p:cNvSpPr txBox="1"/>
          <p:nvPr/>
        </p:nvSpPr>
        <p:spPr>
          <a:xfrm>
            <a:off x="3359727" y="5257800"/>
            <a:ext cx="2971800" cy="830997"/>
          </a:xfrm>
          <a:prstGeom prst="rect">
            <a:avLst/>
          </a:prstGeom>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bn-IN" sz="4800" b="1" dirty="0">
                <a:solidFill>
                  <a:schemeClr val="tx1"/>
                </a:solidFill>
                <a:latin typeface="NikoshBAN" pitchFamily="2" charset="0"/>
                <a:cs typeface="NikoshBAN" pitchFamily="2" charset="0"/>
              </a:rPr>
              <a:t>রানির</a:t>
            </a:r>
            <a:endParaRPr lang="en-US" sz="4800" b="1"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244215244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074"/>
                                        </p:tgtEl>
                                        <p:attrNameLst>
                                          <p:attrName>style.visibility</p:attrName>
                                        </p:attrNameLst>
                                      </p:cBhvr>
                                      <p:to>
                                        <p:strVal val="visible"/>
                                      </p:to>
                                    </p:set>
                                    <p:animEffect transition="in" filter="wipe(down)">
                                      <p:cBhvr>
                                        <p:cTn id="14" dur="580">
                                          <p:stCondLst>
                                            <p:cond delay="0"/>
                                          </p:stCondLst>
                                        </p:cTn>
                                        <p:tgtEl>
                                          <p:spTgt spid="3074"/>
                                        </p:tgtEl>
                                      </p:cBhvr>
                                    </p:animEffect>
                                    <p:anim calcmode="lin" valueType="num">
                                      <p:cBhvr>
                                        <p:cTn id="15" dur="1822" tmFilter="0,0; 0.14,0.36; 0.43,0.73; 0.71,0.91; 1.0,1.0">
                                          <p:stCondLst>
                                            <p:cond delay="0"/>
                                          </p:stCondLst>
                                        </p:cTn>
                                        <p:tgtEl>
                                          <p:spTgt spid="307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07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07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07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074"/>
                                        </p:tgtEl>
                                        <p:attrNameLst>
                                          <p:attrName>ppt_y</p:attrName>
                                        </p:attrNameLst>
                                      </p:cBhvr>
                                      <p:tavLst>
                                        <p:tav tm="0" fmla="#ppt_y-sin(pi*$)/81">
                                          <p:val>
                                            <p:fltVal val="0"/>
                                          </p:val>
                                        </p:tav>
                                        <p:tav tm="100000">
                                          <p:val>
                                            <p:fltVal val="1"/>
                                          </p:val>
                                        </p:tav>
                                      </p:tavLst>
                                    </p:anim>
                                    <p:animScale>
                                      <p:cBhvr>
                                        <p:cTn id="20" dur="26">
                                          <p:stCondLst>
                                            <p:cond delay="650"/>
                                          </p:stCondLst>
                                        </p:cTn>
                                        <p:tgtEl>
                                          <p:spTgt spid="3074"/>
                                        </p:tgtEl>
                                      </p:cBhvr>
                                      <p:to x="100000" y="60000"/>
                                    </p:animScale>
                                    <p:animScale>
                                      <p:cBhvr>
                                        <p:cTn id="21" dur="166" decel="50000">
                                          <p:stCondLst>
                                            <p:cond delay="676"/>
                                          </p:stCondLst>
                                        </p:cTn>
                                        <p:tgtEl>
                                          <p:spTgt spid="3074"/>
                                        </p:tgtEl>
                                      </p:cBhvr>
                                      <p:to x="100000" y="100000"/>
                                    </p:animScale>
                                    <p:animScale>
                                      <p:cBhvr>
                                        <p:cTn id="22" dur="26">
                                          <p:stCondLst>
                                            <p:cond delay="1312"/>
                                          </p:stCondLst>
                                        </p:cTn>
                                        <p:tgtEl>
                                          <p:spTgt spid="3074"/>
                                        </p:tgtEl>
                                      </p:cBhvr>
                                      <p:to x="100000" y="80000"/>
                                    </p:animScale>
                                    <p:animScale>
                                      <p:cBhvr>
                                        <p:cTn id="23" dur="166" decel="50000">
                                          <p:stCondLst>
                                            <p:cond delay="1338"/>
                                          </p:stCondLst>
                                        </p:cTn>
                                        <p:tgtEl>
                                          <p:spTgt spid="3074"/>
                                        </p:tgtEl>
                                      </p:cBhvr>
                                      <p:to x="100000" y="100000"/>
                                    </p:animScale>
                                    <p:animScale>
                                      <p:cBhvr>
                                        <p:cTn id="24" dur="26">
                                          <p:stCondLst>
                                            <p:cond delay="1642"/>
                                          </p:stCondLst>
                                        </p:cTn>
                                        <p:tgtEl>
                                          <p:spTgt spid="3074"/>
                                        </p:tgtEl>
                                      </p:cBhvr>
                                      <p:to x="100000" y="90000"/>
                                    </p:animScale>
                                    <p:animScale>
                                      <p:cBhvr>
                                        <p:cTn id="25" dur="166" decel="50000">
                                          <p:stCondLst>
                                            <p:cond delay="1668"/>
                                          </p:stCondLst>
                                        </p:cTn>
                                        <p:tgtEl>
                                          <p:spTgt spid="3074"/>
                                        </p:tgtEl>
                                      </p:cBhvr>
                                      <p:to x="100000" y="100000"/>
                                    </p:animScale>
                                    <p:animScale>
                                      <p:cBhvr>
                                        <p:cTn id="26" dur="26">
                                          <p:stCondLst>
                                            <p:cond delay="1808"/>
                                          </p:stCondLst>
                                        </p:cTn>
                                        <p:tgtEl>
                                          <p:spTgt spid="3074"/>
                                        </p:tgtEl>
                                      </p:cBhvr>
                                      <p:to x="100000" y="95000"/>
                                    </p:animScale>
                                    <p:animScale>
                                      <p:cBhvr>
                                        <p:cTn id="27" dur="166" decel="50000">
                                          <p:stCondLst>
                                            <p:cond delay="1834"/>
                                          </p:stCondLst>
                                        </p:cTn>
                                        <p:tgtEl>
                                          <p:spTgt spid="3074"/>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fade">
                                      <p:cBhvr>
                                        <p:cTn id="32" dur="1000"/>
                                        <p:tgtEl>
                                          <p:spTgt spid="3"/>
                                        </p:tgtEl>
                                      </p:cBhvr>
                                    </p:animEffect>
                                    <p:anim calcmode="lin" valueType="num">
                                      <p:cBhvr>
                                        <p:cTn id="33" dur="1000" fill="hold"/>
                                        <p:tgtEl>
                                          <p:spTgt spid="3"/>
                                        </p:tgtEl>
                                        <p:attrNameLst>
                                          <p:attrName>ppt_x</p:attrName>
                                        </p:attrNameLst>
                                      </p:cBhvr>
                                      <p:tavLst>
                                        <p:tav tm="0">
                                          <p:val>
                                            <p:strVal val="#ppt_x"/>
                                          </p:val>
                                        </p:tav>
                                        <p:tav tm="100000">
                                          <p:val>
                                            <p:strVal val="#ppt_x"/>
                                          </p:val>
                                        </p:tav>
                                      </p:tavLst>
                                    </p:anim>
                                    <p:anim calcmode="lin" valueType="num">
                                      <p:cBhvr>
                                        <p:cTn id="3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 xmlns:a16="http://schemas.microsoft.com/office/drawing/2014/main" id="{FA4D0715-7C1C-49EF-B382-2EB83821FD8F}"/>
              </a:ext>
            </a:extLst>
          </p:cNvPr>
          <p:cNvSpPr txBox="1"/>
          <p:nvPr/>
        </p:nvSpPr>
        <p:spPr>
          <a:xfrm>
            <a:off x="-190500" y="956946"/>
            <a:ext cx="9067800" cy="3354765"/>
          </a:xfrm>
          <a:prstGeom prst="rect">
            <a:avLst/>
          </a:prstGeom>
          <a:noFill/>
        </p:spPr>
        <p:txBody>
          <a:bodyPr wrap="square" rtlCol="0">
            <a:spAutoFit/>
          </a:bodyPr>
          <a:lstStyle/>
          <a:p>
            <a:r>
              <a:rPr lang="en-US" sz="6600" b="1" dirty="0">
                <a:latin typeface="NikoshBAN" panose="02000000000000000000" pitchFamily="2" charset="0"/>
                <a:cs typeface="NikoshBAN" panose="02000000000000000000" pitchFamily="2" charset="0"/>
              </a:rPr>
              <a:t>    </a:t>
            </a:r>
          </a:p>
          <a:p>
            <a:r>
              <a:rPr lang="en-US" sz="6600" b="1" dirty="0">
                <a:latin typeface="NikoshBAN" panose="02000000000000000000" pitchFamily="2" charset="0"/>
                <a:cs typeface="NikoshBAN" panose="02000000000000000000" pitchFamily="2" charset="0"/>
              </a:rPr>
              <a:t>   </a:t>
            </a:r>
            <a:r>
              <a:rPr lang="bn-IN" sz="6600" b="1" dirty="0">
                <a:latin typeface="NikoshBAN" panose="02000000000000000000" pitchFamily="2" charset="0"/>
                <a:cs typeface="NikoshBAN" panose="02000000000000000000" pitchFamily="2" charset="0"/>
              </a:rPr>
              <a:t>সাত ভাই চম্পা</a:t>
            </a:r>
          </a:p>
          <a:p>
            <a:r>
              <a:rPr lang="bn-IN" sz="8000" b="1" dirty="0">
                <a:latin typeface="NikoshBAN" panose="02000000000000000000" pitchFamily="2" charset="0"/>
                <a:cs typeface="NikoshBAN" panose="02000000000000000000" pitchFamily="2" charset="0"/>
              </a:rPr>
              <a:t> </a:t>
            </a:r>
            <a:r>
              <a:rPr lang="en-US" sz="8000" b="1" dirty="0">
                <a:latin typeface="NikoshBAN" panose="02000000000000000000" pitchFamily="2" charset="0"/>
                <a:cs typeface="NikoshBAN" panose="02000000000000000000" pitchFamily="2" charset="0"/>
              </a:rPr>
              <a:t> </a:t>
            </a:r>
            <a:r>
              <a:rPr lang="bn-IN" sz="4800" b="1" dirty="0">
                <a:latin typeface="NikoshBAN" panose="02000000000000000000" pitchFamily="2" charset="0"/>
                <a:cs typeface="NikoshBAN" panose="02000000000000000000" pitchFamily="2" charset="0"/>
              </a:rPr>
              <a:t>দক্ষিণারঞ্জন মিত্র মজুমদার</a:t>
            </a:r>
            <a:endParaRPr lang="en-US" sz="8000" b="1" dirty="0">
              <a:latin typeface="NikoshBAN" panose="02000000000000000000" pitchFamily="2" charset="0"/>
              <a:cs typeface="NikoshBAN" panose="02000000000000000000" pitchFamily="2" charset="0"/>
            </a:endParaRPr>
          </a:p>
        </p:txBody>
      </p:sp>
      <p:pic>
        <p:nvPicPr>
          <p:cNvPr id="1026" name="Picture 2" descr="D:\mahamuda\d863875c2_18878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600200"/>
            <a:ext cx="2514600" cy="3118103"/>
          </a:xfrm>
          <a:prstGeom prst="rect">
            <a:avLst/>
          </a:prstGeom>
          <a:extLst/>
        </p:spPr>
        <p:style>
          <a:lnRef idx="2">
            <a:schemeClr val="dk1">
              <a:shade val="50000"/>
            </a:schemeClr>
          </a:lnRef>
          <a:fillRef idx="1">
            <a:schemeClr val="dk1"/>
          </a:fillRef>
          <a:effectRef idx="0">
            <a:schemeClr val="dk1"/>
          </a:effectRef>
          <a:fontRef idx="minor">
            <a:schemeClr val="lt1"/>
          </a:fontRef>
        </p:style>
      </p:pic>
      <p:sp>
        <p:nvSpPr>
          <p:cNvPr id="2" name="Rectangular Callout 1"/>
          <p:cNvSpPr/>
          <p:nvPr/>
        </p:nvSpPr>
        <p:spPr>
          <a:xfrm>
            <a:off x="762000" y="457200"/>
            <a:ext cx="4495800" cy="999492"/>
          </a:xfrm>
          <a:prstGeom prst="wedgeRectCallout">
            <a:avLst>
              <a:gd name="adj1" fmla="val -37298"/>
              <a:gd name="adj2" fmla="val 1191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b="1" dirty="0">
                <a:latin typeface="NikoshBAN" panose="02000000000000000000" pitchFamily="2" charset="0"/>
                <a:cs typeface="NikoshBAN" panose="02000000000000000000" pitchFamily="2" charset="0"/>
              </a:rPr>
              <a:t>আজকের পাঠঃ </a:t>
            </a:r>
            <a:endParaRPr lang="en-US" sz="4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8802586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1026"/>
                                        </p:tgtEl>
                                        <p:attrNameLst>
                                          <p:attrName>style.visibility</p:attrName>
                                        </p:attrNameLst>
                                      </p:cBhvr>
                                      <p:to>
                                        <p:strVal val="visible"/>
                                      </p:to>
                                    </p:set>
                                    <p:animEffect transition="in" filter="wipe(down)">
                                      <p:cBhvr>
                                        <p:cTn id="21" dur="580">
                                          <p:stCondLst>
                                            <p:cond delay="0"/>
                                          </p:stCondLst>
                                        </p:cTn>
                                        <p:tgtEl>
                                          <p:spTgt spid="1026"/>
                                        </p:tgtEl>
                                      </p:cBhvr>
                                    </p:animEffect>
                                    <p:anim calcmode="lin" valueType="num">
                                      <p:cBhvr>
                                        <p:cTn id="2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7" dur="26">
                                          <p:stCondLst>
                                            <p:cond delay="650"/>
                                          </p:stCondLst>
                                        </p:cTn>
                                        <p:tgtEl>
                                          <p:spTgt spid="1026"/>
                                        </p:tgtEl>
                                      </p:cBhvr>
                                      <p:to x="100000" y="60000"/>
                                    </p:animScale>
                                    <p:animScale>
                                      <p:cBhvr>
                                        <p:cTn id="28" dur="166" decel="50000">
                                          <p:stCondLst>
                                            <p:cond delay="676"/>
                                          </p:stCondLst>
                                        </p:cTn>
                                        <p:tgtEl>
                                          <p:spTgt spid="1026"/>
                                        </p:tgtEl>
                                      </p:cBhvr>
                                      <p:to x="100000" y="100000"/>
                                    </p:animScale>
                                    <p:animScale>
                                      <p:cBhvr>
                                        <p:cTn id="29" dur="26">
                                          <p:stCondLst>
                                            <p:cond delay="1312"/>
                                          </p:stCondLst>
                                        </p:cTn>
                                        <p:tgtEl>
                                          <p:spTgt spid="1026"/>
                                        </p:tgtEl>
                                      </p:cBhvr>
                                      <p:to x="100000" y="80000"/>
                                    </p:animScale>
                                    <p:animScale>
                                      <p:cBhvr>
                                        <p:cTn id="30" dur="166" decel="50000">
                                          <p:stCondLst>
                                            <p:cond delay="1338"/>
                                          </p:stCondLst>
                                        </p:cTn>
                                        <p:tgtEl>
                                          <p:spTgt spid="1026"/>
                                        </p:tgtEl>
                                      </p:cBhvr>
                                      <p:to x="100000" y="100000"/>
                                    </p:animScale>
                                    <p:animScale>
                                      <p:cBhvr>
                                        <p:cTn id="31" dur="26">
                                          <p:stCondLst>
                                            <p:cond delay="1642"/>
                                          </p:stCondLst>
                                        </p:cTn>
                                        <p:tgtEl>
                                          <p:spTgt spid="1026"/>
                                        </p:tgtEl>
                                      </p:cBhvr>
                                      <p:to x="100000" y="90000"/>
                                    </p:animScale>
                                    <p:animScale>
                                      <p:cBhvr>
                                        <p:cTn id="32" dur="166" decel="50000">
                                          <p:stCondLst>
                                            <p:cond delay="1668"/>
                                          </p:stCondLst>
                                        </p:cTn>
                                        <p:tgtEl>
                                          <p:spTgt spid="1026"/>
                                        </p:tgtEl>
                                      </p:cBhvr>
                                      <p:to x="100000" y="100000"/>
                                    </p:animScale>
                                    <p:animScale>
                                      <p:cBhvr>
                                        <p:cTn id="33" dur="26">
                                          <p:stCondLst>
                                            <p:cond delay="1808"/>
                                          </p:stCondLst>
                                        </p:cTn>
                                        <p:tgtEl>
                                          <p:spTgt spid="1026"/>
                                        </p:tgtEl>
                                      </p:cBhvr>
                                      <p:to x="100000" y="95000"/>
                                    </p:animScale>
                                    <p:animScale>
                                      <p:cBhvr>
                                        <p:cTn id="34"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3"/>
          <p:cNvSpPr/>
          <p:nvPr/>
        </p:nvSpPr>
        <p:spPr>
          <a:xfrm>
            <a:off x="2708282" y="2233914"/>
            <a:ext cx="2721667" cy="1981200"/>
          </a:xfrm>
          <a:custGeom>
            <a:avLst/>
            <a:gdLst>
              <a:gd name="connsiteX0" fmla="*/ 0 w 2125902"/>
              <a:gd name="connsiteY0" fmla="*/ 941676 h 1883351"/>
              <a:gd name="connsiteX1" fmla="*/ 1062951 w 2125902"/>
              <a:gd name="connsiteY1" fmla="*/ 0 h 1883351"/>
              <a:gd name="connsiteX2" fmla="*/ 2125902 w 2125902"/>
              <a:gd name="connsiteY2" fmla="*/ 941676 h 1883351"/>
              <a:gd name="connsiteX3" fmla="*/ 1062951 w 2125902"/>
              <a:gd name="connsiteY3" fmla="*/ 1883352 h 1883351"/>
              <a:gd name="connsiteX4" fmla="*/ 0 w 2125902"/>
              <a:gd name="connsiteY4" fmla="*/ 941676 h 188335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5902" h="1883351">
                <a:moveTo>
                  <a:pt x="0" y="941676"/>
                </a:moveTo>
                <a:cubicBezTo>
                  <a:pt x="0" y="421603"/>
                  <a:pt x="475899" y="0"/>
                  <a:pt x="1062951" y="0"/>
                </a:cubicBezTo>
                <a:cubicBezTo>
                  <a:pt x="1650003" y="0"/>
                  <a:pt x="2125902" y="421603"/>
                  <a:pt x="2125902" y="941676"/>
                </a:cubicBezTo>
                <a:cubicBezTo>
                  <a:pt x="2125902" y="1461749"/>
                  <a:pt x="1650003" y="1883352"/>
                  <a:pt x="1062951" y="1883352"/>
                </a:cubicBezTo>
                <a:cubicBezTo>
                  <a:pt x="475899" y="1883352"/>
                  <a:pt x="0" y="1461749"/>
                  <a:pt x="0" y="941676"/>
                </a:cubicBezTo>
                <a:close/>
              </a:path>
            </a:pathLst>
          </a:custGeom>
          <a:ln/>
        </p:spPr>
        <p:style>
          <a:lnRef idx="3">
            <a:schemeClr val="lt1"/>
          </a:lnRef>
          <a:fillRef idx="1">
            <a:schemeClr val="accent1"/>
          </a:fillRef>
          <a:effectRef idx="1">
            <a:schemeClr val="accent1"/>
          </a:effectRef>
          <a:fontRef idx="minor">
            <a:schemeClr val="lt1"/>
          </a:fontRef>
        </p:style>
        <p:txBody>
          <a:bodyPr spcFirstLastPara="0" vert="horz" wrap="square" lIns="339271" tIns="303750" rIns="339271" bIns="303750" numCol="1" spcCol="1270" anchor="ctr" anchorCtr="0">
            <a:noAutofit/>
          </a:bodyPr>
          <a:lstStyle/>
          <a:p>
            <a:pPr lvl="0" algn="ctr" defTabSz="977900">
              <a:lnSpc>
                <a:spcPct val="90000"/>
              </a:lnSpc>
              <a:spcBef>
                <a:spcPct val="0"/>
              </a:spcBef>
              <a:spcAft>
                <a:spcPct val="35000"/>
              </a:spcAft>
            </a:pPr>
            <a:r>
              <a:rPr lang="bn-IN" sz="2800" b="1" kern="1200" dirty="0">
                <a:solidFill>
                  <a:schemeClr val="bg1"/>
                </a:solidFill>
                <a:latin typeface="NikoshBAN" pitchFamily="2" charset="0"/>
                <a:cs typeface="NikoshBAN" pitchFamily="2" charset="0"/>
              </a:rPr>
              <a:t>দক্ষিণারঞ্জন মিত্র মজুমদার </a:t>
            </a:r>
            <a:endParaRPr lang="en-US" sz="2800" b="1" kern="1200" dirty="0">
              <a:solidFill>
                <a:schemeClr val="bg1"/>
              </a:solidFill>
              <a:latin typeface="NikoshBAN" pitchFamily="2" charset="0"/>
              <a:cs typeface="NikoshBAN" pitchFamily="2" charset="0"/>
            </a:endParaRPr>
          </a:p>
        </p:txBody>
      </p:sp>
      <p:sp>
        <p:nvSpPr>
          <p:cNvPr id="3" name="Rectangle 2"/>
          <p:cNvSpPr/>
          <p:nvPr/>
        </p:nvSpPr>
        <p:spPr>
          <a:xfrm>
            <a:off x="5312650" y="344331"/>
            <a:ext cx="3631779" cy="1066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bn-IN" sz="2400" b="1" dirty="0">
                <a:solidFill>
                  <a:schemeClr val="tx2">
                    <a:lumMod val="10000"/>
                  </a:schemeClr>
                </a:solidFill>
                <a:latin typeface="NikoshBAN" pitchFamily="2" charset="0"/>
                <a:cs typeface="NikoshBAN" pitchFamily="2" charset="0"/>
              </a:rPr>
              <a:t>বিশিষ্ট অবদানঃ লোকসাহিত্যের সংগ্রাহক্‌ ছড়াকার, চিত্রশিল্পী হিসেবে</a:t>
            </a:r>
            <a:r>
              <a:rPr lang="bn-IN" sz="2000" b="1" dirty="0">
                <a:solidFill>
                  <a:schemeClr val="tx2">
                    <a:lumMod val="10000"/>
                  </a:schemeClr>
                </a:solidFill>
                <a:latin typeface="NikoshBAN" pitchFamily="2" charset="0"/>
                <a:cs typeface="NikoshBAN" pitchFamily="2" charset="0"/>
              </a:rPr>
              <a:t>।</a:t>
            </a:r>
          </a:p>
          <a:p>
            <a:pPr lvl="0" algn="ctr" defTabSz="800100">
              <a:lnSpc>
                <a:spcPct val="90000"/>
              </a:lnSpc>
              <a:spcBef>
                <a:spcPct val="0"/>
              </a:spcBef>
              <a:spcAft>
                <a:spcPct val="35000"/>
              </a:spcAft>
            </a:pPr>
            <a:endParaRPr lang="en-US" sz="1600" b="1" dirty="0">
              <a:solidFill>
                <a:schemeClr val="tx2">
                  <a:lumMod val="10000"/>
                </a:schemeClr>
              </a:solidFill>
            </a:endParaRPr>
          </a:p>
        </p:txBody>
      </p:sp>
      <p:sp>
        <p:nvSpPr>
          <p:cNvPr id="13" name="Rectangle 12"/>
          <p:cNvSpPr/>
          <p:nvPr/>
        </p:nvSpPr>
        <p:spPr>
          <a:xfrm>
            <a:off x="6273800" y="2025282"/>
            <a:ext cx="2743200" cy="129166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bn-IN" sz="2400" b="1" dirty="0">
                <a:solidFill>
                  <a:schemeClr val="tx2">
                    <a:lumMod val="10000"/>
                  </a:schemeClr>
                </a:solidFill>
                <a:latin typeface="NikoshBAN" pitchFamily="2" charset="0"/>
                <a:cs typeface="NikoshBAN" pitchFamily="2" charset="0"/>
              </a:rPr>
              <a:t>রূপকথার রচয়িতা এবং শিশুসাহিত্যিক</a:t>
            </a:r>
            <a:r>
              <a:rPr lang="en-US" sz="2400" b="1" dirty="0">
                <a:solidFill>
                  <a:schemeClr val="tx2">
                    <a:lumMod val="10000"/>
                  </a:schemeClr>
                </a:solidFill>
                <a:latin typeface="NikoshBAN" pitchFamily="2" charset="0"/>
                <a:cs typeface="NikoshBAN" pitchFamily="2" charset="0"/>
              </a:rPr>
              <a:t>।</a:t>
            </a:r>
            <a:endParaRPr lang="en-US" sz="2400" b="1" dirty="0">
              <a:solidFill>
                <a:schemeClr val="tx2">
                  <a:lumMod val="10000"/>
                </a:schemeClr>
              </a:solidFill>
              <a:latin typeface="NikoshBAN" pitchFamily="2" charset="0"/>
              <a:cs typeface="NikoshBAN" pitchFamily="2" charset="0"/>
            </a:endParaRPr>
          </a:p>
        </p:txBody>
      </p:sp>
      <p:sp>
        <p:nvSpPr>
          <p:cNvPr id="15" name="Rectangle 14"/>
          <p:cNvSpPr/>
          <p:nvPr/>
        </p:nvSpPr>
        <p:spPr>
          <a:xfrm>
            <a:off x="547914" y="344331"/>
            <a:ext cx="2667000" cy="11664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r>
              <a:rPr lang="bn-IN" sz="2800" b="1" dirty="0">
                <a:solidFill>
                  <a:schemeClr val="tx2">
                    <a:lumMod val="10000"/>
                  </a:schemeClr>
                </a:solidFill>
                <a:latin typeface="NikoshBAN" pitchFamily="2" charset="0"/>
                <a:cs typeface="NikoshBAN" pitchFamily="2" charset="0"/>
              </a:rPr>
              <a:t>জন্ম</a:t>
            </a:r>
          </a:p>
          <a:p>
            <a:pPr lvl="0" algn="ctr" defTabSz="800100">
              <a:lnSpc>
                <a:spcPct val="90000"/>
              </a:lnSpc>
              <a:spcBef>
                <a:spcPct val="0"/>
              </a:spcBef>
              <a:spcAft>
                <a:spcPct val="35000"/>
              </a:spcAft>
            </a:pPr>
            <a:r>
              <a:rPr lang="bn-IN" sz="2800" b="1" dirty="0">
                <a:solidFill>
                  <a:schemeClr val="tx2">
                    <a:lumMod val="10000"/>
                  </a:schemeClr>
                </a:solidFill>
                <a:latin typeface="NikoshBAN" pitchFamily="2" charset="0"/>
                <a:cs typeface="NikoshBAN" pitchFamily="2" charset="0"/>
              </a:rPr>
              <a:t>১৮৭৭ খ্রিষ্টাব্দে</a:t>
            </a:r>
            <a:endParaRPr lang="en-US" sz="2800" b="1" dirty="0">
              <a:solidFill>
                <a:schemeClr val="tx2">
                  <a:lumMod val="10000"/>
                </a:schemeClr>
              </a:solidFill>
              <a:latin typeface="NikoshBAN" pitchFamily="2" charset="0"/>
              <a:cs typeface="NikoshBAN" pitchFamily="2" charset="0"/>
            </a:endParaRPr>
          </a:p>
        </p:txBody>
      </p:sp>
      <p:sp>
        <p:nvSpPr>
          <p:cNvPr id="16" name="Rectangle 15"/>
          <p:cNvSpPr/>
          <p:nvPr/>
        </p:nvSpPr>
        <p:spPr>
          <a:xfrm>
            <a:off x="408063" y="5170339"/>
            <a:ext cx="2819400" cy="12977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b="1" dirty="0">
                <a:solidFill>
                  <a:schemeClr val="tx2">
                    <a:lumMod val="10000"/>
                  </a:schemeClr>
                </a:solidFill>
                <a:latin typeface="NikoshBAN" pitchFamily="2" charset="0"/>
                <a:cs typeface="NikoshBAN" pitchFamily="2" charset="0"/>
              </a:rPr>
              <a:t>মৃত্যুঃ</a:t>
            </a:r>
          </a:p>
          <a:p>
            <a:r>
              <a:rPr lang="bn-IN" sz="2400" b="1" dirty="0">
                <a:solidFill>
                  <a:schemeClr val="tx2">
                    <a:lumMod val="10000"/>
                  </a:schemeClr>
                </a:solidFill>
                <a:latin typeface="NikoshBAN" pitchFamily="2" charset="0"/>
                <a:cs typeface="NikoshBAN" pitchFamily="2" charset="0"/>
              </a:rPr>
              <a:t>১৯৫৬ খ্রিষ্টাব্দে কলকাতায়</a:t>
            </a:r>
            <a:endParaRPr lang="en-US" sz="2400" b="1" dirty="0">
              <a:solidFill>
                <a:schemeClr val="tx2">
                  <a:lumMod val="10000"/>
                </a:schemeClr>
              </a:solidFill>
              <a:latin typeface="NikoshBAN" pitchFamily="2" charset="0"/>
              <a:cs typeface="NikoshBAN" pitchFamily="2" charset="0"/>
            </a:endParaRPr>
          </a:p>
        </p:txBody>
      </p:sp>
      <p:sp>
        <p:nvSpPr>
          <p:cNvPr id="17" name="Rectangle 16"/>
          <p:cNvSpPr/>
          <p:nvPr/>
        </p:nvSpPr>
        <p:spPr>
          <a:xfrm>
            <a:off x="4419600" y="5024224"/>
            <a:ext cx="4343400" cy="17648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800100">
              <a:lnSpc>
                <a:spcPct val="90000"/>
              </a:lnSpc>
              <a:spcBef>
                <a:spcPct val="0"/>
              </a:spcBef>
              <a:spcAft>
                <a:spcPct val="35000"/>
              </a:spcAft>
            </a:pPr>
            <a:endParaRPr lang="en-US" sz="2400" b="1" dirty="0" smtClean="0">
              <a:solidFill>
                <a:schemeClr val="tx2">
                  <a:lumMod val="10000"/>
                </a:schemeClr>
              </a:solidFill>
              <a:latin typeface="NikoshBAN" pitchFamily="2" charset="0"/>
              <a:cs typeface="NikoshBAN" pitchFamily="2" charset="0"/>
            </a:endParaRPr>
          </a:p>
          <a:p>
            <a:pPr lvl="0" algn="ctr" defTabSz="800100">
              <a:lnSpc>
                <a:spcPct val="90000"/>
              </a:lnSpc>
              <a:spcBef>
                <a:spcPct val="0"/>
              </a:spcBef>
              <a:spcAft>
                <a:spcPct val="35000"/>
              </a:spcAft>
            </a:pPr>
            <a:r>
              <a:rPr lang="bn-IN" sz="2400" b="1" dirty="0" smtClean="0">
                <a:solidFill>
                  <a:schemeClr val="tx2">
                    <a:lumMod val="10000"/>
                  </a:schemeClr>
                </a:solidFill>
                <a:latin typeface="NikoshBAN" pitchFamily="2" charset="0"/>
                <a:cs typeface="NikoshBAN" pitchFamily="2" charset="0"/>
              </a:rPr>
              <a:t>জনপ্রিয় </a:t>
            </a:r>
            <a:r>
              <a:rPr lang="bn-IN" sz="2400" b="1" dirty="0">
                <a:solidFill>
                  <a:schemeClr val="tx2">
                    <a:lumMod val="10000"/>
                  </a:schemeClr>
                </a:solidFill>
                <a:latin typeface="NikoshBAN" pitchFamily="2" charset="0"/>
                <a:cs typeface="NikoshBAN" pitchFamily="2" charset="0"/>
              </a:rPr>
              <a:t>রূপকথার সংকলনঃ ‘ঠাকুর মার ঝুলি’, ‘ঠাকুরদাদারঝুলি’,’ঠানদিদির থলে, দাদা মশায়ের থলে।</a:t>
            </a:r>
          </a:p>
          <a:p>
            <a:pPr lvl="0" algn="ctr" defTabSz="800100">
              <a:lnSpc>
                <a:spcPct val="90000"/>
              </a:lnSpc>
              <a:spcBef>
                <a:spcPct val="0"/>
              </a:spcBef>
              <a:spcAft>
                <a:spcPct val="35000"/>
              </a:spcAft>
            </a:pPr>
            <a:endParaRPr lang="bn-IN" sz="2400" b="1" dirty="0">
              <a:solidFill>
                <a:schemeClr val="tx2">
                  <a:lumMod val="10000"/>
                </a:schemeClr>
              </a:solidFill>
            </a:endParaRPr>
          </a:p>
          <a:p>
            <a:pPr lvl="0" algn="ctr" defTabSz="800100">
              <a:lnSpc>
                <a:spcPct val="90000"/>
              </a:lnSpc>
              <a:spcBef>
                <a:spcPct val="0"/>
              </a:spcBef>
              <a:spcAft>
                <a:spcPct val="35000"/>
              </a:spcAft>
            </a:pPr>
            <a:endParaRPr lang="en-US" dirty="0"/>
          </a:p>
        </p:txBody>
      </p:sp>
      <p:sp>
        <p:nvSpPr>
          <p:cNvPr id="18" name="Left Arrow 17"/>
          <p:cNvSpPr/>
          <p:nvPr/>
        </p:nvSpPr>
        <p:spPr>
          <a:xfrm rot="3316527">
            <a:off x="3040344" y="1644463"/>
            <a:ext cx="787858" cy="45167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rot="12466121">
            <a:off x="3163887" y="4243016"/>
            <a:ext cx="477090" cy="86605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Up Arrow 19"/>
          <p:cNvSpPr/>
          <p:nvPr/>
        </p:nvSpPr>
        <p:spPr>
          <a:xfrm rot="1372934">
            <a:off x="4819164" y="1456787"/>
            <a:ext cx="457200" cy="91302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Up Arrow 20"/>
          <p:cNvSpPr/>
          <p:nvPr/>
        </p:nvSpPr>
        <p:spPr>
          <a:xfrm rot="3432726">
            <a:off x="5527374" y="1938721"/>
            <a:ext cx="457782" cy="936344"/>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Up Arrow 21"/>
          <p:cNvSpPr/>
          <p:nvPr/>
        </p:nvSpPr>
        <p:spPr>
          <a:xfrm rot="12516942">
            <a:off x="4520097" y="4050294"/>
            <a:ext cx="465260" cy="91861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596777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heel(1)">
                                      <p:cBhvr>
                                        <p:cTn id="12" dur="2000"/>
                                        <p:tgtEl>
                                          <p:spTgt spid="18"/>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wheel(1)">
                                      <p:cBhvr>
                                        <p:cTn id="24" dur="20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1000"/>
                                        <p:tgtEl>
                                          <p:spTgt spid="3"/>
                                        </p:tgtEl>
                                      </p:cBhvr>
                                    </p:animEffect>
                                    <p:anim calcmode="lin" valueType="num">
                                      <p:cBhvr>
                                        <p:cTn id="30" dur="1000" fill="hold"/>
                                        <p:tgtEl>
                                          <p:spTgt spid="3"/>
                                        </p:tgtEl>
                                        <p:attrNameLst>
                                          <p:attrName>ppt_x</p:attrName>
                                        </p:attrNameLst>
                                      </p:cBhvr>
                                      <p:tavLst>
                                        <p:tav tm="0">
                                          <p:val>
                                            <p:strVal val="#ppt_x"/>
                                          </p:val>
                                        </p:tav>
                                        <p:tav tm="100000">
                                          <p:val>
                                            <p:strVal val="#ppt_x"/>
                                          </p:val>
                                        </p:tav>
                                      </p:tavLst>
                                    </p:anim>
                                    <p:anim calcmode="lin" valueType="num">
                                      <p:cBhvr>
                                        <p:cTn id="3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grpId="0" nodeType="clickEffect">
                                  <p:stCondLst>
                                    <p:cond delay="0"/>
                                  </p:stCondLst>
                                  <p:childTnLst>
                                    <p:set>
                                      <p:cBhvr>
                                        <p:cTn id="35" dur="1" fill="hold">
                                          <p:stCondLst>
                                            <p:cond delay="0"/>
                                          </p:stCondLst>
                                        </p:cTn>
                                        <p:tgtEl>
                                          <p:spTgt spid="21"/>
                                        </p:tgtEl>
                                        <p:attrNameLst>
                                          <p:attrName>style.visibility</p:attrName>
                                        </p:attrNameLst>
                                      </p:cBhvr>
                                      <p:to>
                                        <p:strVal val="visible"/>
                                      </p:to>
                                    </p:set>
                                    <p:animEffect transition="in" filter="wheel(1)">
                                      <p:cBhvr>
                                        <p:cTn id="36" dur="2000"/>
                                        <p:tgtEl>
                                          <p:spTgt spid="21"/>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1000"/>
                                        <p:tgtEl>
                                          <p:spTgt spid="13"/>
                                        </p:tgtEl>
                                      </p:cBhvr>
                                    </p:animEffect>
                                    <p:anim calcmode="lin" valueType="num">
                                      <p:cBhvr>
                                        <p:cTn id="42" dur="1000" fill="hold"/>
                                        <p:tgtEl>
                                          <p:spTgt spid="13"/>
                                        </p:tgtEl>
                                        <p:attrNameLst>
                                          <p:attrName>ppt_x</p:attrName>
                                        </p:attrNameLst>
                                      </p:cBhvr>
                                      <p:tavLst>
                                        <p:tav tm="0">
                                          <p:val>
                                            <p:strVal val="#ppt_x"/>
                                          </p:val>
                                        </p:tav>
                                        <p:tav tm="100000">
                                          <p:val>
                                            <p:strVal val="#ppt_x"/>
                                          </p:val>
                                        </p:tav>
                                      </p:tavLst>
                                    </p:anim>
                                    <p:anim calcmode="lin" valueType="num">
                                      <p:cBhvr>
                                        <p:cTn id="4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1" presetClass="entr" presetSubtype="1" fill="hold" grpId="0" nodeType="clickEffect">
                                  <p:stCondLst>
                                    <p:cond delay="0"/>
                                  </p:stCondLst>
                                  <p:childTnLst>
                                    <p:set>
                                      <p:cBhvr>
                                        <p:cTn id="47" dur="1" fill="hold">
                                          <p:stCondLst>
                                            <p:cond delay="0"/>
                                          </p:stCondLst>
                                        </p:cTn>
                                        <p:tgtEl>
                                          <p:spTgt spid="22"/>
                                        </p:tgtEl>
                                        <p:attrNameLst>
                                          <p:attrName>style.visibility</p:attrName>
                                        </p:attrNameLst>
                                      </p:cBhvr>
                                      <p:to>
                                        <p:strVal val="visible"/>
                                      </p:to>
                                    </p:set>
                                    <p:animEffect transition="in" filter="wheel(1)">
                                      <p:cBhvr>
                                        <p:cTn id="48" dur="2000"/>
                                        <p:tgtEl>
                                          <p:spTgt spid="22"/>
                                        </p:tgtEl>
                                      </p:cBhvr>
                                    </p:animEffect>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1000"/>
                                        <p:tgtEl>
                                          <p:spTgt spid="17"/>
                                        </p:tgtEl>
                                      </p:cBhvr>
                                    </p:animEffect>
                                    <p:anim calcmode="lin" valueType="num">
                                      <p:cBhvr>
                                        <p:cTn id="54" dur="1000" fill="hold"/>
                                        <p:tgtEl>
                                          <p:spTgt spid="17"/>
                                        </p:tgtEl>
                                        <p:attrNameLst>
                                          <p:attrName>ppt_x</p:attrName>
                                        </p:attrNameLst>
                                      </p:cBhvr>
                                      <p:tavLst>
                                        <p:tav tm="0">
                                          <p:val>
                                            <p:strVal val="#ppt_x"/>
                                          </p:val>
                                        </p:tav>
                                        <p:tav tm="100000">
                                          <p:val>
                                            <p:strVal val="#ppt_x"/>
                                          </p:val>
                                        </p:tav>
                                      </p:tavLst>
                                    </p:anim>
                                    <p:anim calcmode="lin" valueType="num">
                                      <p:cBhvr>
                                        <p:cTn id="55"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1" presetClass="entr" presetSubtype="1"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Effect transition="in" filter="wheel(1)">
                                      <p:cBhvr>
                                        <p:cTn id="60" dur="2000"/>
                                        <p:tgtEl>
                                          <p:spTgt spid="19"/>
                                        </p:tgtEl>
                                      </p:cBhvr>
                                    </p:animEffect>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16"/>
                                        </p:tgtEl>
                                        <p:attrNameLst>
                                          <p:attrName>style.visibility</p:attrName>
                                        </p:attrNameLst>
                                      </p:cBhvr>
                                      <p:to>
                                        <p:strVal val="visible"/>
                                      </p:to>
                                    </p:set>
                                    <p:animEffect transition="in" filter="fade">
                                      <p:cBhvr>
                                        <p:cTn id="65" dur="1000"/>
                                        <p:tgtEl>
                                          <p:spTgt spid="16"/>
                                        </p:tgtEl>
                                      </p:cBhvr>
                                    </p:animEffect>
                                    <p:anim calcmode="lin" valueType="num">
                                      <p:cBhvr>
                                        <p:cTn id="66" dur="1000" fill="hold"/>
                                        <p:tgtEl>
                                          <p:spTgt spid="16"/>
                                        </p:tgtEl>
                                        <p:attrNameLst>
                                          <p:attrName>ppt_x</p:attrName>
                                        </p:attrNameLst>
                                      </p:cBhvr>
                                      <p:tavLst>
                                        <p:tav tm="0">
                                          <p:val>
                                            <p:strVal val="#ppt_x"/>
                                          </p:val>
                                        </p:tav>
                                        <p:tav tm="100000">
                                          <p:val>
                                            <p:strVal val="#ppt_x"/>
                                          </p:val>
                                        </p:tav>
                                      </p:tavLst>
                                    </p:anim>
                                    <p:anim calcmode="lin" valueType="num">
                                      <p:cBhvr>
                                        <p:cTn id="67"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animBg="1"/>
      <p:bldP spid="13" grpId="0" animBg="1"/>
      <p:bldP spid="15" grpId="0" animBg="1"/>
      <p:bldP spid="16" grpId="0" animBg="1"/>
      <p:bldP spid="17" grpId="0" animBg="1"/>
      <p:bldP spid="18" grpId="0" animBg="1"/>
      <p:bldP spid="19" grpId="0" animBg="1"/>
      <p:bldP spid="20" grpId="0" animBg="1"/>
      <p:bldP spid="21"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Diagonal Corner Rectangle 2"/>
          <p:cNvSpPr/>
          <p:nvPr/>
        </p:nvSpPr>
        <p:spPr>
          <a:xfrm>
            <a:off x="1066800" y="1524000"/>
            <a:ext cx="7921339" cy="5037404"/>
          </a:xfrm>
          <a:prstGeom prst="round2DiagRect">
            <a:avLst>
              <a:gd name="adj1" fmla="val 16667"/>
              <a:gd name="adj2" fmla="val 0"/>
            </a:avLst>
          </a:prstGeom>
          <a:solidFill>
            <a:schemeClr val="accent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3888" indent="-623888" algn="just">
              <a:defRPr/>
            </a:pPr>
            <a:r>
              <a:rPr lang="bn-IN" sz="4400" b="1" dirty="0">
                <a:ln w="11430"/>
                <a:solidFill>
                  <a:srgbClr val="002060"/>
                </a:solidFill>
                <a:effectLst>
                  <a:outerShdw blurRad="80000" dist="40000" dir="5040000" algn="tl">
                    <a:srgbClr val="000000">
                      <a:alpha val="30000"/>
                    </a:srgbClr>
                  </a:outerShdw>
                </a:effectLst>
                <a:latin typeface="NikoshBAN" pitchFamily="2" charset="0"/>
                <a:cs typeface="NikoshBAN" pitchFamily="2" charset="0"/>
              </a:rPr>
              <a:t> </a:t>
            </a:r>
            <a:r>
              <a:rPr lang="bn-BD"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এই পাঠ</a:t>
            </a:r>
            <a:r>
              <a:rPr lang="en-US"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 </a:t>
            </a:r>
            <a:r>
              <a:rPr lang="bn-BD"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শেষে </a:t>
            </a:r>
            <a:r>
              <a:rPr lang="bn-BD" sz="60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শিক্ষার্থীরা</a:t>
            </a:r>
            <a:r>
              <a:rPr lang="en-US" sz="7200" b="1" dirty="0">
                <a:ln w="11430"/>
                <a:solidFill>
                  <a:srgbClr val="FFC000"/>
                </a:solidFill>
                <a:effectLst>
                  <a:outerShdw blurRad="80000" dist="40000" dir="5040000" algn="tl">
                    <a:srgbClr val="000000">
                      <a:alpha val="30000"/>
                    </a:srgbClr>
                  </a:outerShdw>
                </a:effectLst>
                <a:latin typeface="NikoshBAN" pitchFamily="2" charset="0"/>
                <a:cs typeface="NikoshBAN" pitchFamily="2" charset="0"/>
              </a:rPr>
              <a:t>-</a:t>
            </a:r>
            <a:endParaRPr lang="en-US" sz="7200" dirty="0">
              <a:solidFill>
                <a:srgbClr val="FFC000"/>
              </a:solidFill>
              <a:latin typeface="NikoshBAN" pitchFamily="2" charset="0"/>
              <a:cs typeface="NikoshBAN" pitchFamily="2" charset="0"/>
            </a:endParaRPr>
          </a:p>
          <a:p>
            <a:pPr marL="623888" indent="-623888" algn="just">
              <a:defRPr/>
            </a:pPr>
            <a:r>
              <a:rPr lang="bn-BD" sz="4400" b="1" dirty="0">
                <a:solidFill>
                  <a:schemeClr val="bg1"/>
                </a:solidFill>
                <a:latin typeface="NikoshBAN" pitchFamily="2" charset="0"/>
                <a:cs typeface="NikoshBAN" pitchFamily="2" charset="0"/>
              </a:rPr>
              <a:t>১। </a:t>
            </a:r>
            <a:r>
              <a:rPr lang="bn-IN" sz="4400" b="1" dirty="0">
                <a:solidFill>
                  <a:schemeClr val="bg1"/>
                </a:solidFill>
                <a:latin typeface="NikoshBAN" panose="02000000000000000000" pitchFamily="2" charset="0"/>
                <a:cs typeface="NikoshBAN" panose="02000000000000000000" pitchFamily="2" charset="0"/>
              </a:rPr>
              <a:t>দক্ষিণারঞ্জন মিত্র মজুমদার – </a:t>
            </a:r>
            <a:r>
              <a:rPr lang="en-US" sz="4400" b="1" dirty="0" err="1">
                <a:solidFill>
                  <a:schemeClr val="bg1"/>
                </a:solidFill>
                <a:latin typeface="NikoshBAN" panose="02000000000000000000" pitchFamily="2" charset="0"/>
                <a:cs typeface="NikoshBAN" panose="02000000000000000000" pitchFamily="2" charset="0"/>
              </a:rPr>
              <a:t>এর</a:t>
            </a:r>
            <a:r>
              <a:rPr lang="bn-IN" sz="4400" b="1" dirty="0">
                <a:solidFill>
                  <a:schemeClr val="bg1"/>
                </a:solidFill>
                <a:latin typeface="NikoshBAN" panose="02000000000000000000" pitchFamily="2" charset="0"/>
                <a:cs typeface="NikoshBAN" panose="02000000000000000000" pitchFamily="2" charset="0"/>
              </a:rPr>
              <a:t> সংক্ষিপ্ত পরিচিতি </a:t>
            </a:r>
            <a:r>
              <a:rPr lang="bn-BD" sz="4400" b="1" dirty="0">
                <a:solidFill>
                  <a:schemeClr val="bg1"/>
                </a:solidFill>
                <a:latin typeface="NikoshBAN" pitchFamily="2" charset="0"/>
                <a:cs typeface="NikoshBAN" pitchFamily="2" charset="0"/>
              </a:rPr>
              <a:t>উল্লেখ করতে পারবে।</a:t>
            </a:r>
            <a:endParaRPr lang="bn-IN" sz="4400" b="1" dirty="0">
              <a:solidFill>
                <a:schemeClr val="bg1"/>
              </a:solidFill>
              <a:latin typeface="NikoshBAN" pitchFamily="2" charset="0"/>
              <a:cs typeface="NikoshBAN" pitchFamily="2" charset="0"/>
            </a:endParaRPr>
          </a:p>
          <a:p>
            <a:pPr marL="628650" indent="-628650" algn="just">
              <a:defRPr/>
            </a:pPr>
            <a:r>
              <a:rPr lang="bn-IN" sz="4400" b="1" dirty="0">
                <a:solidFill>
                  <a:schemeClr val="bg1"/>
                </a:solidFill>
                <a:latin typeface="NikoshBAN" pitchFamily="2" charset="0"/>
                <a:cs typeface="NikoshBAN" pitchFamily="2" charset="0"/>
              </a:rPr>
              <a:t>২</a:t>
            </a:r>
            <a:r>
              <a:rPr lang="bn-BD" sz="4400" b="1" dirty="0">
                <a:solidFill>
                  <a:schemeClr val="bg1"/>
                </a:solidFill>
                <a:latin typeface="NikoshBAN" pitchFamily="2" charset="0"/>
                <a:cs typeface="NikoshBAN" pitchFamily="2" charset="0"/>
              </a:rPr>
              <a:t>। নতুন </a:t>
            </a:r>
            <a:r>
              <a:rPr lang="bn-IN" sz="4400" b="1" dirty="0">
                <a:solidFill>
                  <a:schemeClr val="bg1"/>
                </a:solidFill>
                <a:latin typeface="NikoshBAN" pitchFamily="2" charset="0"/>
                <a:cs typeface="NikoshBAN" pitchFamily="2" charset="0"/>
              </a:rPr>
              <a:t>শব্দের</a:t>
            </a:r>
            <a:r>
              <a:rPr lang="bn-BD" sz="4400" b="1" dirty="0">
                <a:solidFill>
                  <a:schemeClr val="bg1"/>
                </a:solidFill>
                <a:latin typeface="NikoshBAN" pitchFamily="2" charset="0"/>
                <a:cs typeface="NikoshBAN" pitchFamily="2" charset="0"/>
              </a:rPr>
              <a:t> </a:t>
            </a:r>
            <a:r>
              <a:rPr lang="bn-IN" sz="4400" b="1" dirty="0">
                <a:solidFill>
                  <a:schemeClr val="bg1"/>
                </a:solidFill>
                <a:latin typeface="NikoshBAN" pitchFamily="2" charset="0"/>
                <a:cs typeface="NikoshBAN" pitchFamily="2" charset="0"/>
              </a:rPr>
              <a:t>অর্থ</a:t>
            </a:r>
            <a:r>
              <a:rPr lang="bn-BD" sz="4400" b="1" dirty="0">
                <a:solidFill>
                  <a:schemeClr val="bg1"/>
                </a:solidFill>
                <a:latin typeface="NikoshBAN" pitchFamily="2" charset="0"/>
                <a:cs typeface="NikoshBAN" pitchFamily="2" charset="0"/>
              </a:rPr>
              <a:t>সহ বাক্য গঠন কর</a:t>
            </a:r>
            <a:r>
              <a:rPr lang="bn-IN" sz="4400" b="1" dirty="0">
                <a:solidFill>
                  <a:schemeClr val="bg1"/>
                </a:solidFill>
                <a:latin typeface="NikoshBAN" pitchFamily="2" charset="0"/>
                <a:cs typeface="NikoshBAN" pitchFamily="2" charset="0"/>
              </a:rPr>
              <a:t>তে</a:t>
            </a:r>
            <a:r>
              <a:rPr lang="bn-BD" sz="4400" b="1" dirty="0">
                <a:solidFill>
                  <a:schemeClr val="bg1"/>
                </a:solidFill>
                <a:latin typeface="NikoshBAN" pitchFamily="2" charset="0"/>
                <a:cs typeface="NikoshBAN" pitchFamily="2" charset="0"/>
              </a:rPr>
              <a:t> পারবে। </a:t>
            </a:r>
            <a:endParaRPr lang="bn-IN" sz="4400" b="1" dirty="0">
              <a:solidFill>
                <a:schemeClr val="bg1"/>
              </a:solidFill>
              <a:latin typeface="NikoshBAN" pitchFamily="2" charset="0"/>
              <a:cs typeface="NikoshBAN" pitchFamily="2" charset="0"/>
            </a:endParaRPr>
          </a:p>
          <a:p>
            <a:pPr marL="628650" indent="-628650" algn="just">
              <a:defRPr/>
            </a:pPr>
            <a:r>
              <a:rPr lang="bn-IN" sz="4400" b="1" dirty="0">
                <a:solidFill>
                  <a:schemeClr val="bg1"/>
                </a:solidFill>
                <a:latin typeface="NikoshBAN" pitchFamily="2" charset="0"/>
                <a:cs typeface="NikoshBAN" pitchFamily="2" charset="0"/>
              </a:rPr>
              <a:t>৩। মানুষের প্রতি হিংসা- বিদ্বেষের পরিনাম ফল ব্যাখ্যা করতে পারবে।</a:t>
            </a:r>
            <a:r>
              <a:rPr lang="bn-BD" sz="4400" b="1" dirty="0">
                <a:solidFill>
                  <a:schemeClr val="bg1"/>
                </a:solidFill>
                <a:latin typeface="NikoshBAN" pitchFamily="2" charset="0"/>
                <a:cs typeface="NikoshBAN" pitchFamily="2" charset="0"/>
              </a:rPr>
              <a:t>   </a:t>
            </a:r>
            <a:r>
              <a:rPr lang="en-US" sz="4400" b="1" dirty="0">
                <a:solidFill>
                  <a:schemeClr val="bg1"/>
                </a:solidFill>
                <a:latin typeface="NikoshBAN" pitchFamily="2" charset="0"/>
                <a:cs typeface="NikoshBAN" pitchFamily="2" charset="0"/>
              </a:rPr>
              <a:t> </a:t>
            </a:r>
            <a:endParaRPr lang="bn-BD" sz="4400" b="1" dirty="0">
              <a:solidFill>
                <a:schemeClr val="bg1"/>
              </a:solidFill>
              <a:latin typeface="NikoshBAN" pitchFamily="2" charset="0"/>
              <a:cs typeface="NikoshBAN" pitchFamily="2" charset="0"/>
            </a:endParaRPr>
          </a:p>
        </p:txBody>
      </p:sp>
      <p:sp>
        <p:nvSpPr>
          <p:cNvPr id="4" name="TextBox 3"/>
          <p:cNvSpPr txBox="1"/>
          <p:nvPr/>
        </p:nvSpPr>
        <p:spPr>
          <a:xfrm>
            <a:off x="6515102" y="651164"/>
            <a:ext cx="184731" cy="369332"/>
          </a:xfrm>
          <a:prstGeom prst="rect">
            <a:avLst/>
          </a:prstGeom>
          <a:noFill/>
        </p:spPr>
        <p:txBody>
          <a:bodyPr wrap="none" rtlCol="0">
            <a:spAutoFit/>
          </a:bodyPr>
          <a:lstStyle/>
          <a:p>
            <a:endParaRPr lang="en-US" dirty="0"/>
          </a:p>
        </p:txBody>
      </p:sp>
      <p:sp>
        <p:nvSpPr>
          <p:cNvPr id="5" name="Rectangular Callout 4"/>
          <p:cNvSpPr/>
          <p:nvPr/>
        </p:nvSpPr>
        <p:spPr>
          <a:xfrm>
            <a:off x="76200" y="182296"/>
            <a:ext cx="3733800" cy="838200"/>
          </a:xfrm>
          <a:prstGeom prst="wedgeRectCallout">
            <a:avLst>
              <a:gd name="adj1" fmla="val -4118"/>
              <a:gd name="adj2" fmla="val 1023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b="1" dirty="0">
                <a:solidFill>
                  <a:schemeClr val="tx2">
                    <a:lumMod val="10000"/>
                  </a:schemeClr>
                </a:solidFill>
                <a:latin typeface="NikoshBAN" pitchFamily="2" charset="0"/>
                <a:cs typeface="NikoshBAN" pitchFamily="2" charset="0"/>
              </a:rPr>
              <a:t>শিখনফল</a:t>
            </a:r>
            <a:endParaRPr lang="en-US" sz="4800" b="1" dirty="0">
              <a:solidFill>
                <a:schemeClr val="tx2">
                  <a:lumMod val="10000"/>
                </a:schemeClr>
              </a:solidFill>
              <a:latin typeface="NikoshBAN" pitchFamily="2" charset="0"/>
              <a:cs typeface="NikoshBAN" pitchFamily="2" charset="0"/>
            </a:endParaRPr>
          </a:p>
        </p:txBody>
      </p:sp>
    </p:spTree>
    <p:extLst>
      <p:ext uri="{BB962C8B-B14F-4D97-AF65-F5344CB8AC3E}">
        <p14:creationId xmlns:p14="http://schemas.microsoft.com/office/powerpoint/2010/main" val="22050029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mahamuda\220px-দক্ষিণারঞ্জন_মিত্র_মজুমদার.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34658" y="1219200"/>
            <a:ext cx="3657600" cy="375012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971800" y="533400"/>
            <a:ext cx="3657600" cy="369332"/>
          </a:xfrm>
          <a:prstGeom prst="rect">
            <a:avLst/>
          </a:prstGeom>
          <a:noFill/>
        </p:spPr>
        <p:txBody>
          <a:bodyPr wrap="square" rtlCol="0">
            <a:spAutoFit/>
          </a:bodyPr>
          <a:lstStyle/>
          <a:p>
            <a:endParaRPr lang="en-US" dirty="0"/>
          </a:p>
        </p:txBody>
      </p:sp>
      <p:sp>
        <p:nvSpPr>
          <p:cNvPr id="4" name="TextBox 3"/>
          <p:cNvSpPr txBox="1"/>
          <p:nvPr/>
        </p:nvSpPr>
        <p:spPr>
          <a:xfrm>
            <a:off x="2797629" y="5257800"/>
            <a:ext cx="5029200" cy="6463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bn-IN" sz="3600" b="1" dirty="0">
                <a:solidFill>
                  <a:srgbClr val="FFFF00"/>
                </a:solidFill>
                <a:latin typeface="NikoshBAN" pitchFamily="2" charset="0"/>
                <a:cs typeface="NikoshBAN" pitchFamily="2" charset="0"/>
              </a:rPr>
              <a:t>দক্ষিণারঞ্জন মিত্র মজুমদার</a:t>
            </a:r>
            <a:endParaRPr lang="en-US" sz="3600" b="1" dirty="0">
              <a:solidFill>
                <a:srgbClr val="FFFF00"/>
              </a:solidFill>
              <a:latin typeface="NikoshBAN" pitchFamily="2" charset="0"/>
              <a:cs typeface="NikoshBAN" pitchFamily="2" charset="0"/>
            </a:endParaRPr>
          </a:p>
        </p:txBody>
      </p:sp>
      <p:sp>
        <p:nvSpPr>
          <p:cNvPr id="5" name="Round Diagonal Corner Rectangle 4"/>
          <p:cNvSpPr/>
          <p:nvPr/>
        </p:nvSpPr>
        <p:spPr>
          <a:xfrm>
            <a:off x="1638300" y="333208"/>
            <a:ext cx="3276600" cy="667333"/>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chemeClr val="bg1"/>
                </a:solidFill>
                <a:latin typeface="NikoshBAN" pitchFamily="2" charset="0"/>
                <a:cs typeface="NikoshBAN" pitchFamily="2" charset="0"/>
              </a:rPr>
              <a:t>বলতো, ছবিটি কার?</a:t>
            </a:r>
            <a:endParaRPr lang="en-US" sz="36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11571411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wipe(down)">
                                      <p:cBhvr>
                                        <p:cTn id="14" dur="580">
                                          <p:stCondLst>
                                            <p:cond delay="0"/>
                                          </p:stCondLst>
                                        </p:cTn>
                                        <p:tgtEl>
                                          <p:spTgt spid="1026"/>
                                        </p:tgtEl>
                                      </p:cBhvr>
                                    </p:animEffect>
                                    <p:anim calcmode="lin" valueType="num">
                                      <p:cBhvr>
                                        <p:cTn id="15"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20" dur="26">
                                          <p:stCondLst>
                                            <p:cond delay="650"/>
                                          </p:stCondLst>
                                        </p:cTn>
                                        <p:tgtEl>
                                          <p:spTgt spid="1026"/>
                                        </p:tgtEl>
                                      </p:cBhvr>
                                      <p:to x="100000" y="60000"/>
                                    </p:animScale>
                                    <p:animScale>
                                      <p:cBhvr>
                                        <p:cTn id="21" dur="166" decel="50000">
                                          <p:stCondLst>
                                            <p:cond delay="676"/>
                                          </p:stCondLst>
                                        </p:cTn>
                                        <p:tgtEl>
                                          <p:spTgt spid="1026"/>
                                        </p:tgtEl>
                                      </p:cBhvr>
                                      <p:to x="100000" y="100000"/>
                                    </p:animScale>
                                    <p:animScale>
                                      <p:cBhvr>
                                        <p:cTn id="22" dur="26">
                                          <p:stCondLst>
                                            <p:cond delay="1312"/>
                                          </p:stCondLst>
                                        </p:cTn>
                                        <p:tgtEl>
                                          <p:spTgt spid="1026"/>
                                        </p:tgtEl>
                                      </p:cBhvr>
                                      <p:to x="100000" y="80000"/>
                                    </p:animScale>
                                    <p:animScale>
                                      <p:cBhvr>
                                        <p:cTn id="23" dur="166" decel="50000">
                                          <p:stCondLst>
                                            <p:cond delay="1338"/>
                                          </p:stCondLst>
                                        </p:cTn>
                                        <p:tgtEl>
                                          <p:spTgt spid="1026"/>
                                        </p:tgtEl>
                                      </p:cBhvr>
                                      <p:to x="100000" y="100000"/>
                                    </p:animScale>
                                    <p:animScale>
                                      <p:cBhvr>
                                        <p:cTn id="24" dur="26">
                                          <p:stCondLst>
                                            <p:cond delay="1642"/>
                                          </p:stCondLst>
                                        </p:cTn>
                                        <p:tgtEl>
                                          <p:spTgt spid="1026"/>
                                        </p:tgtEl>
                                      </p:cBhvr>
                                      <p:to x="100000" y="90000"/>
                                    </p:animScale>
                                    <p:animScale>
                                      <p:cBhvr>
                                        <p:cTn id="25" dur="166" decel="50000">
                                          <p:stCondLst>
                                            <p:cond delay="1668"/>
                                          </p:stCondLst>
                                        </p:cTn>
                                        <p:tgtEl>
                                          <p:spTgt spid="1026"/>
                                        </p:tgtEl>
                                      </p:cBhvr>
                                      <p:to x="100000" y="100000"/>
                                    </p:animScale>
                                    <p:animScale>
                                      <p:cBhvr>
                                        <p:cTn id="26" dur="26">
                                          <p:stCondLst>
                                            <p:cond delay="1808"/>
                                          </p:stCondLst>
                                        </p:cTn>
                                        <p:tgtEl>
                                          <p:spTgt spid="1026"/>
                                        </p:tgtEl>
                                      </p:cBhvr>
                                      <p:to x="100000" y="95000"/>
                                    </p:animScale>
                                    <p:animScale>
                                      <p:cBhvr>
                                        <p:cTn id="27" dur="166" decel="50000">
                                          <p:stCondLst>
                                            <p:cond delay="1834"/>
                                          </p:stCondLst>
                                        </p:cTn>
                                        <p:tgtEl>
                                          <p:spTgt spid="1026"/>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1000"/>
                                        <p:tgtEl>
                                          <p:spTgt spid="4"/>
                                        </p:tgtEl>
                                      </p:cBhvr>
                                    </p:animEffect>
                                    <p:anim calcmode="lin" valueType="num">
                                      <p:cBhvr>
                                        <p:cTn id="33" dur="1000" fill="hold"/>
                                        <p:tgtEl>
                                          <p:spTgt spid="4"/>
                                        </p:tgtEl>
                                        <p:attrNameLst>
                                          <p:attrName>ppt_x</p:attrName>
                                        </p:attrNameLst>
                                      </p:cBhvr>
                                      <p:tavLst>
                                        <p:tav tm="0">
                                          <p:val>
                                            <p:strVal val="#ppt_x"/>
                                          </p:val>
                                        </p:tav>
                                        <p:tav tm="100000">
                                          <p:val>
                                            <p:strVal val="#ppt_x"/>
                                          </p:val>
                                        </p:tav>
                                      </p:tavLst>
                                    </p:anim>
                                    <p:anim calcmode="lin" valueType="num">
                                      <p:cBhvr>
                                        <p:cTn id="3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112461"/>
            <a:ext cx="9144000" cy="6875928"/>
            <a:chOff x="0" y="-1"/>
            <a:chExt cx="9144000" cy="6875928"/>
          </a:xfrm>
        </p:grpSpPr>
        <p:sp>
          <p:nvSpPr>
            <p:cNvPr id="2" name="Frame 1"/>
            <p:cNvSpPr/>
            <p:nvPr/>
          </p:nvSpPr>
          <p:spPr>
            <a:xfrm>
              <a:off x="0" y="0"/>
              <a:ext cx="9144000" cy="6858000"/>
            </a:xfrm>
            <a:prstGeom prst="frame">
              <a:avLst>
                <a:gd name="adj1" fmla="val 217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5" name="Half Frame 4"/>
            <p:cNvSpPr/>
            <p:nvPr/>
          </p:nvSpPr>
          <p:spPr>
            <a:xfrm>
              <a:off x="0" y="0"/>
              <a:ext cx="573742" cy="484094"/>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flipH="1">
              <a:off x="8588188" y="-1"/>
              <a:ext cx="555812" cy="484095"/>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0800000">
              <a:off x="8588188" y="6418727"/>
              <a:ext cx="555810" cy="457199"/>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6200000">
              <a:off x="58272" y="6360457"/>
              <a:ext cx="457198" cy="573741"/>
            </a:xfrm>
            <a:prstGeom prst="halfFram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3" name="Rectangle 2"/>
          <p:cNvSpPr/>
          <p:nvPr/>
        </p:nvSpPr>
        <p:spPr>
          <a:xfrm>
            <a:off x="573742" y="188308"/>
            <a:ext cx="2993344" cy="7694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r>
              <a:rPr lang="bn-IN" sz="4400" b="1" u="sng" dirty="0">
                <a:latin typeface="NikoshBAN" panose="02000000000000000000" pitchFamily="2" charset="0"/>
                <a:cs typeface="NikoshBAN" panose="02000000000000000000" pitchFamily="2" charset="0"/>
              </a:rPr>
              <a:t>শব্দার্থ</a:t>
            </a:r>
            <a:endParaRPr lang="en-US" sz="4400" b="1" dirty="0"/>
          </a:p>
        </p:txBody>
      </p:sp>
      <p:sp>
        <p:nvSpPr>
          <p:cNvPr id="4" name="Rectangle 3"/>
          <p:cNvSpPr/>
          <p:nvPr/>
        </p:nvSpPr>
        <p:spPr>
          <a:xfrm>
            <a:off x="349321" y="1268692"/>
            <a:ext cx="1555234" cy="707886"/>
          </a:xfrm>
          <a:prstGeom prst="rect">
            <a:avLst/>
          </a:prstGeom>
        </p:spPr>
        <p:txBody>
          <a:bodyPr wrap="none">
            <a:spAutoFit/>
          </a:bodyPr>
          <a:lstStyle/>
          <a:p>
            <a:r>
              <a:rPr lang="bn-IN" sz="4000" dirty="0">
                <a:latin typeface="NikoshBAN" panose="02000000000000000000" pitchFamily="2" charset="0"/>
                <a:cs typeface="NikoshBAN" panose="02000000000000000000" pitchFamily="2" charset="0"/>
              </a:rPr>
              <a:t>আঁতুরঘর</a:t>
            </a:r>
            <a:endParaRPr lang="en-US" sz="4000" dirty="0"/>
          </a:p>
        </p:txBody>
      </p:sp>
      <p:sp>
        <p:nvSpPr>
          <p:cNvPr id="10" name="Rectangle 9"/>
          <p:cNvSpPr/>
          <p:nvPr/>
        </p:nvSpPr>
        <p:spPr>
          <a:xfrm>
            <a:off x="528469" y="2903804"/>
            <a:ext cx="762708" cy="769441"/>
          </a:xfrm>
          <a:prstGeom prst="rect">
            <a:avLst/>
          </a:prstGeom>
        </p:spPr>
        <p:txBody>
          <a:bodyPr wrap="square">
            <a:spAutoFit/>
          </a:bodyPr>
          <a:lstStyle/>
          <a:p>
            <a:r>
              <a:rPr lang="bn-IN" sz="4400" dirty="0">
                <a:latin typeface="NikoshBAN" panose="02000000000000000000" pitchFamily="2" charset="0"/>
                <a:cs typeface="NikoshBAN" panose="02000000000000000000" pitchFamily="2" charset="0"/>
              </a:rPr>
              <a:t>নথ</a:t>
            </a:r>
            <a:endParaRPr lang="en-US" sz="2800" dirty="0"/>
          </a:p>
        </p:txBody>
      </p:sp>
      <p:sp>
        <p:nvSpPr>
          <p:cNvPr id="11" name="Rectangle 10"/>
          <p:cNvSpPr/>
          <p:nvPr/>
        </p:nvSpPr>
        <p:spPr>
          <a:xfrm>
            <a:off x="5146957" y="1268692"/>
            <a:ext cx="3733714" cy="707886"/>
          </a:xfrm>
          <a:prstGeom prst="rect">
            <a:avLst/>
          </a:prstGeom>
        </p:spPr>
        <p:txBody>
          <a:bodyPr wrap="none">
            <a:spAutoFit/>
          </a:bodyPr>
          <a:lstStyle/>
          <a:p>
            <a:r>
              <a:rPr lang="bn-IN" sz="4000" dirty="0">
                <a:ln w="0"/>
                <a:latin typeface="NikoshBAN" panose="02000000000000000000" pitchFamily="2" charset="0"/>
                <a:cs typeface="NikoshBAN" panose="02000000000000000000" pitchFamily="2" charset="0"/>
              </a:rPr>
              <a:t>শিশুর জন্ম হয় যে ঘরে </a:t>
            </a:r>
            <a:endParaRPr lang="en-US" sz="4000" dirty="0">
              <a:ln w="0"/>
              <a:latin typeface="NikoshBAN" panose="02000000000000000000" pitchFamily="2" charset="0"/>
              <a:cs typeface="NikoshBAN" panose="02000000000000000000" pitchFamily="2" charset="0"/>
            </a:endParaRPr>
          </a:p>
        </p:txBody>
      </p:sp>
      <p:sp>
        <p:nvSpPr>
          <p:cNvPr id="12" name="Rectangle 11"/>
          <p:cNvSpPr/>
          <p:nvPr/>
        </p:nvSpPr>
        <p:spPr>
          <a:xfrm>
            <a:off x="5012304" y="2594655"/>
            <a:ext cx="4680282" cy="1200329"/>
          </a:xfrm>
          <a:prstGeom prst="rect">
            <a:avLst/>
          </a:prstGeom>
        </p:spPr>
        <p:txBody>
          <a:bodyPr wrap="square">
            <a:spAutoFit/>
          </a:bodyPr>
          <a:lstStyle/>
          <a:p>
            <a:r>
              <a:rPr lang="bn-IN" sz="3600" dirty="0">
                <a:ln w="0">
                  <a:noFill/>
                </a:ln>
                <a:latin typeface="NikoshBAN" panose="02000000000000000000" pitchFamily="2" charset="0"/>
                <a:cs typeface="NikoshBAN" panose="02000000000000000000" pitchFamily="2" charset="0"/>
              </a:rPr>
              <a:t>নাকে পরার জন্য এক ধরনের  অলংকার </a:t>
            </a:r>
            <a:endParaRPr lang="en-US" sz="3600" dirty="0">
              <a:ln w="0">
                <a:noFill/>
              </a:ln>
              <a:latin typeface="NikoshBAN" panose="02000000000000000000" pitchFamily="2" charset="0"/>
              <a:cs typeface="NikoshBAN" panose="02000000000000000000" pitchFamily="2" charset="0"/>
            </a:endParaRPr>
          </a:p>
        </p:txBody>
      </p:sp>
      <p:sp>
        <p:nvSpPr>
          <p:cNvPr id="13" name="Rectangle 12"/>
          <p:cNvSpPr/>
          <p:nvPr/>
        </p:nvSpPr>
        <p:spPr>
          <a:xfrm>
            <a:off x="565727" y="4232490"/>
            <a:ext cx="838691" cy="707886"/>
          </a:xfrm>
          <a:prstGeom prst="rect">
            <a:avLst/>
          </a:prstGeom>
        </p:spPr>
        <p:txBody>
          <a:bodyPr wrap="none">
            <a:spAutoFit/>
          </a:bodyPr>
          <a:lstStyle/>
          <a:p>
            <a:r>
              <a:rPr lang="bn-IN" sz="4000" dirty="0">
                <a:latin typeface="NikoshBAN" panose="02000000000000000000" pitchFamily="2" charset="0"/>
                <a:cs typeface="NikoshBAN" panose="02000000000000000000" pitchFamily="2" charset="0"/>
              </a:rPr>
              <a:t>মল </a:t>
            </a:r>
            <a:endParaRPr lang="en-US" sz="4000" dirty="0">
              <a:latin typeface="NikoshBAN" panose="02000000000000000000" pitchFamily="2" charset="0"/>
              <a:cs typeface="NikoshBAN" panose="02000000000000000000" pitchFamily="2" charset="0"/>
            </a:endParaRPr>
          </a:p>
        </p:txBody>
      </p:sp>
      <p:sp>
        <p:nvSpPr>
          <p:cNvPr id="14" name="Rectangle 13"/>
          <p:cNvSpPr/>
          <p:nvPr/>
        </p:nvSpPr>
        <p:spPr>
          <a:xfrm>
            <a:off x="4876800" y="4254459"/>
            <a:ext cx="3866764" cy="707886"/>
          </a:xfrm>
          <a:prstGeom prst="rect">
            <a:avLst/>
          </a:prstGeom>
        </p:spPr>
        <p:txBody>
          <a:bodyPr wrap="none">
            <a:spAutoFit/>
          </a:bodyPr>
          <a:lstStyle/>
          <a:p>
            <a:r>
              <a:rPr lang="bn-IN" sz="4000" dirty="0">
                <a:latin typeface="NikoshBAN" panose="02000000000000000000" pitchFamily="2" charset="0"/>
                <a:cs typeface="NikoshBAN" panose="02000000000000000000" pitchFamily="2" charset="0"/>
              </a:rPr>
              <a:t>পায়ের অলংকার বিশেষ</a:t>
            </a:r>
            <a:endParaRPr lang="en-AU" sz="4000" dirty="0"/>
          </a:p>
        </p:txBody>
      </p:sp>
      <p:sp>
        <p:nvSpPr>
          <p:cNvPr id="60" name="Rectangle 59"/>
          <p:cNvSpPr/>
          <p:nvPr/>
        </p:nvSpPr>
        <p:spPr>
          <a:xfrm>
            <a:off x="189444" y="5440607"/>
            <a:ext cx="1755609" cy="707886"/>
          </a:xfrm>
          <a:prstGeom prst="rect">
            <a:avLst/>
          </a:prstGeom>
        </p:spPr>
        <p:txBody>
          <a:bodyPr wrap="none">
            <a:spAutoFit/>
          </a:bodyPr>
          <a:lstStyle/>
          <a:p>
            <a:r>
              <a:rPr lang="bn-IN" sz="4000" dirty="0">
                <a:latin typeface="NikoshBAN" panose="02000000000000000000" pitchFamily="2" charset="0"/>
                <a:cs typeface="NikoshBAN" panose="02000000000000000000" pitchFamily="2" charset="0"/>
              </a:rPr>
              <a:t>নিত্যপূজা </a:t>
            </a:r>
            <a:endParaRPr lang="en-US" sz="4000" dirty="0">
              <a:latin typeface="NikoshBAN" panose="02000000000000000000" pitchFamily="2" charset="0"/>
              <a:cs typeface="NikoshBAN" panose="02000000000000000000" pitchFamily="2" charset="0"/>
            </a:endParaRPr>
          </a:p>
        </p:txBody>
      </p:sp>
      <p:sp>
        <p:nvSpPr>
          <p:cNvPr id="61" name="Rectangle 60"/>
          <p:cNvSpPr/>
          <p:nvPr/>
        </p:nvSpPr>
        <p:spPr>
          <a:xfrm>
            <a:off x="4877652" y="5373520"/>
            <a:ext cx="4003019" cy="707886"/>
          </a:xfrm>
          <a:prstGeom prst="rect">
            <a:avLst/>
          </a:prstGeom>
        </p:spPr>
        <p:txBody>
          <a:bodyPr wrap="none">
            <a:spAutoFit/>
          </a:bodyPr>
          <a:lstStyle/>
          <a:p>
            <a:r>
              <a:rPr lang="bn-IN" sz="4000" dirty="0">
                <a:latin typeface="NikoshBAN" panose="02000000000000000000" pitchFamily="2" charset="0"/>
                <a:cs typeface="NikoshBAN" panose="02000000000000000000" pitchFamily="2" charset="0"/>
              </a:rPr>
              <a:t>প্রতিদিনের পূজা অনুষ্ঠান </a:t>
            </a:r>
            <a:endParaRPr lang="en-US" sz="4000" dirty="0">
              <a:latin typeface="NikoshBAN" panose="02000000000000000000" pitchFamily="2" charset="0"/>
              <a:cs typeface="NikoshBAN" panose="02000000000000000000" pitchFamily="2" charset="0"/>
            </a:endParaRPr>
          </a:p>
        </p:txBody>
      </p:sp>
      <p:pic>
        <p:nvPicPr>
          <p:cNvPr id="2050" name="Picture 2" descr="D:\mahamuda\আঁতুড়ঘর.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33536" y="1247910"/>
            <a:ext cx="2569463" cy="105928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D:\mahamuda\নথ.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0414" y="2613033"/>
            <a:ext cx="2550968" cy="102395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D:\mahamuda\মল পায়ের অলংকার বিশেষ.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35554" y="3843787"/>
            <a:ext cx="2667445" cy="1118558"/>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D:\mahamuda\নিত্য পূজা.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98123" y="5206323"/>
            <a:ext cx="2667446" cy="1009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99419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2050"/>
                                        </p:tgtEl>
                                        <p:attrNameLst>
                                          <p:attrName>style.visibility</p:attrName>
                                        </p:attrNameLst>
                                      </p:cBhvr>
                                      <p:to>
                                        <p:strVal val="visible"/>
                                      </p:to>
                                    </p:set>
                                    <p:animEffect transition="in" filter="wipe(down)">
                                      <p:cBhvr>
                                        <p:cTn id="21" dur="580">
                                          <p:stCondLst>
                                            <p:cond delay="0"/>
                                          </p:stCondLst>
                                        </p:cTn>
                                        <p:tgtEl>
                                          <p:spTgt spid="2050"/>
                                        </p:tgtEl>
                                      </p:cBhvr>
                                    </p:animEffect>
                                    <p:anim calcmode="lin" valueType="num">
                                      <p:cBhvr>
                                        <p:cTn id="22"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27" dur="26">
                                          <p:stCondLst>
                                            <p:cond delay="650"/>
                                          </p:stCondLst>
                                        </p:cTn>
                                        <p:tgtEl>
                                          <p:spTgt spid="2050"/>
                                        </p:tgtEl>
                                      </p:cBhvr>
                                      <p:to x="100000" y="60000"/>
                                    </p:animScale>
                                    <p:animScale>
                                      <p:cBhvr>
                                        <p:cTn id="28" dur="166" decel="50000">
                                          <p:stCondLst>
                                            <p:cond delay="676"/>
                                          </p:stCondLst>
                                        </p:cTn>
                                        <p:tgtEl>
                                          <p:spTgt spid="2050"/>
                                        </p:tgtEl>
                                      </p:cBhvr>
                                      <p:to x="100000" y="100000"/>
                                    </p:animScale>
                                    <p:animScale>
                                      <p:cBhvr>
                                        <p:cTn id="29" dur="26">
                                          <p:stCondLst>
                                            <p:cond delay="1312"/>
                                          </p:stCondLst>
                                        </p:cTn>
                                        <p:tgtEl>
                                          <p:spTgt spid="2050"/>
                                        </p:tgtEl>
                                      </p:cBhvr>
                                      <p:to x="100000" y="80000"/>
                                    </p:animScale>
                                    <p:animScale>
                                      <p:cBhvr>
                                        <p:cTn id="30" dur="166" decel="50000">
                                          <p:stCondLst>
                                            <p:cond delay="1338"/>
                                          </p:stCondLst>
                                        </p:cTn>
                                        <p:tgtEl>
                                          <p:spTgt spid="2050"/>
                                        </p:tgtEl>
                                      </p:cBhvr>
                                      <p:to x="100000" y="100000"/>
                                    </p:animScale>
                                    <p:animScale>
                                      <p:cBhvr>
                                        <p:cTn id="31" dur="26">
                                          <p:stCondLst>
                                            <p:cond delay="1642"/>
                                          </p:stCondLst>
                                        </p:cTn>
                                        <p:tgtEl>
                                          <p:spTgt spid="2050"/>
                                        </p:tgtEl>
                                      </p:cBhvr>
                                      <p:to x="100000" y="90000"/>
                                    </p:animScale>
                                    <p:animScale>
                                      <p:cBhvr>
                                        <p:cTn id="32" dur="166" decel="50000">
                                          <p:stCondLst>
                                            <p:cond delay="1668"/>
                                          </p:stCondLst>
                                        </p:cTn>
                                        <p:tgtEl>
                                          <p:spTgt spid="2050"/>
                                        </p:tgtEl>
                                      </p:cBhvr>
                                      <p:to x="100000" y="100000"/>
                                    </p:animScale>
                                    <p:animScale>
                                      <p:cBhvr>
                                        <p:cTn id="33" dur="26">
                                          <p:stCondLst>
                                            <p:cond delay="1808"/>
                                          </p:stCondLst>
                                        </p:cTn>
                                        <p:tgtEl>
                                          <p:spTgt spid="2050"/>
                                        </p:tgtEl>
                                      </p:cBhvr>
                                      <p:to x="100000" y="95000"/>
                                    </p:animScale>
                                    <p:animScale>
                                      <p:cBhvr>
                                        <p:cTn id="34" dur="166" decel="50000">
                                          <p:stCondLst>
                                            <p:cond delay="1834"/>
                                          </p:stCondLst>
                                        </p:cTn>
                                        <p:tgtEl>
                                          <p:spTgt spid="2050"/>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1000"/>
                                        <p:tgtEl>
                                          <p:spTgt spid="10"/>
                                        </p:tgtEl>
                                      </p:cBhvr>
                                    </p:animEffect>
                                    <p:anim calcmode="lin" valueType="num">
                                      <p:cBhvr>
                                        <p:cTn id="47" dur="1000" fill="hold"/>
                                        <p:tgtEl>
                                          <p:spTgt spid="10"/>
                                        </p:tgtEl>
                                        <p:attrNameLst>
                                          <p:attrName>ppt_x</p:attrName>
                                        </p:attrNameLst>
                                      </p:cBhvr>
                                      <p:tavLst>
                                        <p:tav tm="0">
                                          <p:val>
                                            <p:strVal val="#ppt_x"/>
                                          </p:val>
                                        </p:tav>
                                        <p:tav tm="100000">
                                          <p:val>
                                            <p:strVal val="#ppt_x"/>
                                          </p:val>
                                        </p:tav>
                                      </p:tavLst>
                                    </p:anim>
                                    <p:anim calcmode="lin" valueType="num">
                                      <p:cBhvr>
                                        <p:cTn id="4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2051"/>
                                        </p:tgtEl>
                                        <p:attrNameLst>
                                          <p:attrName>style.visibility</p:attrName>
                                        </p:attrNameLst>
                                      </p:cBhvr>
                                      <p:to>
                                        <p:strVal val="visible"/>
                                      </p:to>
                                    </p:set>
                                    <p:animEffect transition="in" filter="wipe(down)">
                                      <p:cBhvr>
                                        <p:cTn id="53" dur="580">
                                          <p:stCondLst>
                                            <p:cond delay="0"/>
                                          </p:stCondLst>
                                        </p:cTn>
                                        <p:tgtEl>
                                          <p:spTgt spid="2051"/>
                                        </p:tgtEl>
                                      </p:cBhvr>
                                    </p:animEffect>
                                    <p:anim calcmode="lin" valueType="num">
                                      <p:cBhvr>
                                        <p:cTn id="54" dur="1822" tmFilter="0,0; 0.14,0.36; 0.43,0.73; 0.71,0.91; 1.0,1.0">
                                          <p:stCondLst>
                                            <p:cond delay="0"/>
                                          </p:stCondLst>
                                        </p:cTn>
                                        <p:tgtEl>
                                          <p:spTgt spid="2051"/>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2051"/>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2051"/>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2051"/>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2051"/>
                                        </p:tgtEl>
                                        <p:attrNameLst>
                                          <p:attrName>ppt_y</p:attrName>
                                        </p:attrNameLst>
                                      </p:cBhvr>
                                      <p:tavLst>
                                        <p:tav tm="0" fmla="#ppt_y-sin(pi*$)/81">
                                          <p:val>
                                            <p:fltVal val="0"/>
                                          </p:val>
                                        </p:tav>
                                        <p:tav tm="100000">
                                          <p:val>
                                            <p:fltVal val="1"/>
                                          </p:val>
                                        </p:tav>
                                      </p:tavLst>
                                    </p:anim>
                                    <p:animScale>
                                      <p:cBhvr>
                                        <p:cTn id="59" dur="26">
                                          <p:stCondLst>
                                            <p:cond delay="650"/>
                                          </p:stCondLst>
                                        </p:cTn>
                                        <p:tgtEl>
                                          <p:spTgt spid="2051"/>
                                        </p:tgtEl>
                                      </p:cBhvr>
                                      <p:to x="100000" y="60000"/>
                                    </p:animScale>
                                    <p:animScale>
                                      <p:cBhvr>
                                        <p:cTn id="60" dur="166" decel="50000">
                                          <p:stCondLst>
                                            <p:cond delay="676"/>
                                          </p:stCondLst>
                                        </p:cTn>
                                        <p:tgtEl>
                                          <p:spTgt spid="2051"/>
                                        </p:tgtEl>
                                      </p:cBhvr>
                                      <p:to x="100000" y="100000"/>
                                    </p:animScale>
                                    <p:animScale>
                                      <p:cBhvr>
                                        <p:cTn id="61" dur="26">
                                          <p:stCondLst>
                                            <p:cond delay="1312"/>
                                          </p:stCondLst>
                                        </p:cTn>
                                        <p:tgtEl>
                                          <p:spTgt spid="2051"/>
                                        </p:tgtEl>
                                      </p:cBhvr>
                                      <p:to x="100000" y="80000"/>
                                    </p:animScale>
                                    <p:animScale>
                                      <p:cBhvr>
                                        <p:cTn id="62" dur="166" decel="50000">
                                          <p:stCondLst>
                                            <p:cond delay="1338"/>
                                          </p:stCondLst>
                                        </p:cTn>
                                        <p:tgtEl>
                                          <p:spTgt spid="2051"/>
                                        </p:tgtEl>
                                      </p:cBhvr>
                                      <p:to x="100000" y="100000"/>
                                    </p:animScale>
                                    <p:animScale>
                                      <p:cBhvr>
                                        <p:cTn id="63" dur="26">
                                          <p:stCondLst>
                                            <p:cond delay="1642"/>
                                          </p:stCondLst>
                                        </p:cTn>
                                        <p:tgtEl>
                                          <p:spTgt spid="2051"/>
                                        </p:tgtEl>
                                      </p:cBhvr>
                                      <p:to x="100000" y="90000"/>
                                    </p:animScale>
                                    <p:animScale>
                                      <p:cBhvr>
                                        <p:cTn id="64" dur="166" decel="50000">
                                          <p:stCondLst>
                                            <p:cond delay="1668"/>
                                          </p:stCondLst>
                                        </p:cTn>
                                        <p:tgtEl>
                                          <p:spTgt spid="2051"/>
                                        </p:tgtEl>
                                      </p:cBhvr>
                                      <p:to x="100000" y="100000"/>
                                    </p:animScale>
                                    <p:animScale>
                                      <p:cBhvr>
                                        <p:cTn id="65" dur="26">
                                          <p:stCondLst>
                                            <p:cond delay="1808"/>
                                          </p:stCondLst>
                                        </p:cTn>
                                        <p:tgtEl>
                                          <p:spTgt spid="2051"/>
                                        </p:tgtEl>
                                      </p:cBhvr>
                                      <p:to x="100000" y="95000"/>
                                    </p:animScale>
                                    <p:animScale>
                                      <p:cBhvr>
                                        <p:cTn id="66" dur="166" decel="50000">
                                          <p:stCondLst>
                                            <p:cond delay="1834"/>
                                          </p:stCondLst>
                                        </p:cTn>
                                        <p:tgtEl>
                                          <p:spTgt spid="2051"/>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13"/>
                                        </p:tgtEl>
                                        <p:attrNameLst>
                                          <p:attrName>style.visibility</p:attrName>
                                        </p:attrNameLst>
                                      </p:cBhvr>
                                      <p:to>
                                        <p:strVal val="visible"/>
                                      </p:to>
                                    </p:set>
                                    <p:animEffect transition="in" filter="fade">
                                      <p:cBhvr>
                                        <p:cTn id="78" dur="1000"/>
                                        <p:tgtEl>
                                          <p:spTgt spid="13"/>
                                        </p:tgtEl>
                                      </p:cBhvr>
                                    </p:animEffect>
                                    <p:anim calcmode="lin" valueType="num">
                                      <p:cBhvr>
                                        <p:cTn id="79" dur="1000" fill="hold"/>
                                        <p:tgtEl>
                                          <p:spTgt spid="13"/>
                                        </p:tgtEl>
                                        <p:attrNameLst>
                                          <p:attrName>ppt_x</p:attrName>
                                        </p:attrNameLst>
                                      </p:cBhvr>
                                      <p:tavLst>
                                        <p:tav tm="0">
                                          <p:val>
                                            <p:strVal val="#ppt_x"/>
                                          </p:val>
                                        </p:tav>
                                        <p:tav tm="100000">
                                          <p:val>
                                            <p:strVal val="#ppt_x"/>
                                          </p:val>
                                        </p:tav>
                                      </p:tavLst>
                                    </p:anim>
                                    <p:anim calcmode="lin" valueType="num">
                                      <p:cBhvr>
                                        <p:cTn id="8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2052"/>
                                        </p:tgtEl>
                                        <p:attrNameLst>
                                          <p:attrName>style.visibility</p:attrName>
                                        </p:attrNameLst>
                                      </p:cBhvr>
                                      <p:to>
                                        <p:strVal val="visible"/>
                                      </p:to>
                                    </p:set>
                                    <p:animEffect transition="in" filter="wipe(down)">
                                      <p:cBhvr>
                                        <p:cTn id="85" dur="580">
                                          <p:stCondLst>
                                            <p:cond delay="0"/>
                                          </p:stCondLst>
                                        </p:cTn>
                                        <p:tgtEl>
                                          <p:spTgt spid="2052"/>
                                        </p:tgtEl>
                                      </p:cBhvr>
                                    </p:animEffect>
                                    <p:anim calcmode="lin" valueType="num">
                                      <p:cBhvr>
                                        <p:cTn id="86"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91" dur="26">
                                          <p:stCondLst>
                                            <p:cond delay="650"/>
                                          </p:stCondLst>
                                        </p:cTn>
                                        <p:tgtEl>
                                          <p:spTgt spid="2052"/>
                                        </p:tgtEl>
                                      </p:cBhvr>
                                      <p:to x="100000" y="60000"/>
                                    </p:animScale>
                                    <p:animScale>
                                      <p:cBhvr>
                                        <p:cTn id="92" dur="166" decel="50000">
                                          <p:stCondLst>
                                            <p:cond delay="676"/>
                                          </p:stCondLst>
                                        </p:cTn>
                                        <p:tgtEl>
                                          <p:spTgt spid="2052"/>
                                        </p:tgtEl>
                                      </p:cBhvr>
                                      <p:to x="100000" y="100000"/>
                                    </p:animScale>
                                    <p:animScale>
                                      <p:cBhvr>
                                        <p:cTn id="93" dur="26">
                                          <p:stCondLst>
                                            <p:cond delay="1312"/>
                                          </p:stCondLst>
                                        </p:cTn>
                                        <p:tgtEl>
                                          <p:spTgt spid="2052"/>
                                        </p:tgtEl>
                                      </p:cBhvr>
                                      <p:to x="100000" y="80000"/>
                                    </p:animScale>
                                    <p:animScale>
                                      <p:cBhvr>
                                        <p:cTn id="94" dur="166" decel="50000">
                                          <p:stCondLst>
                                            <p:cond delay="1338"/>
                                          </p:stCondLst>
                                        </p:cTn>
                                        <p:tgtEl>
                                          <p:spTgt spid="2052"/>
                                        </p:tgtEl>
                                      </p:cBhvr>
                                      <p:to x="100000" y="100000"/>
                                    </p:animScale>
                                    <p:animScale>
                                      <p:cBhvr>
                                        <p:cTn id="95" dur="26">
                                          <p:stCondLst>
                                            <p:cond delay="1642"/>
                                          </p:stCondLst>
                                        </p:cTn>
                                        <p:tgtEl>
                                          <p:spTgt spid="2052"/>
                                        </p:tgtEl>
                                      </p:cBhvr>
                                      <p:to x="100000" y="90000"/>
                                    </p:animScale>
                                    <p:animScale>
                                      <p:cBhvr>
                                        <p:cTn id="96" dur="166" decel="50000">
                                          <p:stCondLst>
                                            <p:cond delay="1668"/>
                                          </p:stCondLst>
                                        </p:cTn>
                                        <p:tgtEl>
                                          <p:spTgt spid="2052"/>
                                        </p:tgtEl>
                                      </p:cBhvr>
                                      <p:to x="100000" y="100000"/>
                                    </p:animScale>
                                    <p:animScale>
                                      <p:cBhvr>
                                        <p:cTn id="97" dur="26">
                                          <p:stCondLst>
                                            <p:cond delay="1808"/>
                                          </p:stCondLst>
                                        </p:cTn>
                                        <p:tgtEl>
                                          <p:spTgt spid="2052"/>
                                        </p:tgtEl>
                                      </p:cBhvr>
                                      <p:to x="100000" y="95000"/>
                                    </p:animScale>
                                    <p:animScale>
                                      <p:cBhvr>
                                        <p:cTn id="98" dur="166" decel="50000">
                                          <p:stCondLst>
                                            <p:cond delay="1834"/>
                                          </p:stCondLst>
                                        </p:cTn>
                                        <p:tgtEl>
                                          <p:spTgt spid="2052"/>
                                        </p:tgtEl>
                                      </p:cBhvr>
                                      <p:to x="100000" y="100000"/>
                                    </p:animScale>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fade">
                                      <p:cBhvr>
                                        <p:cTn id="103" dur="1000"/>
                                        <p:tgtEl>
                                          <p:spTgt spid="14"/>
                                        </p:tgtEl>
                                      </p:cBhvr>
                                    </p:animEffect>
                                    <p:anim calcmode="lin" valueType="num">
                                      <p:cBhvr>
                                        <p:cTn id="104" dur="1000" fill="hold"/>
                                        <p:tgtEl>
                                          <p:spTgt spid="14"/>
                                        </p:tgtEl>
                                        <p:attrNameLst>
                                          <p:attrName>ppt_x</p:attrName>
                                        </p:attrNameLst>
                                      </p:cBhvr>
                                      <p:tavLst>
                                        <p:tav tm="0">
                                          <p:val>
                                            <p:strVal val="#ppt_x"/>
                                          </p:val>
                                        </p:tav>
                                        <p:tav tm="100000">
                                          <p:val>
                                            <p:strVal val="#ppt_x"/>
                                          </p:val>
                                        </p:tav>
                                      </p:tavLst>
                                    </p:anim>
                                    <p:anim calcmode="lin" valueType="num">
                                      <p:cBhvr>
                                        <p:cTn id="105"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60"/>
                                        </p:tgtEl>
                                        <p:attrNameLst>
                                          <p:attrName>style.visibility</p:attrName>
                                        </p:attrNameLst>
                                      </p:cBhvr>
                                      <p:to>
                                        <p:strVal val="visible"/>
                                      </p:to>
                                    </p:set>
                                    <p:animEffect transition="in" filter="fade">
                                      <p:cBhvr>
                                        <p:cTn id="110" dur="1000"/>
                                        <p:tgtEl>
                                          <p:spTgt spid="60"/>
                                        </p:tgtEl>
                                      </p:cBhvr>
                                    </p:animEffect>
                                    <p:anim calcmode="lin" valueType="num">
                                      <p:cBhvr>
                                        <p:cTn id="111" dur="1000" fill="hold"/>
                                        <p:tgtEl>
                                          <p:spTgt spid="60"/>
                                        </p:tgtEl>
                                        <p:attrNameLst>
                                          <p:attrName>ppt_x</p:attrName>
                                        </p:attrNameLst>
                                      </p:cBhvr>
                                      <p:tavLst>
                                        <p:tav tm="0">
                                          <p:val>
                                            <p:strVal val="#ppt_x"/>
                                          </p:val>
                                        </p:tav>
                                        <p:tav tm="100000">
                                          <p:val>
                                            <p:strVal val="#ppt_x"/>
                                          </p:val>
                                        </p:tav>
                                      </p:tavLst>
                                    </p:anim>
                                    <p:anim calcmode="lin" valueType="num">
                                      <p:cBhvr>
                                        <p:cTn id="11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6" presetClass="entr" presetSubtype="0" fill="hold" nodeType="clickEffect">
                                  <p:stCondLst>
                                    <p:cond delay="0"/>
                                  </p:stCondLst>
                                  <p:childTnLst>
                                    <p:set>
                                      <p:cBhvr>
                                        <p:cTn id="116" dur="1" fill="hold">
                                          <p:stCondLst>
                                            <p:cond delay="0"/>
                                          </p:stCondLst>
                                        </p:cTn>
                                        <p:tgtEl>
                                          <p:spTgt spid="2053"/>
                                        </p:tgtEl>
                                        <p:attrNameLst>
                                          <p:attrName>style.visibility</p:attrName>
                                        </p:attrNameLst>
                                      </p:cBhvr>
                                      <p:to>
                                        <p:strVal val="visible"/>
                                      </p:to>
                                    </p:set>
                                    <p:animEffect transition="in" filter="wipe(down)">
                                      <p:cBhvr>
                                        <p:cTn id="117" dur="580">
                                          <p:stCondLst>
                                            <p:cond delay="0"/>
                                          </p:stCondLst>
                                        </p:cTn>
                                        <p:tgtEl>
                                          <p:spTgt spid="2053"/>
                                        </p:tgtEl>
                                      </p:cBhvr>
                                    </p:animEffect>
                                    <p:anim calcmode="lin" valueType="num">
                                      <p:cBhvr>
                                        <p:cTn id="118" dur="1822" tmFilter="0,0; 0.14,0.36; 0.43,0.73; 0.71,0.91; 1.0,1.0">
                                          <p:stCondLst>
                                            <p:cond delay="0"/>
                                          </p:stCondLst>
                                        </p:cTn>
                                        <p:tgtEl>
                                          <p:spTgt spid="2053"/>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2053"/>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2053"/>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2053"/>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2053"/>
                                        </p:tgtEl>
                                        <p:attrNameLst>
                                          <p:attrName>ppt_y</p:attrName>
                                        </p:attrNameLst>
                                      </p:cBhvr>
                                      <p:tavLst>
                                        <p:tav tm="0" fmla="#ppt_y-sin(pi*$)/81">
                                          <p:val>
                                            <p:fltVal val="0"/>
                                          </p:val>
                                        </p:tav>
                                        <p:tav tm="100000">
                                          <p:val>
                                            <p:fltVal val="1"/>
                                          </p:val>
                                        </p:tav>
                                      </p:tavLst>
                                    </p:anim>
                                    <p:animScale>
                                      <p:cBhvr>
                                        <p:cTn id="123" dur="26">
                                          <p:stCondLst>
                                            <p:cond delay="650"/>
                                          </p:stCondLst>
                                        </p:cTn>
                                        <p:tgtEl>
                                          <p:spTgt spid="2053"/>
                                        </p:tgtEl>
                                      </p:cBhvr>
                                      <p:to x="100000" y="60000"/>
                                    </p:animScale>
                                    <p:animScale>
                                      <p:cBhvr>
                                        <p:cTn id="124" dur="166" decel="50000">
                                          <p:stCondLst>
                                            <p:cond delay="676"/>
                                          </p:stCondLst>
                                        </p:cTn>
                                        <p:tgtEl>
                                          <p:spTgt spid="2053"/>
                                        </p:tgtEl>
                                      </p:cBhvr>
                                      <p:to x="100000" y="100000"/>
                                    </p:animScale>
                                    <p:animScale>
                                      <p:cBhvr>
                                        <p:cTn id="125" dur="26">
                                          <p:stCondLst>
                                            <p:cond delay="1312"/>
                                          </p:stCondLst>
                                        </p:cTn>
                                        <p:tgtEl>
                                          <p:spTgt spid="2053"/>
                                        </p:tgtEl>
                                      </p:cBhvr>
                                      <p:to x="100000" y="80000"/>
                                    </p:animScale>
                                    <p:animScale>
                                      <p:cBhvr>
                                        <p:cTn id="126" dur="166" decel="50000">
                                          <p:stCondLst>
                                            <p:cond delay="1338"/>
                                          </p:stCondLst>
                                        </p:cTn>
                                        <p:tgtEl>
                                          <p:spTgt spid="2053"/>
                                        </p:tgtEl>
                                      </p:cBhvr>
                                      <p:to x="100000" y="100000"/>
                                    </p:animScale>
                                    <p:animScale>
                                      <p:cBhvr>
                                        <p:cTn id="127" dur="26">
                                          <p:stCondLst>
                                            <p:cond delay="1642"/>
                                          </p:stCondLst>
                                        </p:cTn>
                                        <p:tgtEl>
                                          <p:spTgt spid="2053"/>
                                        </p:tgtEl>
                                      </p:cBhvr>
                                      <p:to x="100000" y="90000"/>
                                    </p:animScale>
                                    <p:animScale>
                                      <p:cBhvr>
                                        <p:cTn id="128" dur="166" decel="50000">
                                          <p:stCondLst>
                                            <p:cond delay="1668"/>
                                          </p:stCondLst>
                                        </p:cTn>
                                        <p:tgtEl>
                                          <p:spTgt spid="2053"/>
                                        </p:tgtEl>
                                      </p:cBhvr>
                                      <p:to x="100000" y="100000"/>
                                    </p:animScale>
                                    <p:animScale>
                                      <p:cBhvr>
                                        <p:cTn id="129" dur="26">
                                          <p:stCondLst>
                                            <p:cond delay="1808"/>
                                          </p:stCondLst>
                                        </p:cTn>
                                        <p:tgtEl>
                                          <p:spTgt spid="2053"/>
                                        </p:tgtEl>
                                      </p:cBhvr>
                                      <p:to x="100000" y="95000"/>
                                    </p:animScale>
                                    <p:animScale>
                                      <p:cBhvr>
                                        <p:cTn id="130" dur="166" decel="50000">
                                          <p:stCondLst>
                                            <p:cond delay="1834"/>
                                          </p:stCondLst>
                                        </p:cTn>
                                        <p:tgtEl>
                                          <p:spTgt spid="2053"/>
                                        </p:tgtEl>
                                      </p:cBhvr>
                                      <p:to x="100000" y="100000"/>
                                    </p:animScale>
                                  </p:childTnLst>
                                </p:cTn>
                              </p:par>
                            </p:childTnLst>
                          </p:cTn>
                        </p:par>
                      </p:childTnLst>
                    </p:cTn>
                  </p:par>
                  <p:par>
                    <p:cTn id="131" fill="hold">
                      <p:stCondLst>
                        <p:cond delay="indefinite"/>
                      </p:stCondLst>
                      <p:childTnLst>
                        <p:par>
                          <p:cTn id="132" fill="hold">
                            <p:stCondLst>
                              <p:cond delay="0"/>
                            </p:stCondLst>
                            <p:childTnLst>
                              <p:par>
                                <p:cTn id="133" presetID="42" presetClass="entr" presetSubtype="0" fill="hold" grpId="0" nodeType="clickEffect">
                                  <p:stCondLst>
                                    <p:cond delay="0"/>
                                  </p:stCondLst>
                                  <p:childTnLst>
                                    <p:set>
                                      <p:cBhvr>
                                        <p:cTn id="134" dur="1" fill="hold">
                                          <p:stCondLst>
                                            <p:cond delay="0"/>
                                          </p:stCondLst>
                                        </p:cTn>
                                        <p:tgtEl>
                                          <p:spTgt spid="61"/>
                                        </p:tgtEl>
                                        <p:attrNameLst>
                                          <p:attrName>style.visibility</p:attrName>
                                        </p:attrNameLst>
                                      </p:cBhvr>
                                      <p:to>
                                        <p:strVal val="visible"/>
                                      </p:to>
                                    </p:set>
                                    <p:animEffect transition="in" filter="fade">
                                      <p:cBhvr>
                                        <p:cTn id="135" dur="1000"/>
                                        <p:tgtEl>
                                          <p:spTgt spid="61"/>
                                        </p:tgtEl>
                                      </p:cBhvr>
                                    </p:animEffect>
                                    <p:anim calcmode="lin" valueType="num">
                                      <p:cBhvr>
                                        <p:cTn id="136" dur="1000" fill="hold"/>
                                        <p:tgtEl>
                                          <p:spTgt spid="61"/>
                                        </p:tgtEl>
                                        <p:attrNameLst>
                                          <p:attrName>ppt_x</p:attrName>
                                        </p:attrNameLst>
                                      </p:cBhvr>
                                      <p:tavLst>
                                        <p:tav tm="0">
                                          <p:val>
                                            <p:strVal val="#ppt_x"/>
                                          </p:val>
                                        </p:tav>
                                        <p:tav tm="100000">
                                          <p:val>
                                            <p:strVal val="#ppt_x"/>
                                          </p:val>
                                        </p:tav>
                                      </p:tavLst>
                                    </p:anim>
                                    <p:anim calcmode="lin" valueType="num">
                                      <p:cBhvr>
                                        <p:cTn id="137"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10" grpId="0"/>
      <p:bldP spid="11" grpId="0"/>
      <p:bldP spid="12" grpId="0"/>
      <p:bldP spid="13" grpId="0"/>
      <p:bldP spid="14" grpId="0"/>
      <p:bldP spid="60" grpId="0"/>
      <p:bldP spid="61"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781</TotalTime>
  <Words>460</Words>
  <Application>Microsoft Office PowerPoint</Application>
  <PresentationFormat>On-screen Show (4:3)</PresentationFormat>
  <Paragraphs>66</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DOEL</dc:creator>
  <cp:lastModifiedBy>This pc</cp:lastModifiedBy>
  <cp:revision>117</cp:revision>
  <dcterms:created xsi:type="dcterms:W3CDTF">2021-03-14T05:00:33Z</dcterms:created>
  <dcterms:modified xsi:type="dcterms:W3CDTF">2022-07-25T15:13:17Z</dcterms:modified>
</cp:coreProperties>
</file>