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92" r:id="rId3"/>
    <p:sldId id="274" r:id="rId4"/>
    <p:sldId id="280" r:id="rId5"/>
    <p:sldId id="294" r:id="rId6"/>
    <p:sldId id="259" r:id="rId7"/>
    <p:sldId id="281" r:id="rId8"/>
    <p:sldId id="282" r:id="rId9"/>
    <p:sldId id="283" r:id="rId10"/>
    <p:sldId id="261" r:id="rId11"/>
    <p:sldId id="262" r:id="rId12"/>
    <p:sldId id="263" r:id="rId13"/>
    <p:sldId id="264" r:id="rId14"/>
    <p:sldId id="267" r:id="rId15"/>
    <p:sldId id="288" r:id="rId16"/>
    <p:sldId id="269" r:id="rId17"/>
    <p:sldId id="272" r:id="rId18"/>
    <p:sldId id="277" r:id="rId19"/>
    <p:sldId id="278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1714"/>
    <a:srgbClr val="7E0000"/>
    <a:srgbClr val="7A5447"/>
    <a:srgbClr val="634945"/>
    <a:srgbClr val="ECBC8C"/>
    <a:srgbClr val="000066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60" autoAdjust="0"/>
    <p:restoredTop sz="88324" autoAdjust="0"/>
  </p:normalViewPr>
  <p:slideViewPr>
    <p:cSldViewPr snapToGrid="0">
      <p:cViewPr varScale="1">
        <p:scale>
          <a:sx n="65" d="100"/>
          <a:sy n="65" d="100"/>
        </p:scale>
        <p:origin x="-15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52848-092C-41FF-A558-9A9B461D6523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2EC52-6618-49BB-B0CC-190B11100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873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প্রতিটি বক্সে সারি ও কলাম মধ্যে কি মিল রয়েছে ? (সারি ও কলাম সংখ্যা সমান )।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2EC52-6618-49BB-B0CC-190B111008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368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১৬কে সবচেয়ে ছোট</a:t>
            </a:r>
            <a:r>
              <a:rPr lang="bn-BD" baseline="0" dirty="0" smtClean="0"/>
              <a:t> কোন মৌলিক সংখ্যা দ্বারা ভাগ করা যায় ?(২)।</a:t>
            </a:r>
            <a:r>
              <a:rPr lang="en-US" baseline="0" dirty="0" smtClean="0"/>
              <a:t> </a:t>
            </a:r>
            <a:r>
              <a:rPr lang="bn-BD" baseline="0" dirty="0" smtClean="0"/>
              <a:t>৮</a:t>
            </a:r>
            <a:r>
              <a:rPr lang="bn-BD" dirty="0" smtClean="0"/>
              <a:t>কে সবচেয়ে ছোট</a:t>
            </a:r>
            <a:r>
              <a:rPr lang="bn-BD" baseline="0" dirty="0" smtClean="0"/>
              <a:t> কোন মৌলিক সংখ্যা দ্বারা ভাগ করা যায় ?(২)।</a:t>
            </a:r>
            <a:r>
              <a:rPr lang="en-US" baseline="0" dirty="0" smtClean="0"/>
              <a:t> </a:t>
            </a:r>
            <a:r>
              <a:rPr lang="bn-BD" baseline="0" dirty="0" smtClean="0"/>
              <a:t>৪</a:t>
            </a:r>
            <a:r>
              <a:rPr lang="bn-BD" dirty="0" smtClean="0"/>
              <a:t>কে সবচেয়ে ছোট</a:t>
            </a:r>
            <a:r>
              <a:rPr lang="bn-BD" baseline="0" dirty="0" smtClean="0"/>
              <a:t> কোন মৌলিক সংখ্যা দ্বারা ভাগ করা যায় ?(২)।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2EC52-6618-49BB-B0CC-190B111008C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647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2EC52-6618-49BB-B0CC-190B111008C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418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( ১০২)  । আপনি মনে করলে প্রয়োজনে আরো পরিবর্তন পরিমার্জন বা সংশধন করতে পারেন 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2EC52-6618-49BB-B0CC-190B111008C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4760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আপনি মনে করলে প্রয়োজনে আরো পরিবর্তন পরিমার্জন বা সংশধন করতে পারেন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2EC52-6618-49BB-B0CC-190B111008C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240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কন্টেন্টি তৈরিতে</a:t>
            </a:r>
            <a:r>
              <a:rPr lang="bn-BD" baseline="0" dirty="0" smtClean="0"/>
              <a:t> আদর্শমান  ( কারিকুলাম ডকুমেন্ট,</a:t>
            </a:r>
            <a:r>
              <a:rPr lang="en-US" baseline="0" dirty="0" smtClean="0"/>
              <a:t> </a:t>
            </a:r>
            <a:r>
              <a:rPr lang="bn-BD" baseline="0" dirty="0" smtClean="0"/>
              <a:t>পাঠ্যপুস্তক ,ট্রেনিং-এ লব্দ জ্ঞান ও দক্ষতা ) বজায় রাখার আপ্রাণ প্রচেষ্টা ছিল । তবুও আপনি মনে করলে প্রয়োজনে আরো পরিবর্তন পরিমার্জন বা সংশধন করতে পাতরেন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2EC52-6618-49BB-B0CC-190B111008C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18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আপনি মনে করলে প্রয়োজনে আরো পরিবর্তন পরিমার্জন বা সংশধন করতে পারেন</a:t>
            </a:r>
            <a:r>
              <a:rPr lang="en-US" baseline="0" dirty="0" smtClean="0"/>
              <a:t>-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2EC52-6618-49BB-B0CC-190B111008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303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 কয়টি সেপ/ক্ষেত্র রয়েছে ? (৪টি) ।  দৈর্ঘ্য ও প্রস্থে ৪টি সেপ/ক্ষেত্র হলে মোট কয়টি ক্ষেত্র হবে ? (১৬টি) 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2EC52-6618-49BB-B0CC-190B111008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80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/>
              <a:t> ১ম চিত্রে কয়টি বল আছে ? (৪টি) । ৪ এর বর্গমূল কত? (২)।</a:t>
            </a:r>
            <a:r>
              <a:rPr lang="en-US" baseline="0" dirty="0" smtClean="0"/>
              <a:t> </a:t>
            </a:r>
            <a:r>
              <a:rPr lang="bn-BD" baseline="0" dirty="0" smtClean="0"/>
              <a:t>আবার ২এর বর্গ কত?(৪)  এভাবে ...... </a:t>
            </a:r>
            <a:r>
              <a:rPr lang="bn-BD" dirty="0" smtClean="0"/>
              <a:t>স্লাইডটি</a:t>
            </a:r>
            <a:r>
              <a:rPr lang="bn-BD" baseline="0" dirty="0" smtClean="0"/>
              <a:t> দ্বারা বর্গমুল ও বর্গ সংখ্যার ধারণা দিন ।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2EC52-6618-49BB-B0CC-190B111008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9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একক</a:t>
            </a:r>
            <a:r>
              <a:rPr lang="bn-BD" baseline="0" dirty="0" smtClean="0"/>
              <a:t> কাজ হিসেবে দেওয়া যেতে পারে  । উত্তর মিলাতে ক্লিক করুন।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2EC52-6618-49BB-B0CC-190B111008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98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বর্গ</a:t>
            </a:r>
            <a:r>
              <a:rPr lang="bn-BD" baseline="0" dirty="0" smtClean="0"/>
              <a:t> সংখ্যার একক স্থানীয় অংক গুলো  কি কি ? </a:t>
            </a:r>
            <a:r>
              <a:rPr lang="bn-BD" sz="1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বর্গসংখ্যাগুলোর একক স্থানে কোন কোন অঙ্কগুলো নেই ?    </a:t>
            </a:r>
            <a:endParaRPr lang="en-US" sz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2EC52-6618-49BB-B0CC-190B111008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60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বর্গ</a:t>
            </a:r>
            <a:r>
              <a:rPr lang="bn-BD" baseline="0" dirty="0" smtClean="0"/>
              <a:t>সংখ্যার একক স্থানীয় অংক গুলো  কি কি 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2EC52-6618-49BB-B0CC-190B111008C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478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বর্গ</a:t>
            </a:r>
            <a:r>
              <a:rPr lang="bn-BD" baseline="0" dirty="0" smtClean="0"/>
              <a:t>সংখ্যার একক স্থানীয় অংক কত?(৯)। সংখ্যার একক স্থানীয় অংক গুলো  কি কি ?(৩,৭)।  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2EC52-6618-49BB-B0CC-190B111008C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44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সংখ্যার একক স্থানীয় অংক গুলো  কি কি ?(৪,৬) । </a:t>
            </a:r>
            <a:r>
              <a:rPr lang="bn-BD" dirty="0" smtClean="0"/>
              <a:t>বর্গ</a:t>
            </a:r>
            <a:r>
              <a:rPr lang="bn-BD" baseline="0" dirty="0" smtClean="0"/>
              <a:t>সংখ্যার একক স্থানীয় অংক গুলো  কি কি ?(৬) ।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2EC52-6618-49BB-B0CC-190B111008C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84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C5CD-A86F-4B17-8EC8-B40B538F0862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FF52-1B80-4996-92F7-09B3D34E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C5CD-A86F-4B17-8EC8-B40B538F0862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FF52-1B80-4996-92F7-09B3D34E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5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C5CD-A86F-4B17-8EC8-B40B538F0862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FF52-1B80-4996-92F7-09B3D34E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32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C5CD-A86F-4B17-8EC8-B40B538F0862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FF52-1B80-4996-92F7-09B3D34E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55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C5CD-A86F-4B17-8EC8-B40B538F0862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FF52-1B80-4996-92F7-09B3D34E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C5CD-A86F-4B17-8EC8-B40B538F0862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FF52-1B80-4996-92F7-09B3D34E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8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C5CD-A86F-4B17-8EC8-B40B538F0862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FF52-1B80-4996-92F7-09B3D34E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7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C5CD-A86F-4B17-8EC8-B40B538F0862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FF52-1B80-4996-92F7-09B3D34E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9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C5CD-A86F-4B17-8EC8-B40B538F0862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FF52-1B80-4996-92F7-09B3D34E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9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C5CD-A86F-4B17-8EC8-B40B538F0862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FF52-1B80-4996-92F7-09B3D34E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02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C5CD-A86F-4B17-8EC8-B40B538F0862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FF52-1B80-4996-92F7-09B3D34E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2C5CD-A86F-4B17-8EC8-B40B538F0862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0FF52-1B80-4996-92F7-09B3D34E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93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11" Type="http://schemas.openxmlformats.org/officeDocument/2006/relationships/image" Target="../media/image15.png"/><Relationship Id="rId5" Type="http://schemas.openxmlformats.org/officeDocument/2006/relationships/image" Target="../media/image90.png"/><Relationship Id="rId10" Type="http://schemas.openxmlformats.org/officeDocument/2006/relationships/image" Target="../media/image14.png"/><Relationship Id="rId4" Type="http://schemas.openxmlformats.org/officeDocument/2006/relationships/image" Target="../media/image80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232333"/>
            <a:ext cx="8972549" cy="4625667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141570" y="0"/>
            <a:ext cx="6308410" cy="2232334"/>
          </a:xfrm>
          <a:prstGeom prst="rect">
            <a:avLst/>
          </a:prstGeom>
        </p:spPr>
        <p:txBody>
          <a:bodyPr vert="horz" lIns="91440" tIns="45720" rIns="91440" bIns="45720" numCol="1" rtlCol="0" anchor="b">
            <a:prstTxWarp prst="textWave4">
              <a:avLst>
                <a:gd name="adj1" fmla="val 12500"/>
                <a:gd name="adj2" fmla="val -1310"/>
              </a:avLst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5400" b="1" u="sng" dirty="0" smtClean="0">
                <a:ln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BD" sz="5400" b="1" u="sng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5400" b="1" u="sng" dirty="0" smtClean="0">
                <a:ln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5400" b="1" u="sng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5400" b="1" u="sng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9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10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3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0">
              <a:schemeClr val="bg1"/>
            </a:gs>
            <a:gs pos="90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961373"/>
              </p:ext>
            </p:extLst>
          </p:nvPr>
        </p:nvGraphicFramePr>
        <p:xfrm>
          <a:off x="3331846" y="57148"/>
          <a:ext cx="5740717" cy="674370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{616DA210-FB5B-4158-B5E0-FEB733F419BA}</a:tableStyleId>
              </a:tblPr>
              <a:tblGrid>
                <a:gridCol w="985837"/>
                <a:gridCol w="1545721"/>
                <a:gridCol w="411666"/>
                <a:gridCol w="1028700"/>
                <a:gridCol w="1768793"/>
              </a:tblGrid>
              <a:tr h="613064">
                <a:tc>
                  <a:txBody>
                    <a:bodyPr/>
                    <a:lstStyle/>
                    <a:p>
                      <a:pPr algn="ctr"/>
                      <a:r>
                        <a:rPr lang="bn-BD" sz="18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18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বর্গ</a:t>
                      </a:r>
                      <a:r>
                        <a:rPr lang="bn-BD" sz="18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 </a:t>
                      </a:r>
                      <a:endParaRPr lang="en-US" sz="1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11">
                  <a:txBody>
                    <a:bodyPr/>
                    <a:lstStyle/>
                    <a:p>
                      <a:pPr algn="ctr"/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8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18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বর্গ</a:t>
                      </a:r>
                      <a:r>
                        <a:rPr lang="bn-BD" sz="18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 </a:t>
                      </a:r>
                      <a:endParaRPr lang="en-US" sz="1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130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11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121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130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12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144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130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9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13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169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130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16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14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196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130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25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15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225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130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36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16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256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130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7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49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17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289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130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8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64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18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324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130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9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81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19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361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6130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10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100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20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400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4843467" y="657224"/>
            <a:ext cx="371474" cy="614363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" name="Oval 3"/>
          <p:cNvSpPr/>
          <p:nvPr/>
        </p:nvSpPr>
        <p:spPr>
          <a:xfrm>
            <a:off x="7949381" y="671513"/>
            <a:ext cx="551682" cy="614363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" name="Oval 4"/>
          <p:cNvSpPr/>
          <p:nvPr/>
        </p:nvSpPr>
        <p:spPr>
          <a:xfrm>
            <a:off x="4872044" y="5586415"/>
            <a:ext cx="435767" cy="614363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" name="Oval 5"/>
          <p:cNvSpPr/>
          <p:nvPr/>
        </p:nvSpPr>
        <p:spPr>
          <a:xfrm>
            <a:off x="7949382" y="5543551"/>
            <a:ext cx="537393" cy="614363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" name="Oval 6"/>
          <p:cNvSpPr/>
          <p:nvPr/>
        </p:nvSpPr>
        <p:spPr>
          <a:xfrm>
            <a:off x="4857755" y="1285876"/>
            <a:ext cx="371474" cy="614363"/>
          </a:xfrm>
          <a:prstGeom prst="ellipse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" name="Oval 7"/>
          <p:cNvSpPr/>
          <p:nvPr/>
        </p:nvSpPr>
        <p:spPr>
          <a:xfrm>
            <a:off x="7949381" y="1271588"/>
            <a:ext cx="494530" cy="614363"/>
          </a:xfrm>
          <a:prstGeom prst="ellipse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9" name="Oval 8"/>
          <p:cNvSpPr/>
          <p:nvPr/>
        </p:nvSpPr>
        <p:spPr>
          <a:xfrm>
            <a:off x="4872044" y="1900238"/>
            <a:ext cx="371474" cy="61436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0" name="Oval 9"/>
          <p:cNvSpPr/>
          <p:nvPr/>
        </p:nvSpPr>
        <p:spPr>
          <a:xfrm>
            <a:off x="7949381" y="1900238"/>
            <a:ext cx="508818" cy="61436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1" name="Oval 10"/>
          <p:cNvSpPr/>
          <p:nvPr/>
        </p:nvSpPr>
        <p:spPr>
          <a:xfrm>
            <a:off x="4872044" y="2500313"/>
            <a:ext cx="400049" cy="614363"/>
          </a:xfrm>
          <a:prstGeom prst="ellipse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2" name="Oval 11"/>
          <p:cNvSpPr/>
          <p:nvPr/>
        </p:nvSpPr>
        <p:spPr>
          <a:xfrm>
            <a:off x="7949381" y="2500313"/>
            <a:ext cx="508818" cy="614363"/>
          </a:xfrm>
          <a:prstGeom prst="ellipse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3" name="Oval 12"/>
          <p:cNvSpPr/>
          <p:nvPr/>
        </p:nvSpPr>
        <p:spPr>
          <a:xfrm>
            <a:off x="4872044" y="3128964"/>
            <a:ext cx="400049" cy="614363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4" name="Oval 13"/>
          <p:cNvSpPr/>
          <p:nvPr/>
        </p:nvSpPr>
        <p:spPr>
          <a:xfrm>
            <a:off x="7949381" y="3100388"/>
            <a:ext cx="523106" cy="614363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5" name="Oval 14"/>
          <p:cNvSpPr/>
          <p:nvPr/>
        </p:nvSpPr>
        <p:spPr>
          <a:xfrm>
            <a:off x="4872044" y="3743327"/>
            <a:ext cx="414337" cy="614363"/>
          </a:xfrm>
          <a:prstGeom prst="ellipse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6" name="Oval 15"/>
          <p:cNvSpPr/>
          <p:nvPr/>
        </p:nvSpPr>
        <p:spPr>
          <a:xfrm>
            <a:off x="7949381" y="3700463"/>
            <a:ext cx="537394" cy="614363"/>
          </a:xfrm>
          <a:prstGeom prst="ellipse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7" name="Oval 16"/>
          <p:cNvSpPr/>
          <p:nvPr/>
        </p:nvSpPr>
        <p:spPr>
          <a:xfrm>
            <a:off x="4872044" y="4343401"/>
            <a:ext cx="407191" cy="61436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8" name="Oval 17"/>
          <p:cNvSpPr/>
          <p:nvPr/>
        </p:nvSpPr>
        <p:spPr>
          <a:xfrm>
            <a:off x="7949382" y="4329112"/>
            <a:ext cx="523106" cy="61436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9" name="Oval 18"/>
          <p:cNvSpPr/>
          <p:nvPr/>
        </p:nvSpPr>
        <p:spPr>
          <a:xfrm>
            <a:off x="4872044" y="4957764"/>
            <a:ext cx="421479" cy="614363"/>
          </a:xfrm>
          <a:prstGeom prst="ellipse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0" name="Oval 19"/>
          <p:cNvSpPr/>
          <p:nvPr/>
        </p:nvSpPr>
        <p:spPr>
          <a:xfrm>
            <a:off x="7949382" y="4943477"/>
            <a:ext cx="537394" cy="614363"/>
          </a:xfrm>
          <a:prstGeom prst="ellipse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1" name="Oval 20"/>
          <p:cNvSpPr/>
          <p:nvPr/>
        </p:nvSpPr>
        <p:spPr>
          <a:xfrm>
            <a:off x="4872044" y="6186489"/>
            <a:ext cx="464343" cy="614363"/>
          </a:xfrm>
          <a:prstGeom prst="ellipse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2" name="Oval 21"/>
          <p:cNvSpPr/>
          <p:nvPr/>
        </p:nvSpPr>
        <p:spPr>
          <a:xfrm>
            <a:off x="8032339" y="6200778"/>
            <a:ext cx="411572" cy="614363"/>
          </a:xfrm>
          <a:prstGeom prst="ellipse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4" name="TextBox 23"/>
          <p:cNvSpPr txBox="1"/>
          <p:nvPr/>
        </p:nvSpPr>
        <p:spPr>
          <a:xfrm>
            <a:off x="314333" y="698142"/>
            <a:ext cx="2971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বর্গসংখ্যাগুলোর একক স্থানীয় অঙ্কগুলো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28567" y="3588248"/>
            <a:ext cx="33146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বর্গসংখ্যাগুলোর একক স্থানে কোন কোন অঙ্কগুলো নেই ?   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0022" y="5342575"/>
            <a:ext cx="2571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২,৩,৭,ও 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8541" y="2587797"/>
            <a:ext cx="57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০,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1439" y="2567973"/>
            <a:ext cx="57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37606" y="2567974"/>
            <a:ext cx="57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৪,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41238" y="2580175"/>
            <a:ext cx="571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09168" y="2587797"/>
            <a:ext cx="621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44936" y="2633309"/>
            <a:ext cx="653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57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/>
      <p:bldP spid="26" grpId="0"/>
      <p:bldP spid="27" grpId="0"/>
      <p:bldP spid="23" grpId="0"/>
      <p:bldP spid="28" grpId="0"/>
      <p:bldP spid="29" grpId="0"/>
      <p:bldP spid="30" grpId="0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0">
              <a:schemeClr val="bg1"/>
            </a:gs>
            <a:gs pos="83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" y="1343025"/>
            <a:ext cx="3771899" cy="38719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025088"/>
              </p:ext>
            </p:extLst>
          </p:nvPr>
        </p:nvGraphicFramePr>
        <p:xfrm>
          <a:off x="538164" y="1497014"/>
          <a:ext cx="3419474" cy="340783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709737"/>
                <a:gridCol w="1709737"/>
              </a:tblGrid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bn-BD" sz="2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বর্গ</a:t>
                      </a:r>
                      <a:r>
                        <a:rPr lang="bn-BD" sz="28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2800" b="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81567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81567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81567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81567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loud Callout 4"/>
          <p:cNvSpPr/>
          <p:nvPr/>
        </p:nvSpPr>
        <p:spPr>
          <a:xfrm>
            <a:off x="5100638" y="1128712"/>
            <a:ext cx="3729038" cy="3486149"/>
          </a:xfrm>
          <a:prstGeom prst="cloudCallout">
            <a:avLst>
              <a:gd name="adj1" fmla="val -72315"/>
              <a:gd name="adj2" fmla="val 13890"/>
            </a:avLst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স্থানীয় অঙ্ক ১ বা ৯ হলে ,এর বর্গসংখ্যার  একক স্থানীয় অঙ্ক ১ হবে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7275" y="2102345"/>
            <a:ext cx="657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00363" y="2116631"/>
            <a:ext cx="657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7262" y="2871786"/>
            <a:ext cx="857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00363" y="2894261"/>
            <a:ext cx="542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0103" y="3631106"/>
            <a:ext cx="957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82479" y="3631105"/>
            <a:ext cx="760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1880" y="4230140"/>
            <a:ext cx="1168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৩৬১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65511" y="4230140"/>
            <a:ext cx="794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6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0">
              <a:schemeClr val="bg1"/>
            </a:gs>
            <a:gs pos="83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" y="1343025"/>
            <a:ext cx="3771899" cy="38719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275039"/>
              </p:ext>
            </p:extLst>
          </p:nvPr>
        </p:nvGraphicFramePr>
        <p:xfrm>
          <a:off x="538164" y="1497014"/>
          <a:ext cx="3419474" cy="35052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709737"/>
                <a:gridCol w="1709737"/>
              </a:tblGrid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bn-BD" sz="4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বর্গ</a:t>
                      </a:r>
                      <a:r>
                        <a:rPr lang="bn-BD" sz="40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0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4000" b="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81567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81567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81567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81567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loud Callout 3"/>
          <p:cNvSpPr/>
          <p:nvPr/>
        </p:nvSpPr>
        <p:spPr>
          <a:xfrm>
            <a:off x="5100638" y="1128712"/>
            <a:ext cx="3729038" cy="3486149"/>
          </a:xfrm>
          <a:prstGeom prst="cloudCallout">
            <a:avLst>
              <a:gd name="adj1" fmla="val -72315"/>
              <a:gd name="adj2" fmla="val 13890"/>
            </a:avLst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স্থানীয় অঙ্ক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হলে ,এর বর্গসংখ্যার  একক স্থানীয় অঙ্ক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হবে 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918202"/>
              </p:ext>
            </p:extLst>
          </p:nvPr>
        </p:nvGraphicFramePr>
        <p:xfrm>
          <a:off x="538164" y="1497014"/>
          <a:ext cx="3419474" cy="340783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709737"/>
                <a:gridCol w="1709737"/>
              </a:tblGrid>
              <a:tr h="681567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81567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81567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81567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81567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57275" y="2102345"/>
            <a:ext cx="657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0363" y="2116631"/>
            <a:ext cx="657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7262" y="2871786"/>
            <a:ext cx="857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00363" y="2894261"/>
            <a:ext cx="542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0103" y="3631106"/>
            <a:ext cx="9572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১৬৯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82479" y="3631105"/>
            <a:ext cx="760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১৩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40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0">
              <a:schemeClr val="bg1"/>
            </a:gs>
            <a:gs pos="84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" y="1343025"/>
            <a:ext cx="3771899" cy="38719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443533"/>
              </p:ext>
            </p:extLst>
          </p:nvPr>
        </p:nvGraphicFramePr>
        <p:xfrm>
          <a:off x="538164" y="1497014"/>
          <a:ext cx="3419474" cy="35052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709737"/>
                <a:gridCol w="1709737"/>
              </a:tblGrid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bn-BD" sz="4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বর্গ</a:t>
                      </a:r>
                      <a:r>
                        <a:rPr lang="bn-BD" sz="40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0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4000" b="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81567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81567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81567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81567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loud Callout 3"/>
          <p:cNvSpPr/>
          <p:nvPr/>
        </p:nvSpPr>
        <p:spPr>
          <a:xfrm>
            <a:off x="5200651" y="771524"/>
            <a:ext cx="3729038" cy="3486149"/>
          </a:xfrm>
          <a:prstGeom prst="cloudCallout">
            <a:avLst>
              <a:gd name="adj1" fmla="val -72315"/>
              <a:gd name="adj2" fmla="val 13890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স্থানীয় অঙ্ক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হলে ,এর বর্গসংখ্যার  একক স্থানীয় অঙ্ক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হবে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810230"/>
              </p:ext>
            </p:extLst>
          </p:nvPr>
        </p:nvGraphicFramePr>
        <p:xfrm>
          <a:off x="538164" y="1497014"/>
          <a:ext cx="3419474" cy="35052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709737"/>
                <a:gridCol w="1709737"/>
              </a:tblGrid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bn-BD" sz="4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বর্গ</a:t>
                      </a:r>
                      <a:r>
                        <a:rPr lang="bn-BD" sz="40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0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4000" b="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81567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81567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81567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81567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57275" y="2102345"/>
            <a:ext cx="7500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১৬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0363" y="2116631"/>
            <a:ext cx="657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7262" y="2871786"/>
            <a:ext cx="8572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৩৬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00363" y="2894261"/>
            <a:ext cx="5429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0103" y="3631106"/>
            <a:ext cx="11197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96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53918" y="3631106"/>
            <a:ext cx="7608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1880" y="4230140"/>
            <a:ext cx="1168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256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36950" y="4230140"/>
            <a:ext cx="794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36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0">
              <a:schemeClr val="bg1"/>
            </a:gs>
            <a:gs pos="84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1223" y="1118724"/>
            <a:ext cx="3771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১৬ এর মৌলিক গুণনীয়ক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4362" y="2202331"/>
            <a:ext cx="37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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১৬ = ২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২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২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২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69827" y="3167100"/>
            <a:ext cx="3273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=(২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২)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(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২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২)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2820" y="4164162"/>
            <a:ext cx="3273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২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২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8072" y="5246731"/>
            <a:ext cx="1601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৪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303124" y="2126728"/>
            <a:ext cx="1014413" cy="590728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0" name="Right Arrow 9"/>
          <p:cNvSpPr/>
          <p:nvPr/>
        </p:nvSpPr>
        <p:spPr>
          <a:xfrm>
            <a:off x="4266724" y="3199808"/>
            <a:ext cx="1014413" cy="590728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917" y="2845558"/>
            <a:ext cx="3115525" cy="1223698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4243593" y="4179750"/>
            <a:ext cx="1014413" cy="590728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7917" y="4053032"/>
            <a:ext cx="3138404" cy="1138737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>
            <a:off x="4155805" y="5335044"/>
            <a:ext cx="1014413" cy="590728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0796" y="5196070"/>
            <a:ext cx="3092646" cy="12426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9324" y="1430609"/>
            <a:ext cx="3194118" cy="144153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721519" y="92305"/>
            <a:ext cx="5336381" cy="922665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10952"/>
                <a:gd name="adj2" fmla="val -1765"/>
              </a:avLst>
            </a:prstTxWarp>
            <a:spAutoFit/>
          </a:bodyPr>
          <a:lstStyle/>
          <a:p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0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ুণনীয়কের</a:t>
            </a:r>
            <a:r>
              <a:rPr 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bn-BD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বর্গ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bn-BD" sz="20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  </a:t>
            </a:r>
            <a:endParaRPr lang="en-US" sz="20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1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 animBg="1"/>
      <p:bldP spid="7" grpId="1" animBg="1"/>
      <p:bldP spid="10" grpId="0" animBg="1"/>
      <p:bldP spid="10" grpId="1" animBg="1"/>
      <p:bldP spid="13" grpId="0" animBg="1"/>
      <p:bldP spid="13" grpId="1" animBg="1"/>
      <p:bldP spid="16" grpId="0" animBg="1"/>
      <p:bldP spid="1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3851" y="3139404"/>
            <a:ext cx="70143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১৪৭ </a:t>
            </a:r>
            <a:r>
              <a:rPr lang="bn-BD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সংখ্যাটিকে কোন ক্ষুদ্রতম সংখ্যা দ্বারা গুণ করলে গুণফল পূর্ণবর্গ সংখ্যা হবে ?   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67571" y="779928"/>
            <a:ext cx="3160059" cy="1008530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bn-BD" b="1" u="sng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b="1" u="sng" dirty="0">
              <a:ln w="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47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chemeClr val="bg1"/>
            </a:gs>
            <a:gs pos="82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1" y="5389297"/>
            <a:ext cx="3521759" cy="9022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167194" y="-96819"/>
            <a:ext cx="4586794" cy="691179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6250"/>
                <a:gd name="adj2" fmla="val 2251"/>
              </a:avLst>
            </a:prstTxWarp>
            <a:spAutoFit/>
          </a:bodyPr>
          <a:lstStyle/>
          <a:p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ভাগের </a:t>
            </a:r>
            <a:r>
              <a:rPr lang="bn-BD" sz="24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bn-BD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বর্গ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bn-BD" sz="24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  </a:t>
            </a:r>
            <a:endParaRPr lang="en-US" sz="24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5850" y="1948172"/>
            <a:ext cx="1228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২৩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০৪ 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 rot="10800000">
            <a:off x="3314700" y="1975973"/>
            <a:ext cx="696007" cy="590728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cxnSp>
        <p:nvCxnSpPr>
          <p:cNvPr id="5" name="Straight Connector 4"/>
          <p:cNvCxnSpPr/>
          <p:nvPr/>
        </p:nvCxnSpPr>
        <p:spPr>
          <a:xfrm>
            <a:off x="1155445" y="2036042"/>
            <a:ext cx="33693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518485" y="2030814"/>
            <a:ext cx="369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7217" y="248022"/>
            <a:ext cx="3450635" cy="1121278"/>
          </a:xfrm>
          <a:prstGeom prst="rect">
            <a:avLst/>
          </a:prstGeom>
          <a:ln>
            <a:noFill/>
          </a:ln>
          <a:effectLst>
            <a:glow rad="101600">
              <a:schemeClr val="tx1"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cxnSp>
        <p:nvCxnSpPr>
          <p:cNvPr id="9" name="Straight Connector 8"/>
          <p:cNvCxnSpPr/>
          <p:nvPr/>
        </p:nvCxnSpPr>
        <p:spPr>
          <a:xfrm>
            <a:off x="1950020" y="2036042"/>
            <a:ext cx="0" cy="892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2800" y="1383740"/>
            <a:ext cx="3558200" cy="1040845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1105047" y="2403451"/>
            <a:ext cx="686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১৬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2942" y="2347644"/>
            <a:ext cx="4474852" cy="576054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1095384" y="2928938"/>
            <a:ext cx="854636" cy="68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67904" y="2950226"/>
            <a:ext cx="394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5702" y="2786559"/>
            <a:ext cx="3399812" cy="1129629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7" name="TextBox 16"/>
          <p:cNvSpPr txBox="1"/>
          <p:nvPr/>
        </p:nvSpPr>
        <p:spPr>
          <a:xfrm>
            <a:off x="1449321" y="2928938"/>
            <a:ext cx="670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০৪ 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32778" y="2080894"/>
            <a:ext cx="362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1090445" y="2928938"/>
            <a:ext cx="18575" cy="10808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84103" y="3844307"/>
            <a:ext cx="4035902" cy="1148432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1" name="TextBox 20"/>
          <p:cNvSpPr txBox="1"/>
          <p:nvPr/>
        </p:nvSpPr>
        <p:spPr>
          <a:xfrm>
            <a:off x="368697" y="2950226"/>
            <a:ext cx="362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633492" y="2935810"/>
            <a:ext cx="431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59307" y="2066146"/>
            <a:ext cx="362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75049" y="3363426"/>
            <a:ext cx="816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7 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০৪ 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089399" y="4009757"/>
            <a:ext cx="86062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318135" y="4548209"/>
                <a:ext cx="2781783" cy="5003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rad>
                      <m:radPr>
                        <m:degHide m:val="on"/>
                        <m:ctrlPr>
                          <a:rPr lang="bn-BD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bn-BD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২৩০৪</m:t>
                        </m:r>
                        <m:r>
                          <a:rPr lang="bn-BD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e>
                    </m:rad>
                    <m:r>
                      <a:rPr lang="bn-BD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BD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 ৪৮ </a:t>
                </a:r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135" y="4548209"/>
                <a:ext cx="2781783" cy="500393"/>
              </a:xfrm>
              <a:prstGeom prst="rect">
                <a:avLst/>
              </a:prstGeom>
              <a:blipFill rotWithShape="1">
                <a:blip r:embed="rId9"/>
                <a:stretch>
                  <a:fillRect t="-7317" b="-29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 flipH="1">
            <a:off x="1455906" y="3922737"/>
            <a:ext cx="431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47924" y="2928060"/>
            <a:ext cx="385953" cy="51435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62703" y="5043506"/>
            <a:ext cx="4816257" cy="1246614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7252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12" grpId="0"/>
      <p:bldP spid="15" grpId="0"/>
      <p:bldP spid="17" grpId="0"/>
      <p:bldP spid="18" grpId="0"/>
      <p:bldP spid="21" grpId="0"/>
      <p:bldP spid="22" grpId="0"/>
      <p:bldP spid="23" grpId="0"/>
      <p:bldP spid="24" grpId="0"/>
      <p:bldP spid="27" grpId="0"/>
      <p:bldP spid="27" grpId="1"/>
      <p:bldP spid="33" grpId="0"/>
      <p:bldP spid="35" grpId="0" animBg="1"/>
      <p:bldP spid="35" grpId="1" animBg="1"/>
      <p:bldP spid="35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9000">
              <a:schemeClr val="bg1"/>
            </a:gs>
            <a:gs pos="70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0434" y="551328"/>
            <a:ext cx="3160059" cy="1008530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bn-BD" sz="1100" b="1" u="sng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</a:t>
            </a:r>
            <a:r>
              <a:rPr lang="bn-BD" sz="1100" b="1" u="sng" dirty="0" smtClean="0">
                <a:ln w="0"/>
                <a:solidFill>
                  <a:srgbClr val="1B1714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1100" b="1" u="sng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sz="1100" b="1" u="sng" dirty="0">
              <a:ln w="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42247" y="2595283"/>
            <a:ext cx="4773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ভাগের সাহায্যে বর্গমুল নির্ণয় কর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75210" y="3515073"/>
            <a:ext cx="1707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১০৪০৪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90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2000">
              <a:schemeClr val="bg1"/>
            </a:gs>
            <a:gs pos="75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679803" y="598323"/>
            <a:ext cx="3371374" cy="903299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12500"/>
                <a:gd name="adj2" fmla="val 0"/>
              </a:avLst>
            </a:prstTxWarp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3200" b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</a:t>
            </a:r>
            <a:r>
              <a:rPr lang="bn-BD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200" b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8495" y="2245659"/>
            <a:ext cx="3590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 ৬৪ এর বর্গমূল কত ?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8493" y="4200039"/>
            <a:ext cx="5190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নিচের কোন সংখ্যাটি পূর্ণ বর্গসংখ্যা  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8493" y="2830434"/>
            <a:ext cx="77455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২)  ৫টি সংখ্যা লেখ যার একক স্থানীয় অঙ্ক দেখেই সিদ্ধান্ত </a:t>
            </a:r>
          </a:p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নেয়া যায় তা পূর্ণবর্গ সংখ্যা নয় 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8493" y="5077201"/>
            <a:ext cx="1438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২৮৬  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4357" y="5077200"/>
            <a:ext cx="1438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৩২৫  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88860" y="5077200"/>
            <a:ext cx="1438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৩৬১   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3363" y="5077200"/>
            <a:ext cx="1438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৪২৪   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08182" y="4963066"/>
            <a:ext cx="941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889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0">
              <a:schemeClr val="bg1"/>
            </a:gs>
            <a:gs pos="74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361" y="303496"/>
            <a:ext cx="5015315" cy="1268714"/>
          </a:xfrm>
          <a:prstGeom prst="rect">
            <a:avLst/>
          </a:prstGeom>
          <a:gradFill>
            <a:gsLst>
              <a:gs pos="90000">
                <a:srgbClr val="00B0F0">
                  <a:lumMod val="55000"/>
                  <a:lumOff val="45000"/>
                </a:srgbClr>
              </a:gs>
              <a:gs pos="7700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/>
          <p:cNvSpPr txBox="1"/>
          <p:nvPr/>
        </p:nvSpPr>
        <p:spPr>
          <a:xfrm>
            <a:off x="1129552" y="2882228"/>
            <a:ext cx="76513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সংখ্যা দু’টিকে কোন ক্ষুদ্রতম সংখ্যা দ্বারা গুণ করলে গুণফল পূর্ণ বর্গসংখ্যা হবে ?   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9552" y="4146252"/>
            <a:ext cx="1479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৩৮৪   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76063" y="4146251"/>
            <a:ext cx="1479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১৮৭০   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65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974" y="-162232"/>
            <a:ext cx="9394723" cy="70202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09820" y="1902078"/>
            <a:ext cx="2695491" cy="2467930"/>
          </a:xfrm>
          <a:prstGeom prst="rect">
            <a:avLst/>
          </a:prstGeom>
          <a:noFill/>
        </p:spPr>
        <p:txBody>
          <a:bodyPr wrap="square" rtlCol="0">
            <a:prstTxWarp prst="textFadeUp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</a:p>
          <a:p>
            <a:pPr algn="ctr"/>
            <a:r>
              <a:rPr lang="bn-BD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BD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ম-শ্রেণি </a:t>
            </a:r>
          </a:p>
          <a:p>
            <a:pPr algn="ctr"/>
            <a:r>
              <a:rPr lang="bn-BD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অধ্যায়-১</a:t>
            </a:r>
            <a:r>
              <a:rPr lang="en-US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bn-BD" b="1" dirty="0" smtClean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অনুশীলনী-১</a:t>
            </a:r>
            <a:r>
              <a:rPr lang="en-US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.2</a:t>
            </a:r>
            <a:endParaRPr lang="en-US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8672" y="2673640"/>
            <a:ext cx="3105337" cy="230832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সজয়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নাথ</a:t>
            </a:r>
            <a:endParaRPr lang="bn-BD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হামিদ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bn-BD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সীতাকুন্ড,চট্টগ্রাম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০১৮১৫৩৭৪৬৫৭</a:t>
            </a:r>
            <a:endParaRPr lang="bn-BD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sajoynath7@gmail.com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188" y="711721"/>
            <a:ext cx="2028345" cy="196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79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chemeClr val="bg1"/>
            </a:gs>
            <a:gs pos="58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98860" y="1271589"/>
            <a:ext cx="5059154" cy="1243012"/>
          </a:xfrm>
          <a:prstGeom prst="rect">
            <a:avLst/>
          </a:prstGeom>
        </p:spPr>
        <p:txBody>
          <a:bodyPr numCol="1">
            <a:prstTxWarp prst="textDoubleWave1">
              <a:avLst>
                <a:gd name="adj1" fmla="val 12500"/>
                <a:gd name="adj2" fmla="val -651"/>
              </a:avLst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u="sng" spc="50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8800" b="1" u="sng" spc="50" dirty="0" err="1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en-US" sz="8800" b="1" u="sng" spc="50" dirty="0" err="1" smtClean="0">
                <a:ln w="0">
                  <a:solidFill>
                    <a:srgbClr val="3366CC"/>
                  </a:solidFill>
                </a:ln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8800" b="1" u="sng" spc="50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8800" b="1" u="sng" spc="50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b="1" u="sng" spc="50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18" y="3616658"/>
            <a:ext cx="8321503" cy="28790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733" y="129742"/>
            <a:ext cx="8535225" cy="636595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4628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9000">
              <a:schemeClr val="bg1"/>
            </a:gs>
            <a:gs pos="61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7768" y="2518121"/>
            <a:ext cx="6830458" cy="145422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Wave4">
              <a:avLst>
                <a:gd name="adj1" fmla="val 12500"/>
                <a:gd name="adj2" fmla="val -3202"/>
              </a:avLst>
            </a:prstTxWarp>
            <a:spAutoFit/>
          </a:bodyPr>
          <a:lstStyle/>
          <a:p>
            <a:r>
              <a:rPr lang="bn-BD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 ও </a:t>
            </a:r>
            <a:r>
              <a:rPr lang="bn-BD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0066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বর্গমূল</a:t>
            </a:r>
            <a:r>
              <a:rPr lang="bn-BD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32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0">
              <a:schemeClr val="bg1"/>
            </a:gs>
            <a:gs pos="84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057342"/>
            <a:ext cx="5786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।  বর্গ ও বর্গমূল ব্যাখ্যা করতে পারবে ;   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057" y="3686344"/>
            <a:ext cx="8015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 গুণনীয়কের সাহায্যে বর্গমূল নির্ণয় করতে পারবে ;   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2677" y="4317927"/>
            <a:ext cx="7115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 ভাগের সাহায্যে বর্গমূল নির্ণয় করতে পারবে ।   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744503"/>
            <a:ext cx="4131327" cy="109067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4800" b="1" u="sng" dirty="0" err="1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2400" b="1" u="sng" dirty="0" err="1" smtClean="0">
                <a:ln w="10160">
                  <a:noFill/>
                  <a:prstDash val="solid"/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400" b="1" u="sng" dirty="0" smtClean="0">
                <a:ln w="10160">
                  <a:noFill/>
                  <a:prstDash val="solid"/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 smtClean="0">
                <a:ln w="10160">
                  <a:noFill/>
                  <a:prstDash val="solid"/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400" b="1" u="sng" dirty="0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400" b="1" u="sng" dirty="0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endParaRPr lang="en-US" sz="2400" b="1" u="sng" dirty="0">
              <a:ln w="10160">
                <a:noFill/>
                <a:prstDash val="solid"/>
              </a:ln>
              <a:solidFill>
                <a:srgbClr val="C000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itle 6"/>
          <p:cNvSpPr txBox="1">
            <a:spLocks/>
          </p:cNvSpPr>
          <p:nvPr/>
        </p:nvSpPr>
        <p:spPr>
          <a:xfrm>
            <a:off x="840219" y="333829"/>
            <a:ext cx="7302295" cy="1214869"/>
          </a:xfrm>
          <a:prstGeom prst="rect">
            <a:avLst/>
          </a:prstGeom>
        </p:spPr>
        <p:txBody>
          <a:bodyPr numCol="1">
            <a:prstTxWarp prst="textCascadeUp">
              <a:avLst>
                <a:gd name="adj" fmla="val 50679"/>
              </a:avLst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48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17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2116" y="735169"/>
            <a:ext cx="595437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2116" y="1974033"/>
            <a:ext cx="356123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বর্গমূল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2116" y="2829439"/>
            <a:ext cx="763569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গুণফল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ঐ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গুণফলের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বর্গমূল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64" y="4850069"/>
            <a:ext cx="2466975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860" y="4850069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008" y="4850069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62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chemeClr val="bg1"/>
            </a:gs>
            <a:gs pos="84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33" y="1270741"/>
            <a:ext cx="914401" cy="9144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827" y="1270741"/>
            <a:ext cx="914401" cy="9144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721" y="1270741"/>
            <a:ext cx="914401" cy="9144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33" y="2454082"/>
            <a:ext cx="914401" cy="9144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827" y="2454082"/>
            <a:ext cx="914401" cy="9144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721" y="2454082"/>
            <a:ext cx="914401" cy="9144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33" y="3637423"/>
            <a:ext cx="914401" cy="9144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827" y="3637423"/>
            <a:ext cx="914401" cy="9144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721" y="3637423"/>
            <a:ext cx="914401" cy="91440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251510" y="1507999"/>
            <a:ext cx="3561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ক্ষেত্রটিতে সারি কয়টি 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96559" y="1537495"/>
            <a:ext cx="818032" cy="46166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টি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90145" y="2702612"/>
            <a:ext cx="4946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 সারিতে ভূ-গোলক কয়টি?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03451" y="2702611"/>
            <a:ext cx="818032" cy="46166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টি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05830" y="3834125"/>
            <a:ext cx="5038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ক্ষেত্রটিতে মোট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ভূ-গোলক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সংখ্যা 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641475" y="4790164"/>
                <a:ext cx="2781302" cy="563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</a:t>
                </a:r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৩=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400" i="1" smtClean="0">
                            <a:latin typeface="Cambria Math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bn-BD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৩</m:t>
                        </m:r>
                      </m:e>
                      <m:sup>
                        <m:r>
                          <a:rPr lang="bn-BD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২</m:t>
                        </m:r>
                      </m:sup>
                    </m:sSup>
                  </m:oMath>
                </a14:m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= ৯ । 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475" y="4790164"/>
                <a:ext cx="2781302" cy="563552"/>
              </a:xfrm>
              <a:prstGeom prst="rect">
                <a:avLst/>
              </a:prstGeom>
              <a:blipFill rotWithShape="1">
                <a:blip r:embed="rId4"/>
                <a:stretch>
                  <a:fillRect l="-3282" t="-8696" b="-11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951376" y="4820764"/>
            <a:ext cx="2781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চিত্রটি বর্গাকৃতির 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94240" y="5619384"/>
            <a:ext cx="7071755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এর বর্গ ৯ আর ৯ এর বর্গমূল ৩।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93623" y="3828379"/>
            <a:ext cx="818032" cy="46166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টি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76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 animBg="1"/>
      <p:bldP spid="22" grpId="0"/>
      <p:bldP spid="23" grpId="0" animBg="1"/>
      <p:bldP spid="24" grpId="0"/>
      <p:bldP spid="25" grpId="0"/>
      <p:bldP spid="26" grpId="0"/>
      <p:bldP spid="27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chemeClr val="bg1"/>
            </a:gs>
            <a:gs pos="84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43166" y="828681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" name="Rectangle 5"/>
          <p:cNvSpPr/>
          <p:nvPr/>
        </p:nvSpPr>
        <p:spPr>
          <a:xfrm>
            <a:off x="3600448" y="842969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" name="Rectangle 6"/>
          <p:cNvSpPr/>
          <p:nvPr/>
        </p:nvSpPr>
        <p:spPr>
          <a:xfrm>
            <a:off x="4614856" y="842969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" name="Rectangle 7"/>
          <p:cNvSpPr/>
          <p:nvPr/>
        </p:nvSpPr>
        <p:spPr>
          <a:xfrm>
            <a:off x="5672138" y="842969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Rectangle 8"/>
          <p:cNvSpPr/>
          <p:nvPr/>
        </p:nvSpPr>
        <p:spPr>
          <a:xfrm>
            <a:off x="2557454" y="1771651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/>
          <p:cNvSpPr/>
          <p:nvPr/>
        </p:nvSpPr>
        <p:spPr>
          <a:xfrm>
            <a:off x="3600448" y="1771651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" name="Rectangle 10"/>
          <p:cNvSpPr/>
          <p:nvPr/>
        </p:nvSpPr>
        <p:spPr>
          <a:xfrm>
            <a:off x="4643442" y="1785939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" name="Rectangle 11"/>
          <p:cNvSpPr/>
          <p:nvPr/>
        </p:nvSpPr>
        <p:spPr>
          <a:xfrm>
            <a:off x="5679279" y="1785939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" name="Rectangle 12"/>
          <p:cNvSpPr/>
          <p:nvPr/>
        </p:nvSpPr>
        <p:spPr>
          <a:xfrm>
            <a:off x="2557454" y="2714621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" name="Rectangle 13"/>
          <p:cNvSpPr/>
          <p:nvPr/>
        </p:nvSpPr>
        <p:spPr>
          <a:xfrm>
            <a:off x="3600448" y="2700333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" name="Rectangle 14"/>
          <p:cNvSpPr/>
          <p:nvPr/>
        </p:nvSpPr>
        <p:spPr>
          <a:xfrm>
            <a:off x="4629154" y="2728909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" name="Rectangle 15"/>
          <p:cNvSpPr/>
          <p:nvPr/>
        </p:nvSpPr>
        <p:spPr>
          <a:xfrm>
            <a:off x="5686436" y="2728909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" name="Rectangle 16"/>
          <p:cNvSpPr/>
          <p:nvPr/>
        </p:nvSpPr>
        <p:spPr>
          <a:xfrm>
            <a:off x="2543166" y="3657591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" name="Rectangle 17"/>
          <p:cNvSpPr/>
          <p:nvPr/>
        </p:nvSpPr>
        <p:spPr>
          <a:xfrm>
            <a:off x="3600448" y="3657591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" name="Rectangle 18"/>
          <p:cNvSpPr/>
          <p:nvPr/>
        </p:nvSpPr>
        <p:spPr>
          <a:xfrm>
            <a:off x="4643442" y="3671879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" name="Rectangle 19"/>
          <p:cNvSpPr/>
          <p:nvPr/>
        </p:nvSpPr>
        <p:spPr>
          <a:xfrm>
            <a:off x="5700724" y="3671879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" name="TextBox 20"/>
          <p:cNvSpPr txBox="1"/>
          <p:nvPr/>
        </p:nvSpPr>
        <p:spPr>
          <a:xfrm>
            <a:off x="518532" y="4947870"/>
            <a:ext cx="405346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বর্গ 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16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14856" y="4947869"/>
            <a:ext cx="4053462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16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বর্গমূল 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186377" y="5890839"/>
                <a:ext cx="2071688" cy="621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BD" sz="32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  <a:sym typeface="Symbol" panose="05050102010706020507" pitchFamily="18" charset="2"/>
                      </a:rPr>
                      <m:t>√</m:t>
                    </m:r>
                    <m:r>
                      <a:rPr lang="bn-BD" sz="32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  <a:sym typeface="Symbol" panose="05050102010706020507" pitchFamily="18" charset="2"/>
                      </a:rPr>
                      <m:t>১৬</m:t>
                    </m:r>
                  </m:oMath>
                </a14:m>
                <a:r>
                  <a:rPr lang="bn-BD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= ৪ </a:t>
                </a:r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6377" y="5890839"/>
                <a:ext cx="2071688" cy="621580"/>
              </a:xfrm>
              <a:prstGeom prst="rect">
                <a:avLst/>
              </a:prstGeom>
              <a:blipFill rotWithShape="1">
                <a:blip r:embed="rId3"/>
                <a:stretch>
                  <a:fillRect t="-7843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450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0">
              <a:schemeClr val="bg1"/>
            </a:gs>
            <a:gs pos="85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1762" y="129609"/>
            <a:ext cx="2686050" cy="67283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43024" y="222208"/>
                <a:ext cx="778669" cy="489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4</a:t>
                </a:r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024" y="222208"/>
                <a:ext cx="778669" cy="489173"/>
              </a:xfrm>
              <a:prstGeom prst="rect">
                <a:avLst/>
              </a:prstGeom>
              <a:blipFill rotWithShape="1">
                <a:blip r:embed="rId4"/>
                <a:stretch>
                  <a:fillRect t="-3704" b="-34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028825" y="242888"/>
            <a:ext cx="957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2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57775" y="242888"/>
                <a:ext cx="685800" cy="582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e>
                      <m:sup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sup>
                    </m:sSup>
                  </m:oMath>
                </a14:m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775" y="242888"/>
                <a:ext cx="685800" cy="58201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743575" y="242888"/>
            <a:ext cx="1328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২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86588" y="261762"/>
            <a:ext cx="957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399" y="1271588"/>
            <a:ext cx="957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86349" y="1271588"/>
                <a:ext cx="685800" cy="563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e>
                      <m:sup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sup>
                    </m:sSup>
                  </m:oMath>
                </a14:m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349" y="1271588"/>
                <a:ext cx="685800" cy="56355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772149" y="1271588"/>
            <a:ext cx="1328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৩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15162" y="1290462"/>
            <a:ext cx="957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৯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71561" y="2323040"/>
                <a:ext cx="935832" cy="489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bn-BD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১৬</a:t>
                </a:r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561" y="2323040"/>
                <a:ext cx="935832" cy="489173"/>
              </a:xfrm>
              <a:prstGeom prst="rect">
                <a:avLst/>
              </a:prstGeom>
              <a:blipFill rotWithShape="1">
                <a:blip r:embed="rId7"/>
                <a:stretch>
                  <a:fillRect t="-5000" b="-3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2057399" y="2359811"/>
            <a:ext cx="957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086349" y="2359811"/>
                <a:ext cx="685800" cy="582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e>
                      <m:sup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sup>
                    </m:sSup>
                  </m:oMath>
                </a14:m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349" y="2359811"/>
                <a:ext cx="685800" cy="58201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5772149" y="2359811"/>
            <a:ext cx="1328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৪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15162" y="2378685"/>
            <a:ext cx="1171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১৬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157288" y="3682156"/>
                <a:ext cx="964405" cy="489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bn-BD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২৫</a:t>
                </a:r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288" y="3682156"/>
                <a:ext cx="964405" cy="489173"/>
              </a:xfrm>
              <a:prstGeom prst="rect">
                <a:avLst/>
              </a:prstGeom>
              <a:blipFill rotWithShape="1">
                <a:blip r:embed="rId9"/>
                <a:stretch>
                  <a:fillRect t="-5000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2028825" y="3702836"/>
            <a:ext cx="957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057775" y="3702836"/>
                <a:ext cx="685800" cy="582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e>
                      <m:sup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sup>
                    </m:sSup>
                  </m:oMath>
                </a14:m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775" y="3702836"/>
                <a:ext cx="685800" cy="58201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5743575" y="3702836"/>
            <a:ext cx="1328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৫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86588" y="372171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২৫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171576" y="5582393"/>
                <a:ext cx="978692" cy="489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bn-BD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৩৬</a:t>
                </a:r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576" y="5582393"/>
                <a:ext cx="978692" cy="489173"/>
              </a:xfrm>
              <a:prstGeom prst="rect">
                <a:avLst/>
              </a:prstGeom>
              <a:blipFill rotWithShape="1">
                <a:blip r:embed="rId11"/>
                <a:stretch>
                  <a:fillRect t="-5000" r="-1242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2057399" y="5603073"/>
            <a:ext cx="957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086349" y="5603073"/>
                <a:ext cx="685800" cy="582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৬</m:t>
                        </m:r>
                      </m:e>
                      <m:sup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sup>
                    </m:sSup>
                  </m:oMath>
                </a14:m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349" y="5603073"/>
                <a:ext cx="685800" cy="58201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5772149" y="5603073"/>
            <a:ext cx="1328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৬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15162" y="5621947"/>
            <a:ext cx="1114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৩৬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285874" y="1239403"/>
                <a:ext cx="821532" cy="489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bn-BD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৯</a:t>
                </a:r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874" y="1239403"/>
                <a:ext cx="821532" cy="489173"/>
              </a:xfrm>
              <a:prstGeom prst="rect">
                <a:avLst/>
              </a:prstGeom>
              <a:blipFill rotWithShape="1">
                <a:blip r:embed="rId13"/>
                <a:stretch>
                  <a:fillRect t="-4938" b="-34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690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0">
              <a:schemeClr val="bg1"/>
            </a:gs>
            <a:gs pos="85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835834" y="3665398"/>
            <a:ext cx="7529499" cy="200673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Rectangle 1"/>
          <p:cNvSpPr/>
          <p:nvPr/>
        </p:nvSpPr>
        <p:spPr>
          <a:xfrm>
            <a:off x="85728" y="1706998"/>
            <a:ext cx="8901109" cy="685800"/>
          </a:xfrm>
          <a:prstGeom prst="rect">
            <a:avLst/>
          </a:prstGeom>
          <a:noFill/>
          <a:ln w="28575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" name="TextBox 2"/>
          <p:cNvSpPr txBox="1"/>
          <p:nvPr/>
        </p:nvSpPr>
        <p:spPr>
          <a:xfrm>
            <a:off x="257180" y="1685925"/>
            <a:ext cx="857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১০,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2989" y="1719947"/>
            <a:ext cx="914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১৬,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98421" y="1689318"/>
            <a:ext cx="914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২১,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3689" y="1685924"/>
            <a:ext cx="914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২৫,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71854" y="1700211"/>
            <a:ext cx="914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৪৯,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80008" y="1717890"/>
            <a:ext cx="914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৫০,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69866" y="1717887"/>
            <a:ext cx="914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৬২,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22155" y="1728786"/>
            <a:ext cx="842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৬৪,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77587" y="1751667"/>
            <a:ext cx="1014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১০০,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65185" y="1728786"/>
            <a:ext cx="1014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১০৯,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80453" y="1746467"/>
            <a:ext cx="1014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১২১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68348" y="2957513"/>
            <a:ext cx="185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বর্গসংখ্যা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1558" y="707888"/>
            <a:ext cx="7643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বক্স থেকে বর্গসংখ্যাগুলো খুঁজে বের কর  </a:t>
            </a:r>
            <a:endParaRPr lang="en-US" sz="2800" dirty="0">
              <a:solidFill>
                <a:srgbClr val="7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60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07501 0.381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1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07407E-6 L -0.0007 0.380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0.01684 0.3863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-0.0875 0.367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" y="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-0.04132 0.3687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6" y="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-0.09566 0.3608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1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1" grpId="0"/>
      <p:bldP spid="12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1294</TotalTime>
  <Words>833</Words>
  <Application>Microsoft Office PowerPoint</Application>
  <PresentationFormat>On-screen Show (4:3)</PresentationFormat>
  <Paragraphs>221</Paragraphs>
  <Slides>20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 Laptop</dc:creator>
  <cp:lastModifiedBy>Windows User</cp:lastModifiedBy>
  <cp:revision>236</cp:revision>
  <dcterms:created xsi:type="dcterms:W3CDTF">2014-12-27T08:25:03Z</dcterms:created>
  <dcterms:modified xsi:type="dcterms:W3CDTF">2022-07-27T06:35:21Z</dcterms:modified>
</cp:coreProperties>
</file>