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25cb269a077f9f1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25cb269a077f9f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25cb269a077f9f1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25cb269a077f9f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25cb269a077f9f1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25cb269a077f9f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25cb269a077f9f1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25cb269a077f9f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25cb269a077f9f1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25cb269a077f9f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25cb269a077f9f1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25cb269a077f9f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436971"/>
            <a:ext cx="9144000" cy="2054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ar-SA" sz="6800">
                <a:solidFill>
                  <a:schemeClr val="dk2"/>
                </a:solidFill>
                <a:highlight>
                  <a:srgbClr val="FFFF00"/>
                </a:highlight>
              </a:rPr>
              <a:t>السلام عليكم ورحمة الله</a:t>
            </a:r>
            <a:br>
              <a:rPr b="1" lang="ar-SA" sz="6800">
                <a:solidFill>
                  <a:schemeClr val="dk2"/>
                </a:solidFill>
                <a:highlight>
                  <a:srgbClr val="FFFF00"/>
                </a:highlight>
              </a:rPr>
            </a:br>
            <a:r>
              <a:rPr b="1" lang="ar-SA" sz="6800">
                <a:solidFill>
                  <a:schemeClr val="dk2"/>
                </a:solidFill>
                <a:highlight>
                  <a:srgbClr val="FFFF00"/>
                </a:highlight>
              </a:rPr>
              <a:t>اهلا سهلا</a:t>
            </a:r>
            <a:endParaRPr b="1" sz="6800">
              <a:solidFill>
                <a:schemeClr val="dk2"/>
              </a:solidFill>
              <a:highlight>
                <a:srgbClr val="FFFF00"/>
              </a:highlight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98475" y="2491075"/>
            <a:ext cx="6030150" cy="43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 thruBlk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/>
        </p:nvSpPr>
        <p:spPr>
          <a:xfrm>
            <a:off x="2167191" y="572288"/>
            <a:ext cx="7857600" cy="954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 u="sng">
                <a:solidFill>
                  <a:srgbClr val="FF0000"/>
                </a:solidFill>
              </a:rPr>
              <a:t>الجاري مجري الصحيح</a:t>
            </a:r>
            <a:endParaRPr b="1" sz="5000" u="sng">
              <a:solidFill>
                <a:srgbClr val="FF0000"/>
              </a:solidFill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1428900" y="2375787"/>
            <a:ext cx="93342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FF00FF"/>
                </a:solidFill>
              </a:rPr>
              <a:t>هو مايكون في آخره واو أو ياء ما قبلها ساكن</a:t>
            </a:r>
            <a:endParaRPr sz="5000">
              <a:solidFill>
                <a:srgbClr val="FF00FF"/>
              </a:solidFill>
            </a:endParaRPr>
          </a:p>
        </p:txBody>
      </p:sp>
      <p:sp>
        <p:nvSpPr>
          <p:cNvPr id="138" name="Google Shape;138;p22"/>
          <p:cNvSpPr txBox="1"/>
          <p:nvPr/>
        </p:nvSpPr>
        <p:spPr>
          <a:xfrm>
            <a:off x="4596000" y="4179250"/>
            <a:ext cx="3000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/>
              <a:t>دلو، ظبي</a:t>
            </a:r>
            <a:endParaRPr b="1" sz="5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/>
          <p:nvPr/>
        </p:nvSpPr>
        <p:spPr>
          <a:xfrm>
            <a:off x="2102550" y="921353"/>
            <a:ext cx="7986900" cy="954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 u="sng">
                <a:solidFill>
                  <a:srgbClr val="FF0000"/>
                </a:solidFill>
              </a:rPr>
              <a:t>الجمع المكسر المنصرف</a:t>
            </a:r>
            <a:endParaRPr b="1" sz="5000" u="sng">
              <a:solidFill>
                <a:srgbClr val="FF0000"/>
              </a:solidFill>
            </a:endParaRPr>
          </a:p>
        </p:txBody>
      </p:sp>
      <p:sp>
        <p:nvSpPr>
          <p:cNvPr id="144" name="Google Shape;144;p23"/>
          <p:cNvSpPr txBox="1"/>
          <p:nvPr/>
        </p:nvSpPr>
        <p:spPr>
          <a:xfrm>
            <a:off x="2609850" y="4907190"/>
            <a:ext cx="69723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/>
              <a:t>رجال، طلاب</a:t>
            </a:r>
            <a:endParaRPr sz="5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/>
        </p:nvSpPr>
        <p:spPr>
          <a:xfrm>
            <a:off x="2157910" y="1412556"/>
            <a:ext cx="7876200" cy="40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00FF"/>
                </a:solidFill>
              </a:rPr>
              <a:t>جاءني زيد ودلو وظبي ورجال</a:t>
            </a:r>
            <a:endParaRPr b="1" sz="5000">
              <a:solidFill>
                <a:srgbClr val="FF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rgbClr val="FF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00FF"/>
                </a:solidFill>
              </a:rPr>
              <a:t>ورائيت زيدا ودلوا وظبيا ورجالا </a:t>
            </a:r>
            <a:endParaRPr b="1" sz="5000">
              <a:solidFill>
                <a:srgbClr val="FF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rgbClr val="FF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00FF"/>
                </a:solidFill>
              </a:rPr>
              <a:t> ومررت بزيد ودلو وظبي ورجا</a:t>
            </a:r>
            <a:endParaRPr b="1" sz="50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/>
        </p:nvSpPr>
        <p:spPr>
          <a:xfrm>
            <a:off x="1632150" y="2182200"/>
            <a:ext cx="89277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9900"/>
                </a:solidFill>
              </a:rPr>
              <a:t>الي البقاء</a:t>
            </a:r>
            <a:endParaRPr b="1" sz="5000">
              <a:solidFill>
                <a:srgbClr val="FF99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rgbClr val="FF99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9900"/>
                </a:solidFill>
              </a:rPr>
              <a:t>السلام عليكم ورحمة الله</a:t>
            </a:r>
            <a:endParaRPr b="1" sz="50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739012" y="1165780"/>
            <a:ext cx="6714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660000"/>
                </a:solidFill>
              </a:rPr>
              <a:t>تعريف الأستاذ</a:t>
            </a:r>
            <a:endParaRPr sz="5000">
              <a:solidFill>
                <a:srgbClr val="660000"/>
              </a:solidFill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906950" y="2418571"/>
            <a:ext cx="8378100" cy="2647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5B0F00"/>
                </a:solidFill>
                <a:highlight>
                  <a:srgbClr val="FFFF00"/>
                </a:highlight>
              </a:rPr>
              <a:t>أبوبكر محمد الأمين جودوري</a:t>
            </a:r>
            <a:endParaRPr b="1" sz="4000">
              <a:solidFill>
                <a:srgbClr val="5B0F00"/>
              </a:solidFill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5B0F00"/>
                </a:solidFill>
                <a:highlight>
                  <a:srgbClr val="FFFF00"/>
                </a:highlight>
              </a:rPr>
              <a:t>المحاضر </a:t>
            </a:r>
            <a:endParaRPr b="1" sz="4000">
              <a:solidFill>
                <a:srgbClr val="5B0F00"/>
              </a:solidFill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5B0F00"/>
                </a:solidFill>
                <a:highlight>
                  <a:srgbClr val="FFFF00"/>
                </a:highlight>
              </a:rPr>
              <a:t>المدرسة العالية بإيتاخولا (العالم)</a:t>
            </a:r>
            <a:endParaRPr b="1" sz="4000">
              <a:solidFill>
                <a:srgbClr val="5B0F00"/>
              </a:solidFill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000">
                <a:solidFill>
                  <a:srgbClr val="5B0F00"/>
                </a:solidFill>
                <a:highlight>
                  <a:srgbClr val="FFFF00"/>
                </a:highlight>
              </a:rPr>
              <a:t>ماداب بور، حبيغنج</a:t>
            </a:r>
            <a:endParaRPr b="1" sz="4000">
              <a:solidFill>
                <a:srgbClr val="5B0F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>
    <mc:Choice Requires="p14">
      <p:transition spd="slow" p14:dur="4000">
        <p:fade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2985762" y="1536157"/>
            <a:ext cx="62205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38761D"/>
                </a:solidFill>
              </a:rPr>
              <a:t>عنوان الدرس</a:t>
            </a:r>
            <a:endParaRPr sz="5000">
              <a:solidFill>
                <a:srgbClr val="38761D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38761D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38761D"/>
                </a:solidFill>
              </a:rPr>
              <a:t>الصف العالم  </a:t>
            </a:r>
            <a:endParaRPr sz="5000">
              <a:solidFill>
                <a:srgbClr val="38761D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38761D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38761D"/>
                </a:solidFill>
              </a:rPr>
              <a:t>الورقة الثانية للغة العربية</a:t>
            </a:r>
            <a:endParaRPr sz="5000">
              <a:solidFill>
                <a:srgbClr val="38761D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44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/>
        </p:nvSpPr>
        <p:spPr>
          <a:xfrm>
            <a:off x="1820259" y="1475087"/>
            <a:ext cx="8551500" cy="2670600"/>
          </a:xfrm>
          <a:prstGeom prst="rect">
            <a:avLst/>
          </a:prstGeom>
          <a:solidFill>
            <a:srgbClr val="FFFF00"/>
          </a:solidFill>
          <a:ln cap="flat" cmpd="sng" w="2286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2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اعلان الدرس</a:t>
            </a:r>
            <a:endParaRPr b="1" sz="4200">
              <a:solidFill>
                <a:srgbClr val="CC0000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0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0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42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 الاعراب -الاول</a:t>
            </a:r>
            <a:endParaRPr b="1" sz="420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/>
        </p:nvSpPr>
        <p:spPr>
          <a:xfrm>
            <a:off x="2200055" y="2441350"/>
            <a:ext cx="7791900" cy="33246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500"/>
              <a:t>ان يعرف اقسام إعراب الاسم ∆</a:t>
            </a:r>
            <a:endParaRPr b="1" sz="35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500"/>
              <a:t>ان يبينوا الاعراب الاول ∆</a:t>
            </a:r>
            <a:endParaRPr b="1" sz="35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500"/>
              <a:t> </a:t>
            </a:r>
            <a:endParaRPr b="1" sz="35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3500"/>
              <a:t>ان يقولوا  امثلة الاعراب الاول ∆</a:t>
            </a:r>
            <a:endParaRPr b="1" sz="3500"/>
          </a:p>
        </p:txBody>
      </p:sp>
      <p:sp>
        <p:nvSpPr>
          <p:cNvPr id="107" name="Google Shape;107;p17"/>
          <p:cNvSpPr txBox="1"/>
          <p:nvPr/>
        </p:nvSpPr>
        <p:spPr>
          <a:xfrm>
            <a:off x="2452200" y="758255"/>
            <a:ext cx="7287600" cy="627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900"/>
              <a:t>النتائج من الدرس</a:t>
            </a:r>
            <a:endParaRPr sz="2900"/>
          </a:p>
        </p:txBody>
      </p:sp>
      <p:sp>
        <p:nvSpPr>
          <p:cNvPr id="108" name="Google Shape;108;p17"/>
          <p:cNvSpPr txBox="1"/>
          <p:nvPr/>
        </p:nvSpPr>
        <p:spPr>
          <a:xfrm>
            <a:off x="2200050" y="1718050"/>
            <a:ext cx="7791900" cy="723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/>
              <a:t>يستطيع الطلاب بعد انتهاء هذا الدرس</a:t>
            </a:r>
            <a:endParaRPr sz="3500"/>
          </a:p>
        </p:txBody>
      </p:sp>
    </p:spTree>
  </p:cSld>
  <p:clrMapOvr>
    <a:masterClrMapping/>
  </p:clrMapOvr>
  <mc:AlternateContent>
    <mc:Choice Requires="p14">
      <p:transition spd="slow" p14:dur="125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/>
        </p:nvSpPr>
        <p:spPr>
          <a:xfrm>
            <a:off x="1545716" y="2567100"/>
            <a:ext cx="8503500" cy="1723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/>
              <a:t>أصناف اعراب الاسم </a:t>
            </a:r>
            <a:endParaRPr sz="5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/>
              <a:t>وهي تسعة أصناف</a:t>
            </a:r>
            <a:endParaRPr sz="5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/>
        </p:nvSpPr>
        <p:spPr>
          <a:xfrm>
            <a:off x="2480700" y="1292262"/>
            <a:ext cx="7230600" cy="723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>
                <a:solidFill>
                  <a:srgbClr val="980000"/>
                </a:solidFill>
              </a:rPr>
              <a:t>الأول</a:t>
            </a:r>
            <a:endParaRPr sz="3500">
              <a:solidFill>
                <a:srgbClr val="980000"/>
              </a:solidFill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1354350" y="3028800"/>
            <a:ext cx="9483300" cy="24936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FF00"/>
                </a:solidFill>
              </a:rPr>
              <a:t>ان يكون الرفع بالضمة </a:t>
            </a:r>
            <a:endParaRPr b="1" sz="50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FF00"/>
                </a:solidFill>
              </a:rPr>
              <a:t>والنصب بالفتح </a:t>
            </a:r>
            <a:endParaRPr b="1" sz="5000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ar-SA" sz="5000">
                <a:solidFill>
                  <a:srgbClr val="FFFF00"/>
                </a:solidFill>
              </a:rPr>
              <a:t>والجر بالكسرة</a:t>
            </a:r>
            <a:endParaRPr b="1" sz="5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/>
        </p:nvSpPr>
        <p:spPr>
          <a:xfrm>
            <a:off x="2529900" y="897273"/>
            <a:ext cx="7132200" cy="5571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>
                <a:solidFill>
                  <a:schemeClr val="dk2"/>
                </a:solidFill>
              </a:rPr>
              <a:t>...ويختص 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>
                <a:solidFill>
                  <a:schemeClr val="dk2"/>
                </a:solidFill>
              </a:rPr>
              <a:t>(١) 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>
                <a:solidFill>
                  <a:schemeClr val="dk2"/>
                </a:solidFill>
              </a:rPr>
              <a:t>بالمفرد المنصرف الصحيح 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>
                <a:solidFill>
                  <a:schemeClr val="dk2"/>
                </a:solidFill>
              </a:rPr>
              <a:t>(٢)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>
                <a:solidFill>
                  <a:schemeClr val="dk2"/>
                </a:solidFill>
              </a:rPr>
              <a:t>وبالجاري مجري الصحيح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>
                <a:solidFill>
                  <a:schemeClr val="dk2"/>
                </a:solidFill>
              </a:rPr>
              <a:t>(٣)</a:t>
            </a:r>
            <a:endParaRPr sz="3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500">
                <a:solidFill>
                  <a:schemeClr val="dk2"/>
                </a:solidFill>
              </a:rPr>
              <a:t>وبالجمع المكسر المنصرف</a:t>
            </a:r>
            <a:endParaRPr sz="3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/>
        </p:nvSpPr>
        <p:spPr>
          <a:xfrm>
            <a:off x="2620350" y="765463"/>
            <a:ext cx="6951300" cy="9543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 u="sng">
                <a:solidFill>
                  <a:srgbClr val="FF0000"/>
                </a:solidFill>
              </a:rPr>
              <a:t>المفرد المنصرف الصحيح</a:t>
            </a:r>
            <a:endParaRPr sz="5000" u="sng">
              <a:solidFill>
                <a:srgbClr val="FF0000"/>
              </a:solidFill>
            </a:endParaRPr>
          </a:p>
        </p:txBody>
      </p:sp>
      <p:sp>
        <p:nvSpPr>
          <p:cNvPr id="130" name="Google Shape;130;p21"/>
          <p:cNvSpPr txBox="1"/>
          <p:nvPr/>
        </p:nvSpPr>
        <p:spPr>
          <a:xfrm>
            <a:off x="1124550" y="2595934"/>
            <a:ext cx="9942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>
                <a:solidFill>
                  <a:srgbClr val="FF00FF"/>
                </a:solidFill>
              </a:rPr>
              <a:t>هو عند النحاة ما لايكون في آخره حرف علة</a:t>
            </a:r>
            <a:endParaRPr sz="5000">
              <a:solidFill>
                <a:srgbClr val="FF00FF"/>
              </a:solidFill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2620350" y="4426375"/>
            <a:ext cx="69513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5000"/>
              <a:t>محمد، عمرو،  ،زيد</a:t>
            </a:r>
            <a:endParaRPr sz="5000"/>
          </a:p>
        </p:txBody>
      </p:sp>
    </p:spTree>
  </p:cSld>
  <p:clrMapOvr>
    <a:masterClrMapping/>
  </p:clrMapOvr>
  <mc:AlternateContent>
    <mc:Choice Requires="p14">
      <p:transition spd="slow" p14:dur="1250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