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69" r:id="rId2"/>
    <p:sldId id="450" r:id="rId3"/>
    <p:sldId id="451" r:id="rId4"/>
    <p:sldId id="452" r:id="rId5"/>
    <p:sldId id="456" r:id="rId6"/>
    <p:sldId id="453" r:id="rId7"/>
    <p:sldId id="455" r:id="rId8"/>
    <p:sldId id="454" r:id="rId9"/>
    <p:sldId id="385" r:id="rId10"/>
    <p:sldId id="376" r:id="rId11"/>
    <p:sldId id="449" r:id="rId12"/>
    <p:sldId id="448" r:id="rId13"/>
    <p:sldId id="391" r:id="rId14"/>
    <p:sldId id="462" r:id="rId15"/>
    <p:sldId id="471" r:id="rId16"/>
    <p:sldId id="466" r:id="rId17"/>
    <p:sldId id="408" r:id="rId18"/>
    <p:sldId id="419" r:id="rId19"/>
    <p:sldId id="422" r:id="rId20"/>
    <p:sldId id="423" r:id="rId21"/>
    <p:sldId id="465" r:id="rId22"/>
    <p:sldId id="394" r:id="rId23"/>
    <p:sldId id="405" r:id="rId24"/>
    <p:sldId id="395" r:id="rId25"/>
    <p:sldId id="470" r:id="rId26"/>
    <p:sldId id="463" r:id="rId27"/>
    <p:sldId id="46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FF74"/>
    <a:srgbClr val="296D45"/>
    <a:srgbClr val="0036A2"/>
    <a:srgbClr val="FFFFFF"/>
    <a:srgbClr val="56DCDC"/>
    <a:srgbClr val="002774"/>
    <a:srgbClr val="E527C1"/>
    <a:srgbClr val="12C46F"/>
    <a:srgbClr val="3333CC"/>
    <a:srgbClr val="A6C9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3716" autoAdjust="0"/>
  </p:normalViewPr>
  <p:slideViewPr>
    <p:cSldViewPr snapToGrid="0">
      <p:cViewPr varScale="1">
        <p:scale>
          <a:sx n="70" d="100"/>
          <a:sy n="70" d="100"/>
        </p:scale>
        <p:origin x="708"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6EFB8-504C-4903-8B63-B555315810A8}" type="datetimeFigureOut">
              <a:rPr lang="en-US" smtClean="0"/>
              <a:t>7/29/2022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613635-B2A4-4805-89F2-264571C112AC}" type="slidenum">
              <a:rPr lang="en-US" smtClean="0"/>
              <a:t>‹#›</a:t>
            </a:fld>
            <a:endParaRPr lang="en-US"/>
          </a:p>
        </p:txBody>
      </p:sp>
    </p:spTree>
    <p:extLst>
      <p:ext uri="{BB962C8B-B14F-4D97-AF65-F5344CB8AC3E}">
        <p14:creationId xmlns:p14="http://schemas.microsoft.com/office/powerpoint/2010/main" val="3651500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a:r>
              <a:rPr lang="en-US" dirty="0" smtClean="0"/>
              <a:t>It is for listening skill.</a:t>
            </a:r>
            <a:endParaRPr lang="en-US" dirty="0"/>
          </a:p>
        </p:txBody>
      </p:sp>
      <p:sp>
        <p:nvSpPr>
          <p:cNvPr id="4" name="Slide Number Placeholder 3"/>
          <p:cNvSpPr>
            <a:spLocks noGrp="1"/>
          </p:cNvSpPr>
          <p:nvPr>
            <p:ph type="sldNum" sz="quarter" idx="10"/>
          </p:nvPr>
        </p:nvSpPr>
        <p:spPr/>
        <p:txBody>
          <a:bodyPr/>
          <a:lstStyle/>
          <a:p>
            <a:fld id="{4EAD8E58-52C4-4401-87FD-E94477214DEF}" type="slidenum">
              <a:rPr lang="en-US" smtClean="0"/>
              <a:pPr/>
              <a:t>16</a:t>
            </a:fld>
            <a:endParaRPr lang="en-US"/>
          </a:p>
        </p:txBody>
      </p:sp>
    </p:spTree>
    <p:extLst>
      <p:ext uri="{BB962C8B-B14F-4D97-AF65-F5344CB8AC3E}">
        <p14:creationId xmlns:p14="http://schemas.microsoft.com/office/powerpoint/2010/main" val="27793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48DF7A-DAB5-472C-A858-49E27C8DCD92}"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20DBE-5257-4915-A737-684F6F2A13C0}" type="slidenum">
              <a:rPr lang="en-US" smtClean="0"/>
              <a:t>‹#›</a:t>
            </a:fld>
            <a:endParaRPr lang="en-US"/>
          </a:p>
        </p:txBody>
      </p:sp>
    </p:spTree>
    <p:extLst>
      <p:ext uri="{BB962C8B-B14F-4D97-AF65-F5344CB8AC3E}">
        <p14:creationId xmlns:p14="http://schemas.microsoft.com/office/powerpoint/2010/main" val="1460871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48DF7A-DAB5-472C-A858-49E27C8DCD92}"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20DBE-5257-4915-A737-684F6F2A13C0}" type="slidenum">
              <a:rPr lang="en-US" smtClean="0"/>
              <a:t>‹#›</a:t>
            </a:fld>
            <a:endParaRPr lang="en-US"/>
          </a:p>
        </p:txBody>
      </p:sp>
    </p:spTree>
    <p:extLst>
      <p:ext uri="{BB962C8B-B14F-4D97-AF65-F5344CB8AC3E}">
        <p14:creationId xmlns:p14="http://schemas.microsoft.com/office/powerpoint/2010/main" val="37986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48DF7A-DAB5-472C-A858-49E27C8DCD92}"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20DBE-5257-4915-A737-684F6F2A13C0}" type="slidenum">
              <a:rPr lang="en-US" smtClean="0"/>
              <a:t>‹#›</a:t>
            </a:fld>
            <a:endParaRPr lang="en-US"/>
          </a:p>
        </p:txBody>
      </p:sp>
    </p:spTree>
    <p:extLst>
      <p:ext uri="{BB962C8B-B14F-4D97-AF65-F5344CB8AC3E}">
        <p14:creationId xmlns:p14="http://schemas.microsoft.com/office/powerpoint/2010/main" val="329203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48DF7A-DAB5-472C-A858-49E27C8DCD92}"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20DBE-5257-4915-A737-684F6F2A13C0}" type="slidenum">
              <a:rPr lang="en-US" smtClean="0"/>
              <a:t>‹#›</a:t>
            </a:fld>
            <a:endParaRPr lang="en-US"/>
          </a:p>
        </p:txBody>
      </p:sp>
    </p:spTree>
    <p:extLst>
      <p:ext uri="{BB962C8B-B14F-4D97-AF65-F5344CB8AC3E}">
        <p14:creationId xmlns:p14="http://schemas.microsoft.com/office/powerpoint/2010/main" val="3266854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48DF7A-DAB5-472C-A858-49E27C8DCD92}"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20DBE-5257-4915-A737-684F6F2A13C0}" type="slidenum">
              <a:rPr lang="en-US" smtClean="0"/>
              <a:t>‹#›</a:t>
            </a:fld>
            <a:endParaRPr lang="en-US"/>
          </a:p>
        </p:txBody>
      </p:sp>
    </p:spTree>
    <p:extLst>
      <p:ext uri="{BB962C8B-B14F-4D97-AF65-F5344CB8AC3E}">
        <p14:creationId xmlns:p14="http://schemas.microsoft.com/office/powerpoint/2010/main" val="2410272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48DF7A-DAB5-472C-A858-49E27C8DCD92}"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20DBE-5257-4915-A737-684F6F2A13C0}" type="slidenum">
              <a:rPr lang="en-US" smtClean="0"/>
              <a:t>‹#›</a:t>
            </a:fld>
            <a:endParaRPr lang="en-US"/>
          </a:p>
        </p:txBody>
      </p:sp>
    </p:spTree>
    <p:extLst>
      <p:ext uri="{BB962C8B-B14F-4D97-AF65-F5344CB8AC3E}">
        <p14:creationId xmlns:p14="http://schemas.microsoft.com/office/powerpoint/2010/main" val="219423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48DF7A-DAB5-472C-A858-49E27C8DCD92}" type="datetimeFigureOut">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B20DBE-5257-4915-A737-684F6F2A13C0}" type="slidenum">
              <a:rPr lang="en-US" smtClean="0"/>
              <a:t>‹#›</a:t>
            </a:fld>
            <a:endParaRPr lang="en-US"/>
          </a:p>
        </p:txBody>
      </p:sp>
    </p:spTree>
    <p:extLst>
      <p:ext uri="{BB962C8B-B14F-4D97-AF65-F5344CB8AC3E}">
        <p14:creationId xmlns:p14="http://schemas.microsoft.com/office/powerpoint/2010/main" val="2158300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48DF7A-DAB5-472C-A858-49E27C8DCD92}" type="datetimeFigureOut">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B20DBE-5257-4915-A737-684F6F2A13C0}" type="slidenum">
              <a:rPr lang="en-US" smtClean="0"/>
              <a:t>‹#›</a:t>
            </a:fld>
            <a:endParaRPr lang="en-US"/>
          </a:p>
        </p:txBody>
      </p:sp>
    </p:spTree>
    <p:extLst>
      <p:ext uri="{BB962C8B-B14F-4D97-AF65-F5344CB8AC3E}">
        <p14:creationId xmlns:p14="http://schemas.microsoft.com/office/powerpoint/2010/main" val="314247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8DF7A-DAB5-472C-A858-49E27C8DCD92}" type="datetimeFigureOut">
              <a:rPr lang="en-US" smtClean="0"/>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B20DBE-5257-4915-A737-684F6F2A13C0}" type="slidenum">
              <a:rPr lang="en-US" smtClean="0"/>
              <a:t>‹#›</a:t>
            </a:fld>
            <a:endParaRPr lang="en-US"/>
          </a:p>
        </p:txBody>
      </p:sp>
    </p:spTree>
    <p:extLst>
      <p:ext uri="{BB962C8B-B14F-4D97-AF65-F5344CB8AC3E}">
        <p14:creationId xmlns:p14="http://schemas.microsoft.com/office/powerpoint/2010/main" val="333541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48DF7A-DAB5-472C-A858-49E27C8DCD92}"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20DBE-5257-4915-A737-684F6F2A13C0}" type="slidenum">
              <a:rPr lang="en-US" smtClean="0"/>
              <a:t>‹#›</a:t>
            </a:fld>
            <a:endParaRPr lang="en-US"/>
          </a:p>
        </p:txBody>
      </p:sp>
    </p:spTree>
    <p:extLst>
      <p:ext uri="{BB962C8B-B14F-4D97-AF65-F5344CB8AC3E}">
        <p14:creationId xmlns:p14="http://schemas.microsoft.com/office/powerpoint/2010/main" val="205774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48DF7A-DAB5-472C-A858-49E27C8DCD92}"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20DBE-5257-4915-A737-684F6F2A13C0}" type="slidenum">
              <a:rPr lang="en-US" smtClean="0"/>
              <a:t>‹#›</a:t>
            </a:fld>
            <a:endParaRPr lang="en-US"/>
          </a:p>
        </p:txBody>
      </p:sp>
    </p:spTree>
    <p:extLst>
      <p:ext uri="{BB962C8B-B14F-4D97-AF65-F5344CB8AC3E}">
        <p14:creationId xmlns:p14="http://schemas.microsoft.com/office/powerpoint/2010/main" val="224657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8DF7A-DAB5-472C-A858-49E27C8DCD92}" type="datetimeFigureOut">
              <a:rPr lang="en-US" smtClean="0"/>
              <a:t>7/29/2022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20DBE-5257-4915-A737-684F6F2A13C0}" type="slidenum">
              <a:rPr lang="en-US" smtClean="0"/>
              <a:t>‹#›</a:t>
            </a:fld>
            <a:endParaRPr lang="en-US"/>
          </a:p>
        </p:txBody>
      </p:sp>
    </p:spTree>
    <p:extLst>
      <p:ext uri="{BB962C8B-B14F-4D97-AF65-F5344CB8AC3E}">
        <p14:creationId xmlns:p14="http://schemas.microsoft.com/office/powerpoint/2010/main" val="857787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eg"/><Relationship Id="rId4" Type="http://schemas.openxmlformats.org/officeDocument/2006/relationships/image" Target="../media/image38.jpg"/></Relationships>
</file>

<file path=ppt/slides/_rels/slide1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g"/><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2" name="Frame 1"/>
            <p:cNvSpPr/>
            <p:nvPr/>
          </p:nvSpPr>
          <p:spPr>
            <a:xfrm>
              <a:off x="0" y="0"/>
              <a:ext cx="12192000" cy="6858000"/>
            </a:xfrm>
            <a:prstGeom prst="frame">
              <a:avLst>
                <a:gd name="adj1" fmla="val 3031"/>
              </a:avLst>
            </a:prstGeom>
            <a:solidFill>
              <a:srgbClr val="00277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212035" y="212034"/>
              <a:ext cx="11754678" cy="6453809"/>
            </a:xfrm>
            <a:prstGeom prst="frame">
              <a:avLst>
                <a:gd name="adj1" fmla="val 2210"/>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260662" y="1077724"/>
            <a:ext cx="9304150" cy="1569660"/>
          </a:xfrm>
          <a:prstGeom prst="rect">
            <a:avLst/>
          </a:prstGeom>
          <a:noFill/>
        </p:spPr>
        <p:txBody>
          <a:bodyPr wrap="none" rtlCol="0">
            <a:spAutoFit/>
          </a:bodyPr>
          <a:lstStyle/>
          <a:p>
            <a:r>
              <a:rPr lang="en-US" sz="9600" b="1" dirty="0" smtClean="0">
                <a:solidFill>
                  <a:srgbClr val="E527C1"/>
                </a:solidFill>
                <a:effectLst>
                  <a:outerShdw blurRad="38100" dist="38100" dir="2700000" algn="tl">
                    <a:srgbClr val="000000">
                      <a:alpha val="43137"/>
                    </a:srgbClr>
                  </a:outerShdw>
                </a:effectLst>
                <a:latin typeface="Kunstler Script" panose="030304020206070D0D06" pitchFamily="66" charset="0"/>
              </a:rPr>
              <a:t>Welcome to my dear student </a:t>
            </a:r>
            <a:endParaRPr lang="en-US" sz="9600" b="1" dirty="0">
              <a:solidFill>
                <a:srgbClr val="E527C1"/>
              </a:solidFill>
              <a:effectLst>
                <a:outerShdw blurRad="38100" dist="38100" dir="2700000" algn="tl">
                  <a:srgbClr val="000000">
                    <a:alpha val="43137"/>
                  </a:srgbClr>
                </a:outerShdw>
              </a:effectLst>
              <a:latin typeface="Kunstler Script" panose="030304020206070D0D06" pitchFamily="66"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45217">
            <a:off x="7466702" y="2519106"/>
            <a:ext cx="3780429" cy="3780429"/>
          </a:xfrm>
          <a:prstGeom prst="rect">
            <a:avLst/>
          </a:prstGeom>
        </p:spPr>
      </p:pic>
    </p:spTree>
    <p:extLst>
      <p:ext uri="{BB962C8B-B14F-4D97-AF65-F5344CB8AC3E}">
        <p14:creationId xmlns:p14="http://schemas.microsoft.com/office/powerpoint/2010/main" val="73667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0" presetClass="path" presetSubtype="0" fill="hold" nodeType="withEffect">
                                  <p:stCondLst>
                                    <p:cond delay="0"/>
                                  </p:stCondLst>
                                  <p:childTnLst>
                                    <p:animMotion origin="layout" path="M -0.56979 -0.36574 L -0.56979 -0.36551 C -0.578 -0.36018 -0.58789 -0.35046 -0.59701 -0.36088 C -0.59935 -0.36342 -0.59675 -0.37083 -0.59571 -0.37546 C -0.59349 -0.38379 -0.5875 -0.38518 -0.58334 -0.3875 L -0.5793 -0.38981 C -0.56797 -0.38495 -0.57865 -0.39189 -0.5711 -0.38032 C -0.56862 -0.37638 -0.56289 -0.3706 -0.56289 -0.37037 C -0.55521 -0.37129 -0.5474 -0.37083 -0.53972 -0.37291 C -0.53815 -0.37338 -0.53568 -0.375 -0.53568 -0.37777 C -0.53568 -0.38032 -0.53841 -0.37939 -0.53972 -0.38032 C -0.54154 -0.37777 -0.54349 -0.37569 -0.54518 -0.37291 C -0.54662 -0.37083 -0.54779 -0.36782 -0.54935 -0.36574 C -0.55196 -0.36203 -0.55482 -0.35926 -0.55755 -0.35601 L -0.56979 -0.34143 C -0.5711 -0.33981 -0.57266 -0.33865 -0.57383 -0.33657 C -0.57917 -0.32731 -0.5763 -0.33125 -0.58203 -0.32453 C -0.58854 -0.30717 -0.58516 -0.31412 -0.59154 -0.30277 C -0.59232 -0.29861 -0.59531 -0.28657 -0.59154 -0.28333 C -0.58867 -0.28078 -0.58516 -0.28495 -0.58203 -0.28564 C -0.58073 -0.28657 -0.57917 -0.2868 -0.578 -0.28819 C -0.57513 -0.29097 -0.57292 -0.29606 -0.56979 -0.29791 L -0.56563 -0.30023 C -0.55925 -0.31157 -0.56315 -0.30555 -0.55339 -0.31713 L -0.54935 -0.32199 C -0.54206 -0.34143 -0.55156 -0.31805 -0.54245 -0.33426 C -0.54128 -0.33634 -0.54102 -0.33958 -0.53972 -0.34143 C -0.53724 -0.34537 -0.53425 -0.34791 -0.53164 -0.35115 L -0.52748 -0.35601 C -0.51966 -0.37685 -0.53008 -0.35231 -0.52071 -0.36574 C -0.5194 -0.36759 -0.51654 -0.37176 -0.51797 -0.37291 C -0.52044 -0.37523 -0.52344 -0.37129 -0.52617 -0.3706 C -0.52748 -0.36898 -0.52891 -0.36736 -0.53021 -0.36574 C -0.53203 -0.36342 -0.53373 -0.36064 -0.53568 -0.35833 C -0.53737 -0.35648 -0.53946 -0.35578 -0.54115 -0.35347 C -0.54271 -0.35162 -0.54375 -0.34838 -0.54518 -0.34629 C -0.54779 -0.34282 -0.55104 -0.34074 -0.55339 -0.33657 C -0.55977 -0.32523 -0.55638 -0.33217 -0.56289 -0.31481 C -0.56641 -0.30532 -0.56511 -0.31018 -0.56706 -0.30023 C -0.56654 -0.29629 -0.56784 -0.28935 -0.56563 -0.28819 C -0.5638 -0.28703 -0.55026 -0.28842 -0.54518 -0.29305 C -0.53464 -0.30231 -0.54727 -0.29421 -0.53698 -0.30023 C -0.53568 -0.30185 -0.53425 -0.30324 -0.53294 -0.30509 C -0.5224 -0.3206 -0.5349 -0.30509 -0.52474 -0.31713 C -0.51745 -0.33657 -0.52709 -0.31319 -0.51797 -0.32939 C -0.5168 -0.33148 -0.51628 -0.33449 -0.51524 -0.33657 C -0.51393 -0.33935 -0.51237 -0.3412 -0.51107 -0.34398 C -0.50912 -0.34838 -0.50834 -0.35509 -0.50573 -0.35833 C -0.49623 -0.36944 -0.50065 -0.3662 -0.49336 -0.3706 C -0.48906 -0.37615 -0.4875 -0.37939 -0.48242 -0.38263 C -0.48073 -0.38379 -0.47878 -0.38402 -0.47709 -0.38518 C -0.47422 -0.38657 -0.46888 -0.38981 -0.46888 -0.38958 C -0.46836 -0.3875 -0.46745 -0.38518 -0.46745 -0.38263 C -0.46745 -0.38009 -0.46823 -0.37777 -0.46888 -0.37546 C -0.4711 -0.36736 -0.47852 -0.35439 -0.48112 -0.35115 C -0.49571 -0.33379 -0.47357 -0.36088 -0.48932 -0.33912 C -0.49193 -0.33541 -0.49479 -0.33263 -0.49753 -0.32939 C -0.49883 -0.32777 -0.5 -0.32523 -0.50156 -0.32453 C -0.5043 -0.32338 -0.50834 -0.32176 -0.51107 -0.31967 C -0.51302 -0.31828 -0.51472 -0.3162 -0.51654 -0.31481 C -0.52162 -0.31088 -0.52018 -0.31435 -0.52474 -0.30763 C -0.52865 -0.30162 -0.52891 -0.30023 -0.53164 -0.29305 C -0.53021 -0.29143 -0.52917 -0.28819 -0.52748 -0.28819 C -0.52474 -0.28819 -0.51862 -0.29421 -0.51524 -0.29537 C -0.51289 -0.29629 -0.51068 -0.29676 -0.50834 -0.29791 C -0.50703 -0.29838 -0.50573 -0.29953 -0.5043 -0.30023 C -0.50248 -0.30115 -0.50065 -0.30162 -0.49883 -0.30277 C -0.4961 -0.30416 -0.49336 -0.30601 -0.49063 -0.30763 L -0.48242 -0.31226 C -0.47266 -0.31828 -0.4849 -0.31111 -0.47292 -0.31713 C -0.47162 -0.31782 -0.47005 -0.31851 -0.46888 -0.31967 C -0.46602 -0.32245 -0.46068 -0.32939 -0.46068 -0.32916 C -0.46016 -0.33171 -0.45925 -0.33402 -0.45925 -0.33657 C -0.45925 -0.34351 -0.46081 -0.36504 -0.46615 -0.36805 L -0.47018 -0.3706 C -0.47448 -0.36805 -0.47552 -0.36782 -0.47982 -0.36319 C -0.48255 -0.36018 -0.48516 -0.35671 -0.48789 -0.35347 C -0.48932 -0.35185 -0.49063 -0.35 -0.49206 -0.34884 L -0.49753 -0.34398 C -0.49844 -0.34143 -0.49909 -0.33865 -0.50026 -0.33657 C -0.50143 -0.33449 -0.50326 -0.33402 -0.5043 -0.33171 C -0.50651 -0.32731 -0.50977 -0.31713 -0.50977 -0.31689 C -0.51016 -0.31481 -0.51042 -0.31226 -0.51107 -0.30995 C -0.51185 -0.3074 -0.51302 -0.30532 -0.5138 -0.30277 C -0.51485 -0.29953 -0.51563 -0.29629 -0.51654 -0.29305 C -0.51563 -0.28564 -0.51771 -0.2743 -0.5138 -0.27129 C -0.5056 -0.26458 -0.49466 -0.26851 -0.48789 -0.27847 C -0.48646 -0.28055 -0.48516 -0.28333 -0.48386 -0.28564 C -0.48047 -0.30347 -0.47839 -0.29907 -0.48659 -0.30277 C -0.48789 -0.29907 -0.49063 -0.29305 -0.49063 -0.28819 C -0.49063 -0.28472 -0.48972 -0.28171 -0.48932 -0.27847 C -0.48672 -0.2787 -0.47123 -0.27754 -0.46472 -0.28333 C -0.46328 -0.28449 -0.46198 -0.28657 -0.46068 -0.28819 C -0.46003 -0.28981 -0.45482 -0.29953 -0.45925 -0.30277 C -0.46107 -0.30393 -0.46289 -0.30115 -0.46472 -0.30023 C -0.46615 -0.29791 -0.46836 -0.29629 -0.46888 -0.29305 C -0.4694 -0.28981 -0.46927 -0.28426 -0.46745 -0.28333 C -0.46302 -0.28125 -0.45834 -0.28495 -0.45391 -0.28564 C -0.45248 -0.28726 -0.45078 -0.28842 -0.44974 -0.29051 C -0.44766 -0.2949 -0.4474 -0.30324 -0.44427 -0.30509 L -0.44024 -0.30763 C -0.44063 -0.30277 -0.44102 -0.29768 -0.44154 -0.29305 C -0.44193 -0.29051 -0.4444 -0.28564 -0.44297 -0.28564 C -0.44128 -0.28564 -0.44141 -0.29097 -0.44024 -0.29305 C -0.43776 -0.29676 -0.43477 -0.29953 -0.43203 -0.30277 C -0.42669 -0.30902 -0.42943 -0.30671 -0.42383 -0.30995 C -0.42201 -0.30926 -0.41953 -0.31018 -0.41836 -0.30763 C -0.41758 -0.30555 -0.41901 -0.30254 -0.41979 -0.30023 C -0.4237 -0.28773 -0.42761 -0.28935 -0.41706 -0.29305 C -0.40768 -0.30416 -0.41198 -0.30092 -0.40482 -0.30509 C -0.40521 -0.30023 -0.40495 -0.29513 -0.40612 -0.29051 C -0.4069 -0.2875 -0.40912 -0.28611 -0.41016 -0.28333 C -0.4168 -0.26574 -0.39896 -0.27777 -0.39388 -0.27847 C -0.38555 -0.28217 -0.39011 -0.27986 -0.38021 -0.28564 L -0.37617 -0.28819 C -0.37656 -0.29051 -0.37604 -0.29513 -0.37748 -0.29537 C -0.39388 -0.3 -0.39245 -0.30046 -0.39518 -0.28564 C -0.39258 -0.27176 -0.39505 -0.27708 -0.38151 -0.28078 C -0.37774 -0.28194 -0.3711 -0.28634 -0.36797 -0.28819 C -0.36797 -0.28796 -0.35977 -0.29305 -0.35977 -0.29282 C -0.33906 -0.31759 -0.36029 -0.29097 -0.34753 -0.30995 C -0.34623 -0.3118 -0.34466 -0.31296 -0.34336 -0.31481 C -0.34193 -0.31689 -0.34076 -0.3199 -0.33932 -0.32199 C -0.33802 -0.32384 -0.33399 -0.32476 -0.33516 -0.32685 C -0.33659 -0.32916 -0.3388 -0.32523 -0.34063 -0.32453 C -0.34206 -0.32199 -0.34362 -0.32013 -0.34479 -0.31713 C -0.34557 -0.31504 -0.34544 -0.31226 -0.3461 -0.30995 C -0.34688 -0.3074 -0.34792 -0.30509 -0.34883 -0.30277 C -0.35248 -0.28356 -0.35104 -0.29328 -0.353 -0.27361 C -0.35339 -0.27754 -0.3543 -0.28171 -0.3543 -0.28564 C -0.3543 -0.33263 -0.35586 -0.31759 -0.32709 -0.31481 C -0.32839 -0.31388 -0.32969 -0.31319 -0.33112 -0.31226 C -0.33294 -0.31157 -0.3349 -0.31157 -0.33659 -0.30995 C -0.35091 -0.29537 -0.33203 -0.30787 -0.34479 -0.30023 C -0.34818 -0.28194 -0.3431 -0.3037 -0.35026 -0.28819 C -0.35104 -0.28611 -0.35117 -0.28333 -0.35156 -0.28078 C -0.34401 -0.27407 -0.34375 -0.27176 -0.33242 -0.27847 C -0.33086 -0.27939 -0.3306 -0.28333 -0.32969 -0.28564 C -0.3306 -0.29282 -0.32982 -0.30115 -0.33516 -0.30277 C -0.33659 -0.30301 -0.33789 -0.30115 -0.33932 -0.30023 C -0.33972 -0.29791 -0.34063 -0.2956 -0.34063 -0.29305 C -0.34063 -0.26157 -0.32513 -0.28194 -0.30651 -0.28333 C -0.30612 -0.28657 -0.30599 -0.29004 -0.30521 -0.29305 C -0.3043 -0.29676 -0.30026 -0.30578 -0.29844 -0.30763 C -0.29584 -0.30995 -0.29297 -0.31088 -0.29024 -0.31226 L -0.28607 -0.31481 C -0.28568 -0.31226 -0.28477 -0.31018 -0.28477 -0.30763 C -0.28477 -0.30115 -0.28659 -0.29537 -0.2888 -0.29051 C -0.29011 -0.28796 -0.29141 -0.28541 -0.29297 -0.28333 C -0.29557 -0.27963 -0.29844 -0.27685 -0.30117 -0.27361 C -0.30248 -0.27199 -0.30625 -0.26643 -0.30521 -0.26875 C -0.30052 -0.27986 -0.30104 -0.28101 -0.29297 -0.28819 L -0.2875 -0.29305 C -0.28347 -0.3037 -0.28659 -0.29884 -0.2793 -0.30277 C -0.27656 -0.30416 -0.2711 -0.30763 -0.2711 -0.3074 C -0.27162 -0.30301 -0.2724 -0.29305 -0.27383 -0.28819 C -0.27461 -0.28564 -0.27565 -0.28333 -0.27656 -0.28078 C -0.27709 -0.27847 -0.27669 -0.27245 -0.27787 -0.27361 C -0.28412 -0.27916 -0.27604 -0.28865 -0.27526 -0.29051 C -0.27409 -0.29282 -0.2737 -0.29583 -0.27253 -0.29791 C -0.2694 -0.30277 -0.26302 -0.30926 -0.25886 -0.31226 C -0.25755 -0.31342 -0.25612 -0.31388 -0.25469 -0.31481 C -0.25521 -0.30995 -0.25521 -0.30486 -0.25612 -0.30023 C -0.25703 -0.29513 -0.26107 -0.28912 -0.26289 -0.28564 C -0.26159 -0.28495 -0.26029 -0.28333 -0.25886 -0.28333 C -0.25339 -0.28333 -0.24922 -0.29051 -0.24518 -0.29537 C -0.23946 -0.30231 -0.24258 -0.29907 -0.23568 -0.30509 C -0.23334 -0.29282 -0.23399 -0.30254 -0.23698 -0.29051 C -0.23815 -0.28588 -0.23972 -0.27592 -0.23972 -0.27569 C -0.2319 -0.27129 -0.23138 -0.27013 -0.21927 -0.27592 C -0.21615 -0.27754 -0.21107 -0.28564 -0.21107 -0.28541 C -0.21029 -0.29027 -0.20742 -0.29722 -0.2138 -0.29537 C -0.2155 -0.2949 -0.21667 -0.29236 -0.21797 -0.29051 C -0.22839 -0.275 -0.21602 -0.29051 -0.22617 -0.27847 C -0.2306 -0.26643 -0.23399 -0.25532 -0.24115 -0.24699 C -0.24245 -0.24537 -0.24375 -0.24328 -0.24518 -0.24236 C -0.24779 -0.24004 -0.25339 -0.2375 -0.25339 -0.23703 C -0.25469 -0.23796 -0.25651 -0.23796 -0.25742 -0.23958 C -0.26094 -0.24606 -0.25742 -0.25254 -0.25469 -0.25671 C -0.25365 -0.25833 -0.25209 -0.25856 -0.25065 -0.25902 C -0.24753 -0.26018 -0.24427 -0.26064 -0.24115 -0.26157 C -0.2388 -0.26226 -0.23659 -0.26319 -0.23425 -0.26388 C -0.21966 -0.26828 -0.22982 -0.26412 -0.21927 -0.26875 C -0.21524 -0.27361 -0.21459 -0.27476 -0.20977 -0.27847 C -0.20847 -0.27939 -0.2069 -0.27963 -0.2056 -0.28078 C -0.20235 -0.28379 -0.19948 -0.28819 -0.1961 -0.29051 C -0.1836 -0.29884 -0.15794 -0.31226 -0.15794 -0.31203 L -0.14571 -0.33912 C -0.15065 -0.32199 -0.15586 -0.30532 -0.16068 -0.28819 C -0.16133 -0.28588 -0.1625 -0.28333 -0.16198 -0.28078 C -0.16146 -0.27824 -0.15925 -0.27754 -0.15794 -0.27592 C -0.15248 -0.27754 -0.14701 -0.27893 -0.14154 -0.28078 C -0.13828 -0.28194 -0.13594 -0.28449 -0.13334 -0.28819 C -0.1319 -0.29027 -0.13073 -0.29328 -0.1293 -0.29537 C -0.128 -0.29722 -0.12656 -0.29861 -0.12513 -0.30023 C -0.12656 -0.30185 -0.12761 -0.30463 -0.1293 -0.30509 C -0.13294 -0.30601 -0.1362 -0.30092 -0.1388 -0.29791 C -0.14544 -0.28032 -0.14571 -0.28842 -0.14154 -0.27361 C -0.13841 -0.2743 -0.13516 -0.2743 -0.13203 -0.27592 C -0.13047 -0.27685 -0.12943 -0.27963 -0.12787 -0.28078 C -0.12669 -0.28194 -0.12513 -0.2824 -0.12383 -0.28333 L -0.1211 -0.29791 C -0.1211 -0.29768 -0.12383 -0.28333 -0.12383 -0.2831 L -0.11563 -0.28564 C -0.11432 -0.28819 -0.11302 -0.29097 -0.11159 -0.29305 C -0.10899 -0.29652 -0.10339 -0.30277 -0.10339 -0.30254 C -0.10248 -0.30509 -0.10026 -0.30717 -0.10065 -0.30995 C -0.10143 -0.31597 -0.10794 -0.31041 -0.10886 -0.30995 C -0.09935 -0.30439 -0.10156 -0.30995 -0.09935 -0.29791 C -0.10143 -0.29583 -0.1069 -0.29166 -0.10886 -0.28819 C -0.11003 -0.28611 -0.11068 -0.28333 -0.11159 -0.28078 C -0.10925 -0.27847 -0.10742 -0.2743 -0.10469 -0.27361 C -0.10026 -0.27245 -0.09544 -0.27361 -0.09115 -0.27592 C -0.08932 -0.27708 -0.08854 -0.28101 -0.08698 -0.28333 C -0.08581 -0.28518 -0.08412 -0.28634 -0.08294 -0.28819 C -0.08138 -0.29027 -0.08034 -0.29328 -0.07878 -0.29537 C -0.07643 -0.29907 -0.07201 -0.30301 -0.06927 -0.30509 C -0.06797 -0.30601 -0.06654 -0.30671 -0.06524 -0.30763 C -0.06524 -0.3074 -0.06459 -0.30092 -0.0638 -0.29791 C -0.06315 -0.29513 -0.06198 -0.29305 -0.06107 -0.29051 C -0.06263 -0.28263 -0.06172 -0.28217 -0.06654 -0.27847 C -0.06914 -0.27638 -0.07474 -0.27361 -0.07474 -0.27338 C -0.07604 -0.2743 -0.08008 -0.27476 -0.07878 -0.27592 C -0.07565 -0.27939 -0.06797 -0.28078 -0.06797 -0.28055 C -0.06615 -0.28333 -0.06432 -0.28588 -0.0625 -0.28819 C -0.05977 -0.29143 -0.05664 -0.29375 -0.0543 -0.29791 C -0.0513 -0.30324 -0.04987 -0.30648 -0.0461 -0.30995 C -0.04479 -0.31111 -0.04336 -0.31157 -0.04206 -0.31226 C -0.04024 -0.31481 -0.03841 -0.31736 -0.03659 -0.31967 C -0.03516 -0.32129 -0.03347 -0.32222 -0.03242 -0.32453 C -0.03151 -0.32638 -0.03151 -0.32939 -0.03112 -0.33171 C -0.03242 -0.33263 -0.03386 -0.33495 -0.03516 -0.33426 C -0.03828 -0.3324 -0.04336 -0.32453 -0.04336 -0.3243 C -0.04427 -0.32199 -0.04492 -0.31921 -0.0461 -0.31713 C -0.04727 -0.31527 -0.04922 -0.31458 -0.05013 -0.31226 C -0.05104 -0.31041 -0.05091 -0.3074 -0.05156 -0.30509 C -0.05235 -0.30254 -0.05339 -0.30023 -0.0543 -0.29791 C -0.05339 -0.28888 -0.05352 -0.27963 -0.05156 -0.27129 C -0.05104 -0.26875 -0.04896 -0.26875 -0.04753 -0.26875 C -0.04427 -0.26875 -0.04115 -0.27037 -0.03789 -0.27129 C -0.03659 -0.27268 -0.0349 -0.27384 -0.03386 -0.27592 C -0.03164 -0.28032 -0.02839 -0.29051 -0.02839 -0.29027 C -0.02865 -0.29259 -0.02995 -0.30671 -0.03242 -0.30763 C -0.03412 -0.3081 -0.03516 -0.30439 -0.03659 -0.30277 C -0.03698 -0.30023 -0.03724 -0.29768 -0.03789 -0.29537 C -0.03867 -0.29282 -0.04037 -0.29097 -0.04063 -0.28819 C -0.04089 -0.28564 -0.03972 -0.28333 -0.03932 -0.28078 C -0.03047 -0.28287 -0.02969 -0.28009 -0.02422 -0.28819 C -0.02279 -0.29027 -0.02162 -0.29328 -0.02018 -0.29537 C -0.01888 -0.29722 -0.01615 -0.30324 -0.01615 -0.30023 C -0.01615 -0.29629 -0.01888 -0.29375 -0.02018 -0.29051 C -0.02331 -0.27361 -0.02565 -0.27754 -0.01888 -0.27361 C -0.01758 -0.27407 -0.01094 -0.27685 -0.00925 -0.27847 C -0.00313 -0.28449 -0.00209 -0.2875 0.00299 -0.29305 C 0.0112 -0.30185 0.00755 -0.29768 0.01393 -0.30509 C 0.01432 -0.30763 0.01653 -0.31134 0.01523 -0.31226 C 0.01432 -0.31319 0.00612 -0.30902 0.00429 -0.30763 C 0.00065 -0.30463 -0.00651 -0.29791 -0.00651 -0.29768 C -0.00755 -0.29606 -0.01315 -0.28842 -0.01198 -0.28333 C -0.01146 -0.28055 -0.00925 -0.28009 -0.00794 -0.27847 C -0.00287 -0.27916 0.00221 -0.27893 0.00703 -0.28078 C 0.00976 -0.28194 0.01354 -0.29051 0.01523 -0.29305 C 0.01706 -0.2956 0.01901 -0.29768 0.0207 -0.30023 C 0.02265 -0.30324 0.02422 -0.30694 0.02617 -0.30995 C 0.02747 -0.3118 0.02916 -0.31273 0.03021 -0.31481 C 0.0319 -0.31759 0.03294 -0.32129 0.03437 -0.32453 C 0.0375 -0.34097 0.03307 -0.32129 0.04114 -0.34143 C 0.04206 -0.34351 0.04193 -0.34652 0.04258 -0.34884 C 0.04323 -0.35138 0.04453 -0.35347 0.04531 -0.35601 C 0.04596 -0.35833 0.04778 -0.3618 0.04661 -0.36319 C 0.04505 -0.36504 0.04297 -0.36203 0.04114 -0.36088 C 0.03932 -0.35949 0.03763 -0.3574 0.03568 -0.35601 C 0.03437 -0.35509 0.03294 -0.35439 0.03164 -0.35347 C 0.01966 -0.3324 0.03489 -0.35833 0.02344 -0.34143 C 0.01289 -0.32592 0.02539 -0.34143 0.01523 -0.32939 C 0.01198 -0.31157 0.01328 -0.31967 0.0112 -0.30509 C 0.01159 -0.30115 0.0112 -0.29652 0.0125 -0.29305 C 0.01328 -0.29097 0.01523 -0.29051 0.01666 -0.29051 C 0.02122 -0.29051 0.02578 -0.29213 0.03021 -0.29305 C 0.03164 -0.29467 0.03372 -0.29513 0.03437 -0.29791 C 0.03489 -0.30023 0.03437 -0.30463 0.03294 -0.30509 C 0.02799 -0.30648 0.02304 -0.30347 0.01797 -0.30277 C 0.01523 -0.29537 0.00963 -0.28796 0.01393 -0.27847 C 0.01484 -0.27638 0.01666 -0.27685 0.01797 -0.27592 L 0.04114 -0.27847 C 0.04427 -0.28032 0.04518 -0.28773 0.04661 -0.29305 C 0.04883 -0.30046 0.04935 -0.30509 0.05338 -0.30995 C 0.05469 -0.31134 0.05612 -0.31157 0.05755 -0.31226 C 0.05794 -0.30995 0.05911 -0.30763 0.05885 -0.30509 C 0.0582 -0.29467 0.05625 -0.29097 0.05338 -0.28333 C 0.05338 -0.2831 0.05508 -0.28842 0.05612 -0.29051 C 0.05781 -0.29351 0.06341 -0.3 0.06575 -0.30277 C 0.06797 -0.30185 0.07122 -0.3037 0.07252 -0.30023 C 0.07539 -0.29282 0.06901 -0.28426 0.06706 -0.28078 C 0.06849 -0.27916 0.06953 -0.27615 0.07122 -0.27592 C 0.08489 -0.27453 0.08581 -0.27569 0.0944 -0.28078 C 0.0957 -0.28333 0.097 -0.28588 0.09844 -0.28819 C 0.09974 -0.29004 0.10143 -0.29097 0.1026 -0.29305 C 0.10364 -0.29513 0.10429 -0.29791 0.10521 -0.30023 C 0.11367 -0.32129 0.1056 -0.3 0.11211 -0.31713 C 0.1125 -0.31967 0.11406 -0.32222 0.11341 -0.32453 C 0.11276 -0.32685 0.11081 -0.32685 0.10937 -0.32685 C 0.10573 -0.32685 0.10208 -0.32523 0.09844 -0.32453 C 0.09713 -0.32291 0.09583 -0.32106 0.0944 -0.31967 C 0.0931 -0.31851 0.0914 -0.31875 0.09023 -0.31713 C 0.08893 -0.31551 0.08841 -0.31226 0.0875 -0.30995 C 0.0862 -0.30277 0.08502 -0.30092 0.0875 -0.29305 C 0.08854 -0.29004 0.09166 -0.28564 0.09166 -0.28541 L -0.3461 0.00278 L -0.34479 0.00024 L -0.34063 -0.00694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9" dur="3000" fill="hold"/>
                                        <p:tgtEl>
                                          <p:spTgt spid="7"/>
                                        </p:tgtEl>
                                        <p:attrNameLst>
                                          <p:attrName>ppt_x</p:attrName>
                                          <p:attrName>ppt_y</p:attrName>
                                        </p:attrNameLst>
                                      </p:cBhvr>
                                      <p:rCtr x="32747" y="17222"/>
                                    </p:animMotion>
                                  </p:childTnLst>
                                </p:cTn>
                              </p:par>
                            </p:childTnLst>
                          </p:cTn>
                        </p:par>
                        <p:par>
                          <p:cTn id="10" fill="hold">
                            <p:stCondLst>
                              <p:cond delay="3000"/>
                            </p:stCondLst>
                            <p:childTnLst>
                              <p:par>
                                <p:cTn id="11" presetID="22" presetClass="exit" presetSubtype="8" fill="hold" nodeType="afterEffect">
                                  <p:stCondLst>
                                    <p:cond delay="0"/>
                                  </p:stCondLst>
                                  <p:childTnLst>
                                    <p:animEffect transition="out" filter="wipe(left)">
                                      <p:cBhvr>
                                        <p:cTn id="12" dur="3000"/>
                                        <p:tgtEl>
                                          <p:spTgt spid="7"/>
                                        </p:tgtEl>
                                      </p:cBhvr>
                                    </p:animEffect>
                                    <p:set>
                                      <p:cBhvr>
                                        <p:cTn id="13" dur="1" fill="hold">
                                          <p:stCondLst>
                                            <p:cond delay="2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4015"/>
            </a:avLst>
          </a:prstGeom>
          <a:solidFill>
            <a:srgbClr val="0036A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965278" y="2557508"/>
            <a:ext cx="9539785" cy="1200329"/>
          </a:xfrm>
          <a:prstGeom prst="rect">
            <a:avLst/>
          </a:prstGeom>
          <a:noFill/>
        </p:spPr>
        <p:txBody>
          <a:bodyPr wrap="square" rtlCol="0">
            <a:spAutoFit/>
            <a:scene3d>
              <a:camera prst="perspectiveContrastingRightFacing"/>
              <a:lightRig rig="threePt" dir="t"/>
            </a:scene3d>
          </a:bodyPr>
          <a:lstStyle/>
          <a:p>
            <a:r>
              <a:rPr lang="en-US" sz="7200" b="1" dirty="0" smtClean="0">
                <a:ln w="13462">
                  <a:solidFill>
                    <a:schemeClr val="bg1"/>
                  </a:solidFill>
                  <a:prstDash val="solid"/>
                </a:ln>
                <a:solidFill>
                  <a:srgbClr val="FF0000"/>
                </a:solidFill>
                <a:effectLst>
                  <a:innerShdw blurRad="63500" dist="50800" dir="2700000">
                    <a:prstClr val="black">
                      <a:alpha val="50000"/>
                    </a:prstClr>
                  </a:innerShdw>
                </a:effectLst>
                <a:latin typeface="Elephant" panose="02020904090505020303" pitchFamily="18" charset="0"/>
                <a:cs typeface="Times New Roman" panose="02020603050405020304" pitchFamily="18" charset="0"/>
              </a:rPr>
              <a:t>Let’s enjoy the text</a:t>
            </a:r>
            <a:endParaRPr lang="en-US" sz="7200" b="1" dirty="0">
              <a:ln w="13462">
                <a:solidFill>
                  <a:schemeClr val="bg1"/>
                </a:solidFill>
                <a:prstDash val="solid"/>
              </a:ln>
              <a:solidFill>
                <a:srgbClr val="FF0000"/>
              </a:solidFill>
              <a:effectLst>
                <a:innerShdw blurRad="63500" dist="50800" dir="2700000">
                  <a:prstClr val="black">
                    <a:alpha val="50000"/>
                  </a:prstClr>
                </a:innerShdw>
              </a:effectLst>
              <a:latin typeface="Elephant" panose="02020904090505020303" pitchFamily="18" charset="0"/>
              <a:cs typeface="Times New Roman" panose="02020603050405020304" pitchFamily="18" charset="0"/>
            </a:endParaRPr>
          </a:p>
        </p:txBody>
      </p:sp>
      <p:sp>
        <p:nvSpPr>
          <p:cNvPr id="7" name="Frame 6"/>
          <p:cNvSpPr/>
          <p:nvPr/>
        </p:nvSpPr>
        <p:spPr>
          <a:xfrm>
            <a:off x="259306" y="286602"/>
            <a:ext cx="11655189" cy="6291619"/>
          </a:xfrm>
          <a:prstGeom prst="frame">
            <a:avLst>
              <a:gd name="adj1" fmla="val 3147"/>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081" y="5396393"/>
            <a:ext cx="11286698" cy="978408"/>
          </a:xfrm>
          <a:prstGeom prst="rect">
            <a:avLst/>
          </a:prstGeom>
        </p:spPr>
      </p:pic>
    </p:spTree>
    <p:extLst>
      <p:ext uri="{BB962C8B-B14F-4D97-AF65-F5344CB8AC3E}">
        <p14:creationId xmlns:p14="http://schemas.microsoft.com/office/powerpoint/2010/main" val="355802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4015"/>
            </a:avLst>
          </a:prstGeom>
          <a:solidFill>
            <a:srgbClr val="0036A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3" name="TextBox 2"/>
          <p:cNvSpPr txBox="1"/>
          <p:nvPr/>
        </p:nvSpPr>
        <p:spPr>
          <a:xfrm>
            <a:off x="998096" y="3799807"/>
            <a:ext cx="10111182" cy="2246769"/>
          </a:xfrm>
          <a:prstGeom prst="rect">
            <a:avLst/>
          </a:prstGeom>
          <a:noFill/>
        </p:spPr>
        <p:txBody>
          <a:bodyPr wrap="square" rtlCol="0">
            <a:spAutoFit/>
          </a:bodyPr>
          <a:lstStyle/>
          <a:p>
            <a:pPr algn="just"/>
            <a:r>
              <a:rPr lang="en-US" sz="2800" b="1" dirty="0">
                <a:latin typeface="Bodoni MT Black" panose="02070A03080606020203" pitchFamily="18" charset="0"/>
                <a:cs typeface="Times New Roman" panose="02020603050405020304" pitchFamily="18" charset="0"/>
              </a:rPr>
              <a:t>Bangladeshi cuisine is rich and varied with the use of many spices. We have delicious and appetizing food, snacks and sweets. Boiled rice is our staple food. It is served with a variety of vegetables, curry, lentil soups, fish and meat.</a:t>
            </a:r>
            <a:endParaRPr lang="en-US" sz="1600" dirty="0">
              <a:latin typeface="Bodoni MT Black" panose="02070A03080606020203" pitchFamily="18" charset="0"/>
              <a:cs typeface="Times New Roman" panose="02020603050405020304" pitchFamily="18" charset="0"/>
            </a:endParaRPr>
          </a:p>
        </p:txBody>
      </p:sp>
      <p:pic>
        <p:nvPicPr>
          <p:cNvPr id="9" name="Picture 8" descr="A picture containing table, food, rice, indoor&#10;&#10;Description automatically generated">
            <a:extLst>
              <a:ext uri="{FF2B5EF4-FFF2-40B4-BE49-F238E27FC236}">
                <a16:creationId xmlns="" xmlns:a16="http://schemas.microsoft.com/office/drawing/2014/main" id="{8340D977-BEB1-4A20-92C1-8A05391BC2CB}"/>
              </a:ext>
            </a:extLst>
          </p:cNvPr>
          <p:cNvPicPr>
            <a:picLocks noChangeAspect="1"/>
          </p:cNvPicPr>
          <p:nvPr/>
        </p:nvPicPr>
        <p:blipFill rotWithShape="1">
          <a:blip r:embed="rId2">
            <a:extLst>
              <a:ext uri="{28A0092B-C50C-407E-A947-70E740481C1C}">
                <a14:useLocalDpi xmlns:a14="http://schemas.microsoft.com/office/drawing/2010/main" val="0"/>
              </a:ext>
            </a:extLst>
          </a:blip>
          <a:srcRect t="8500" r="2" b="12400"/>
          <a:stretch/>
        </p:blipFill>
        <p:spPr>
          <a:xfrm>
            <a:off x="4489491" y="1297650"/>
            <a:ext cx="3098593" cy="2391317"/>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8" name="Frame 7"/>
          <p:cNvSpPr/>
          <p:nvPr/>
        </p:nvSpPr>
        <p:spPr>
          <a:xfrm>
            <a:off x="286603" y="259306"/>
            <a:ext cx="11641540" cy="6305267"/>
          </a:xfrm>
          <a:prstGeom prst="frame">
            <a:avLst>
              <a:gd name="adj1" fmla="val 3366"/>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173" y="1297649"/>
            <a:ext cx="3377275" cy="240264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085" y="1297649"/>
            <a:ext cx="3521193" cy="2402649"/>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364710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0"/>
                                        <p:tgtEl>
                                          <p:spTgt spid="3"/>
                                        </p:tgtEl>
                                        <p:attrNameLst>
                                          <p:attrName>ppt_x</p:attrName>
                                        </p:attrNameLst>
                                      </p:cBhvr>
                                      <p:tavLst>
                                        <p:tav tm="0">
                                          <p:val>
                                            <p:strVal val="#ppt_x+#ppt_w*1.125000"/>
                                          </p:val>
                                        </p:tav>
                                        <p:tav tm="100000">
                                          <p:val>
                                            <p:strVal val="#ppt_x"/>
                                          </p:val>
                                        </p:tav>
                                      </p:tavLst>
                                    </p:anim>
                                    <p:animEffect transition="in" filter="wipe(left)">
                                      <p:cBhvr>
                                        <p:cTn id="22"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4015"/>
            </a:avLst>
          </a:prstGeom>
          <a:solidFill>
            <a:srgbClr val="0036A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146411" y="4193252"/>
            <a:ext cx="9768765" cy="1569660"/>
          </a:xfrm>
          <a:prstGeom prst="rect">
            <a:avLst/>
          </a:prstGeom>
          <a:noFill/>
        </p:spPr>
        <p:txBody>
          <a:bodyPr wrap="square" rtlCol="0">
            <a:spAutoFit/>
          </a:bodyPr>
          <a:lstStyle/>
          <a:p>
            <a:pPr algn="just"/>
            <a:r>
              <a:rPr lang="en-US" sz="3200" b="1" dirty="0" smtClean="0">
                <a:effectLst>
                  <a:outerShdw blurRad="38100" dist="38100" dir="2700000" algn="tl">
                    <a:srgbClr val="000000">
                      <a:alpha val="43137"/>
                    </a:srgbClr>
                  </a:outerShdw>
                </a:effectLst>
                <a:latin typeface="Bodoni MT Black" panose="02070A03080606020203" pitchFamily="18" charset="0"/>
                <a:cs typeface="Times New Roman" panose="02020603050405020304" pitchFamily="18" charset="0"/>
              </a:rPr>
              <a:t>Fish</a:t>
            </a:r>
            <a:r>
              <a:rPr lang="en-US" sz="3200" b="1" dirty="0" smtClean="0">
                <a:latin typeface="Bodoni MT Black" panose="02070A03080606020203" pitchFamily="18" charset="0"/>
                <a:cs typeface="Times New Roman" panose="02020603050405020304" pitchFamily="18" charset="0"/>
              </a:rPr>
              <a:t> </a:t>
            </a:r>
            <a:r>
              <a:rPr lang="en-US" sz="3200" b="1" dirty="0">
                <a:latin typeface="Bodoni MT Black" panose="02070A03080606020203" pitchFamily="18" charset="0"/>
                <a:cs typeface="Times New Roman" panose="02020603050405020304" pitchFamily="18" charset="0"/>
              </a:rPr>
              <a:t>is the main source of protein. Fishes are now cultivated in ponds. Also we have fresh-water fishes in the lakes and rivers.</a:t>
            </a:r>
            <a:endParaRPr lang="en-US" sz="3200" dirty="0">
              <a:latin typeface="Bodoni MT Black" panose="02070A03080606020203"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411" y="1423199"/>
            <a:ext cx="4940490" cy="262675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7" name="Frame 6"/>
          <p:cNvSpPr/>
          <p:nvPr/>
        </p:nvSpPr>
        <p:spPr>
          <a:xfrm>
            <a:off x="286603" y="286602"/>
            <a:ext cx="11641540" cy="6284679"/>
          </a:xfrm>
          <a:prstGeom prst="frame">
            <a:avLst>
              <a:gd name="adj1" fmla="val 3522"/>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901" y="1423199"/>
            <a:ext cx="4828275" cy="2626752"/>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3590997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3000"/>
                                        <p:tgtEl>
                                          <p:spTgt spid="3"/>
                                        </p:tgtEl>
                                        <p:attrNameLst>
                                          <p:attrName>ppt_x</p:attrName>
                                        </p:attrNameLst>
                                      </p:cBhvr>
                                      <p:tavLst>
                                        <p:tav tm="0">
                                          <p:val>
                                            <p:strVal val="#ppt_x+#ppt_w*1.125000"/>
                                          </p:val>
                                        </p:tav>
                                        <p:tav tm="100000">
                                          <p:val>
                                            <p:strVal val="#ppt_x"/>
                                          </p:val>
                                        </p:tav>
                                      </p:tavLst>
                                    </p:anim>
                                    <p:animEffect transition="in" filter="wipe(left)">
                                      <p:cBhvr>
                                        <p:cTn id="18"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4467"/>
            </a:avLst>
          </a:prstGeom>
          <a:solidFill>
            <a:srgbClr val="0036A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403742" y="4076164"/>
            <a:ext cx="9384516" cy="1569660"/>
          </a:xfrm>
          <a:prstGeom prst="rect">
            <a:avLst/>
          </a:prstGeom>
          <a:noFill/>
        </p:spPr>
        <p:txBody>
          <a:bodyPr wrap="square" rtlCol="0">
            <a:spAutoFit/>
          </a:bodyPr>
          <a:lstStyle/>
          <a:p>
            <a:pPr algn="just"/>
            <a:r>
              <a:rPr lang="en-US" sz="2400" b="1" dirty="0">
                <a:latin typeface="Bodoni MT Black" panose="02070A03080606020203" pitchFamily="18" charset="0"/>
                <a:cs typeface="Times New Roman" panose="02020603050405020304" pitchFamily="18" charset="0"/>
              </a:rPr>
              <a:t>More than 40 types of fishes are common. Some of them are carp, rui, katla, magur (catfish), chingri (prawn or shrimp). Shutki or dried fishes are popular. Hilsha is very popular among the people of Bangladesh.</a:t>
            </a:r>
            <a:endParaRPr lang="en-US" sz="2800" dirty="0">
              <a:latin typeface="Bodoni MT Black" panose="02070A03080606020203" pitchFamily="18" charset="0"/>
              <a:cs typeface="Times New Roman" panose="02020603050405020304" pitchFamily="18" charset="0"/>
            </a:endParaRPr>
          </a:p>
        </p:txBody>
      </p:sp>
      <p:sp>
        <p:nvSpPr>
          <p:cNvPr id="9" name="Frame 8"/>
          <p:cNvSpPr/>
          <p:nvPr/>
        </p:nvSpPr>
        <p:spPr>
          <a:xfrm>
            <a:off x="294468" y="294468"/>
            <a:ext cx="11608230" cy="6245817"/>
          </a:xfrm>
          <a:prstGeom prst="frame">
            <a:avLst>
              <a:gd name="adj1" fmla="val 3474"/>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294" y="1412710"/>
            <a:ext cx="4704986" cy="2478766"/>
          </a:xfrm>
          <a:prstGeom prst="rect">
            <a:avLst/>
          </a:prstGeom>
          <a:ln w="38100" cap="sq">
            <a:solidFill>
              <a:srgbClr val="12C46F"/>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349" y="1412710"/>
            <a:ext cx="4598913" cy="2478766"/>
          </a:xfrm>
          <a:prstGeom prst="rect">
            <a:avLst/>
          </a:prstGeom>
          <a:ln w="38100" cap="sq">
            <a:solidFill>
              <a:srgbClr val="12C46F"/>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001624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3000"/>
                                        <p:tgtEl>
                                          <p:spTgt spid="3"/>
                                        </p:tgtEl>
                                        <p:attrNameLst>
                                          <p:attrName>ppt_x</p:attrName>
                                        </p:attrNameLst>
                                      </p:cBhvr>
                                      <p:tavLst>
                                        <p:tav tm="0">
                                          <p:val>
                                            <p:strVal val="#ppt_x+#ppt_w*1.125000"/>
                                          </p:val>
                                        </p:tav>
                                        <p:tav tm="100000">
                                          <p:val>
                                            <p:strVal val="#ppt_x"/>
                                          </p:val>
                                        </p:tav>
                                      </p:tavLst>
                                    </p:anim>
                                    <p:animEffect transition="in" filter="wipe(left)">
                                      <p:cBhvr>
                                        <p:cTn id="18"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2791" y="2747628"/>
            <a:ext cx="1056776"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Carp</a:t>
            </a:r>
            <a:endParaRPr lang="en-US" sz="28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308641" y="2728984"/>
            <a:ext cx="8382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R</a:t>
            </a:r>
            <a:r>
              <a:rPr lang="en-US" sz="2800" b="1" dirty="0" smtClean="0">
                <a:latin typeface="Times New Roman" panose="02020603050405020304" pitchFamily="18" charset="0"/>
                <a:cs typeface="Times New Roman" panose="02020603050405020304" pitchFamily="18" charset="0"/>
              </a:rPr>
              <a:t>ui</a:t>
            </a:r>
            <a:endParaRPr lang="en-US" sz="28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236083" y="5044546"/>
            <a:ext cx="114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Katla</a:t>
            </a:r>
            <a:endParaRPr lang="en-US" sz="28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3078351" y="607667"/>
            <a:ext cx="6019800" cy="646331"/>
          </a:xfrm>
          <a:prstGeom prst="rect">
            <a:avLst/>
          </a:prstGeom>
          <a:noFill/>
        </p:spPr>
        <p:txBody>
          <a:bodyPr wrap="square" rtlCol="0">
            <a:spAutoFit/>
          </a:bodyPr>
          <a:lstStyle/>
          <a:p>
            <a:r>
              <a:rPr lang="en-US" sz="3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Common fishes in Bangladesh </a:t>
            </a:r>
            <a:endParaRPr lang="en-US" sz="36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Frame 5"/>
          <p:cNvSpPr/>
          <p:nvPr/>
        </p:nvSpPr>
        <p:spPr>
          <a:xfrm>
            <a:off x="0" y="0"/>
            <a:ext cx="12192000" cy="6858000"/>
          </a:xfrm>
          <a:prstGeom prst="frame">
            <a:avLst>
              <a:gd name="adj1" fmla="val 4775"/>
            </a:avLst>
          </a:prstGeom>
          <a:solidFill>
            <a:srgbClr val="0036A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304800" y="294468"/>
            <a:ext cx="11566902" cy="6239682"/>
          </a:xfrm>
          <a:prstGeom prst="frame">
            <a:avLst>
              <a:gd name="adj1" fmla="val 3859"/>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5642" y="1198453"/>
            <a:ext cx="4489541" cy="16211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369" y="1173239"/>
            <a:ext cx="4256396" cy="194416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07315" y="2893171"/>
            <a:ext cx="4250599" cy="226443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4747" y="3046340"/>
            <a:ext cx="4226825" cy="2058061"/>
          </a:xfrm>
          <a:prstGeom prst="rect">
            <a:avLst/>
          </a:prstGeom>
        </p:spPr>
      </p:pic>
      <p:sp>
        <p:nvSpPr>
          <p:cNvPr id="12" name="TextBox 11"/>
          <p:cNvSpPr txBox="1"/>
          <p:nvPr/>
        </p:nvSpPr>
        <p:spPr>
          <a:xfrm>
            <a:off x="8030659" y="4875649"/>
            <a:ext cx="1394164" cy="523220"/>
          </a:xfrm>
          <a:prstGeom prst="rect">
            <a:avLst/>
          </a:prstGeom>
          <a:noFill/>
        </p:spPr>
        <p:txBody>
          <a:bodyPr wrap="none" rtlCol="0">
            <a:spAutoFit/>
          </a:bodyPr>
          <a:lstStyle/>
          <a:p>
            <a:r>
              <a:rPr lang="en-US" sz="2800" b="1" dirty="0" smtClean="0">
                <a:latin typeface="Bodoni MT Black" panose="02070A03080606020203" pitchFamily="18" charset="0"/>
              </a:rPr>
              <a:t>Mrigel</a:t>
            </a:r>
            <a:endParaRPr lang="en-US" sz="2800" b="1" dirty="0">
              <a:latin typeface="Bodoni MT Black" panose="02070A03080606020203" pitchFamily="18" charset="0"/>
            </a:endParaRPr>
          </a:p>
        </p:txBody>
      </p:sp>
    </p:spTree>
    <p:extLst>
      <p:ext uri="{BB962C8B-B14F-4D97-AF65-F5344CB8AC3E}">
        <p14:creationId xmlns:p14="http://schemas.microsoft.com/office/powerpoint/2010/main" val="109972534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p:tgtEl>
                                          <p:spTgt spid="5"/>
                                        </p:tgtEl>
                                        <p:attrNameLst>
                                          <p:attrName>ppt_x</p:attrName>
                                        </p:attrNameLst>
                                      </p:cBhvr>
                                      <p:tavLst>
                                        <p:tav tm="0">
                                          <p:val>
                                            <p:strVal val="#ppt_x+#ppt_w*1.125000"/>
                                          </p:val>
                                        </p:tav>
                                        <p:tav tm="100000">
                                          <p:val>
                                            <p:strVal val="#ppt_x"/>
                                          </p:val>
                                        </p:tav>
                                      </p:tavLst>
                                    </p:anim>
                                    <p:animEffect transition="in" filter="wipe(left)">
                                      <p:cBhvr>
                                        <p:cTn id="13" dur="2000"/>
                                        <p:tgtEl>
                                          <p:spTgt spid="5"/>
                                        </p:tgtEl>
                                      </p:cBhvr>
                                    </p:animEffect>
                                  </p:childTnLst>
                                </p:cTn>
                              </p:par>
                              <p:par>
                                <p:cTn id="14" presetID="12" presetClass="entr" presetSubtype="2" fill="hold" nodeType="withEffect">
                                  <p:stCondLst>
                                    <p:cond delay="30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0"/>
                                        <p:tgtEl>
                                          <p:spTgt spid="4"/>
                                        </p:tgtEl>
                                        <p:attrNameLst>
                                          <p:attrName>ppt_x</p:attrName>
                                        </p:attrNameLst>
                                      </p:cBhvr>
                                      <p:tavLst>
                                        <p:tav tm="0">
                                          <p:val>
                                            <p:strVal val="#ppt_x+#ppt_w*1.125000"/>
                                          </p:val>
                                        </p:tav>
                                        <p:tav tm="100000">
                                          <p:val>
                                            <p:strVal val="#ppt_x"/>
                                          </p:val>
                                        </p:tav>
                                      </p:tavLst>
                                    </p:anim>
                                    <p:animEffect transition="in" filter="wipe(left)">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ppt_y</p:attrName>
                                        </p:attrNameLst>
                                      </p:cBhvr>
                                      <p:tavLst>
                                        <p:tav tm="0">
                                          <p:val>
                                            <p:strVal val="#ppt_y+#ppt_h*1.125000"/>
                                          </p:val>
                                        </p:tav>
                                        <p:tav tm="100000">
                                          <p:val>
                                            <p:strVal val="#ppt_y"/>
                                          </p:val>
                                        </p:tav>
                                      </p:tavLst>
                                    </p:anim>
                                    <p:animEffect transition="in" filter="wipe(up)">
                                      <p:cBhvr>
                                        <p:cTn id="23" dur="500"/>
                                        <p:tgtEl>
                                          <p:spTgt spid="10"/>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p:tgtEl>
                                          <p:spTgt spid="2"/>
                                        </p:tgtEl>
                                        <p:attrNameLst>
                                          <p:attrName>ppt_y</p:attrName>
                                        </p:attrNameLst>
                                      </p:cBhvr>
                                      <p:tavLst>
                                        <p:tav tm="0">
                                          <p:val>
                                            <p:strVal val="#ppt_y+#ppt_h*1.125000"/>
                                          </p:val>
                                        </p:tav>
                                        <p:tav tm="100000">
                                          <p:val>
                                            <p:strVal val="#ppt_y"/>
                                          </p:val>
                                        </p:tav>
                                      </p:tavLst>
                                    </p:anim>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nodeType="clickEffect">
                                  <p:stCondLst>
                                    <p:cond delay="30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2000"/>
                                        <p:tgtEl>
                                          <p:spTgt spid="7"/>
                                        </p:tgtEl>
                                        <p:attrNameLst>
                                          <p:attrName>ppt_x</p:attrName>
                                        </p:attrNameLst>
                                      </p:cBhvr>
                                      <p:tavLst>
                                        <p:tav tm="0">
                                          <p:val>
                                            <p:strVal val="#ppt_x+#ppt_w*1.125000"/>
                                          </p:val>
                                        </p:tav>
                                        <p:tav tm="100000">
                                          <p:val>
                                            <p:strVal val="#ppt_x"/>
                                          </p:val>
                                        </p:tav>
                                      </p:tavLst>
                                    </p:anim>
                                    <p:animEffect transition="in" filter="wipe(left)">
                                      <p:cBhvr>
                                        <p:cTn id="33" dur="2000"/>
                                        <p:tgtEl>
                                          <p:spTgt spid="7"/>
                                        </p:tgtEl>
                                      </p:cBhvr>
                                    </p:animEffect>
                                  </p:childTnLst>
                                </p:cTn>
                              </p:par>
                              <p:par>
                                <p:cTn id="34" presetID="12" presetClass="entr" presetSubtype="2" fill="hold" nodeType="withEffect">
                                  <p:stCondLst>
                                    <p:cond delay="300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2000"/>
                                        <p:tgtEl>
                                          <p:spTgt spid="8"/>
                                        </p:tgtEl>
                                        <p:attrNameLst>
                                          <p:attrName>ppt_x</p:attrName>
                                        </p:attrNameLst>
                                      </p:cBhvr>
                                      <p:tavLst>
                                        <p:tav tm="0">
                                          <p:val>
                                            <p:strVal val="#ppt_x+#ppt_w*1.125000"/>
                                          </p:val>
                                        </p:tav>
                                        <p:tav tm="100000">
                                          <p:val>
                                            <p:strVal val="#ppt_x"/>
                                          </p:val>
                                        </p:tav>
                                      </p:tavLst>
                                    </p:anim>
                                    <p:animEffect transition="in" filter="wipe(left)">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p:tgtEl>
                                          <p:spTgt spid="12"/>
                                        </p:tgtEl>
                                        <p:attrNameLst>
                                          <p:attrName>ppt_y</p:attrName>
                                        </p:attrNameLst>
                                      </p:cBhvr>
                                      <p:tavLst>
                                        <p:tav tm="0">
                                          <p:val>
                                            <p:strVal val="#ppt_y+#ppt_h*1.125000"/>
                                          </p:val>
                                        </p:tav>
                                        <p:tav tm="100000">
                                          <p:val>
                                            <p:strVal val="#ppt_y"/>
                                          </p:val>
                                        </p:tav>
                                      </p:tavLst>
                                    </p:anim>
                                    <p:animEffect transition="in" filter="wipe(up)">
                                      <p:cBhvr>
                                        <p:cTn id="43" dur="500"/>
                                        <p:tgtEl>
                                          <p:spTgt spid="12"/>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p:tgtEl>
                                          <p:spTgt spid="14"/>
                                        </p:tgtEl>
                                        <p:attrNameLst>
                                          <p:attrName>ppt_y</p:attrName>
                                        </p:attrNameLst>
                                      </p:cBhvr>
                                      <p:tavLst>
                                        <p:tav tm="0">
                                          <p:val>
                                            <p:strVal val="#ppt_y+#ppt_h*1.125000"/>
                                          </p:val>
                                        </p:tav>
                                        <p:tav tm="100000">
                                          <p:val>
                                            <p:strVal val="#ppt_y"/>
                                          </p:val>
                                        </p:tav>
                                      </p:tavLst>
                                    </p:anim>
                                    <p:animEffect transition="in" filter="wipe(up)">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4142"/>
            </a:avLst>
          </a:prstGeom>
          <a:solidFill>
            <a:srgbClr val="00277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272955" y="286602"/>
            <a:ext cx="11627894" cy="6305267"/>
          </a:xfrm>
          <a:prstGeom prst="frame">
            <a:avLst>
              <a:gd name="adj1" fmla="val 3276"/>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536054" y="2786189"/>
            <a:ext cx="3321073" cy="523220"/>
          </a:xfrm>
          <a:prstGeom prst="rect">
            <a:avLst/>
          </a:prstGeom>
          <a:noFill/>
        </p:spPr>
        <p:txBody>
          <a:bodyPr wrap="square" rtlCol="0">
            <a:spAutoFit/>
          </a:bodyPr>
          <a:lstStyle/>
          <a:p>
            <a:r>
              <a:rPr lang="en-US" sz="2800" b="1" dirty="0" smtClean="0">
                <a:latin typeface="Bodoni MT Black" panose="02070A03080606020203" pitchFamily="18" charset="0"/>
                <a:cs typeface="Times New Roman" panose="02020603050405020304" pitchFamily="18" charset="0"/>
              </a:rPr>
              <a:t>Magur (Catfish)</a:t>
            </a:r>
            <a:endParaRPr lang="en-US" sz="2800" b="1" dirty="0">
              <a:latin typeface="Bodoni MT Black" panose="02070A03080606020203" pitchFamily="18" charset="0"/>
              <a:cs typeface="Times New Roman" panose="02020603050405020304" pitchFamily="18" charset="0"/>
            </a:endParaRPr>
          </a:p>
        </p:txBody>
      </p:sp>
      <p:sp>
        <p:nvSpPr>
          <p:cNvPr id="5" name="TextBox 4"/>
          <p:cNvSpPr txBox="1"/>
          <p:nvPr/>
        </p:nvSpPr>
        <p:spPr>
          <a:xfrm>
            <a:off x="7841190" y="5284361"/>
            <a:ext cx="3228992" cy="523220"/>
          </a:xfrm>
          <a:prstGeom prst="rect">
            <a:avLst/>
          </a:prstGeom>
          <a:noFill/>
        </p:spPr>
        <p:txBody>
          <a:bodyPr wrap="square" rtlCol="0">
            <a:spAutoFit/>
          </a:bodyPr>
          <a:lstStyle/>
          <a:p>
            <a:r>
              <a:rPr lang="en-US" sz="2800" b="1" i="1" dirty="0" smtClean="0">
                <a:latin typeface="Bodoni MT Black" panose="02070A03080606020203" pitchFamily="18" charset="0"/>
                <a:cs typeface="Times New Roman" panose="02020603050405020304" pitchFamily="18" charset="0"/>
              </a:rPr>
              <a:t>Chingri</a:t>
            </a:r>
            <a:r>
              <a:rPr lang="en-US" sz="2800" b="1" dirty="0" smtClean="0">
                <a:latin typeface="Bodoni MT Black" panose="02070A03080606020203" pitchFamily="18" charset="0"/>
                <a:cs typeface="Times New Roman" panose="02020603050405020304" pitchFamily="18" charset="0"/>
              </a:rPr>
              <a:t>(Shrimp)</a:t>
            </a:r>
            <a:endParaRPr lang="en-US" sz="2800" b="1" dirty="0">
              <a:latin typeface="Bodoni MT Black" panose="02070A03080606020203"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422" y="1016759"/>
            <a:ext cx="3225036" cy="1830987"/>
          </a:xfrm>
          <a:prstGeom prst="rect">
            <a:avLst/>
          </a:prstGeom>
          <a:ln w="38100" cap="sq">
            <a:solidFill>
              <a:srgbClr val="0036A2"/>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8482" y="1016756"/>
            <a:ext cx="3085111" cy="1830987"/>
          </a:xfrm>
          <a:prstGeom prst="rect">
            <a:avLst/>
          </a:prstGeom>
          <a:ln w="38100" cap="sq">
            <a:solidFill>
              <a:srgbClr val="0036A2"/>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1832" y="1016757"/>
            <a:ext cx="3078138" cy="1830987"/>
          </a:xfrm>
          <a:prstGeom prst="rect">
            <a:avLst/>
          </a:prstGeom>
          <a:ln w="38100" cap="sq">
            <a:solidFill>
              <a:srgbClr val="0036A2"/>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4574" y="3370964"/>
            <a:ext cx="2972653" cy="1984825"/>
          </a:xfrm>
          <a:prstGeom prst="rect">
            <a:avLst/>
          </a:prstGeom>
          <a:ln w="38100" cap="sq">
            <a:solidFill>
              <a:srgbClr val="002774"/>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7420" y="3403167"/>
            <a:ext cx="3299281" cy="1952624"/>
          </a:xfrm>
          <a:prstGeom prst="rect">
            <a:avLst/>
          </a:prstGeom>
          <a:ln w="38100" cap="sq">
            <a:solidFill>
              <a:srgbClr val="002774"/>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4582457" y="2773903"/>
            <a:ext cx="3813095" cy="523220"/>
          </a:xfrm>
          <a:prstGeom prst="rect">
            <a:avLst/>
          </a:prstGeom>
          <a:noFill/>
        </p:spPr>
        <p:txBody>
          <a:bodyPr wrap="none" rtlCol="0">
            <a:spAutoFit/>
          </a:bodyPr>
          <a:lstStyle/>
          <a:p>
            <a:r>
              <a:rPr lang="en-US" sz="2800" dirty="0" smtClean="0">
                <a:latin typeface="Bodoni MT Black" panose="02070A03080606020203" pitchFamily="18" charset="0"/>
              </a:rPr>
              <a:t>Shing(scorpion fish)</a:t>
            </a:r>
            <a:endParaRPr lang="en-US" sz="2800" dirty="0">
              <a:latin typeface="Bodoni MT Black" panose="02070A03080606020203" pitchFamily="18" charset="0"/>
            </a:endParaRPr>
          </a:p>
        </p:txBody>
      </p:sp>
      <p:sp>
        <p:nvSpPr>
          <p:cNvPr id="13" name="TextBox 12"/>
          <p:cNvSpPr txBox="1"/>
          <p:nvPr/>
        </p:nvSpPr>
        <p:spPr>
          <a:xfrm>
            <a:off x="8532030" y="2786189"/>
            <a:ext cx="1452257" cy="523220"/>
          </a:xfrm>
          <a:prstGeom prst="rect">
            <a:avLst/>
          </a:prstGeom>
          <a:noFill/>
        </p:spPr>
        <p:txBody>
          <a:bodyPr wrap="none" rtlCol="0">
            <a:spAutoFit/>
          </a:bodyPr>
          <a:lstStyle/>
          <a:p>
            <a:r>
              <a:rPr lang="en-US" sz="2800" b="1" dirty="0" smtClean="0">
                <a:latin typeface="Bodoni MT Black" panose="02070A03080606020203" pitchFamily="18" charset="0"/>
              </a:rPr>
              <a:t>Tengra</a:t>
            </a:r>
            <a:endParaRPr lang="en-US" sz="2800" b="1" dirty="0">
              <a:latin typeface="Bodoni MT Black" panose="02070A03080606020203" pitchFamily="18" charset="0"/>
            </a:endParaRPr>
          </a:p>
        </p:txBody>
      </p:sp>
      <p:sp>
        <p:nvSpPr>
          <p:cNvPr id="16" name="TextBox 15"/>
          <p:cNvSpPr txBox="1"/>
          <p:nvPr/>
        </p:nvSpPr>
        <p:spPr>
          <a:xfrm>
            <a:off x="1211542" y="5284361"/>
            <a:ext cx="3482172" cy="523220"/>
          </a:xfrm>
          <a:prstGeom prst="rect">
            <a:avLst/>
          </a:prstGeom>
          <a:noFill/>
        </p:spPr>
        <p:txBody>
          <a:bodyPr wrap="none" rtlCol="0">
            <a:spAutoFit/>
          </a:bodyPr>
          <a:lstStyle/>
          <a:p>
            <a:r>
              <a:rPr lang="en-US" sz="2800" b="1" dirty="0" smtClean="0">
                <a:latin typeface="Bodoni MT Black" panose="02070A03080606020203" pitchFamily="18" charset="0"/>
              </a:rPr>
              <a:t>Shol(walking fish)</a:t>
            </a:r>
            <a:endParaRPr lang="en-US" sz="2800" b="1" dirty="0">
              <a:latin typeface="Bodoni MT Black" panose="02070A03080606020203" pitchFamily="18" charset="0"/>
            </a:endParaRPr>
          </a:p>
        </p:txBody>
      </p:sp>
      <p:sp>
        <p:nvSpPr>
          <p:cNvPr id="17" name="TextBox 16"/>
          <p:cNvSpPr txBox="1"/>
          <p:nvPr/>
        </p:nvSpPr>
        <p:spPr>
          <a:xfrm>
            <a:off x="4561928" y="5284361"/>
            <a:ext cx="3461332" cy="523220"/>
          </a:xfrm>
          <a:prstGeom prst="rect">
            <a:avLst/>
          </a:prstGeom>
          <a:noFill/>
        </p:spPr>
        <p:txBody>
          <a:bodyPr wrap="none" rtlCol="0">
            <a:spAutoFit/>
          </a:bodyPr>
          <a:lstStyle/>
          <a:p>
            <a:r>
              <a:rPr lang="en-US" sz="2800" b="1" dirty="0" smtClean="0">
                <a:latin typeface="Bodoni MT Black" panose="02070A03080606020203" pitchFamily="18" charset="0"/>
              </a:rPr>
              <a:t>Buwal(plaice fish)</a:t>
            </a:r>
            <a:endParaRPr lang="en-US" sz="2800" b="1" dirty="0">
              <a:latin typeface="Bodoni MT Black" panose="02070A03080606020203" pitchFamily="18" charset="0"/>
            </a:endParaRP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0726" y="3390881"/>
            <a:ext cx="3041106" cy="1964908"/>
          </a:xfrm>
          <a:prstGeom prst="rect">
            <a:avLst/>
          </a:prstGeom>
          <a:ln w="38100" cap="sq">
            <a:solidFill>
              <a:srgbClr val="002774"/>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3002696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ppt_x</p:attrName>
                                        </p:attrNameLst>
                                      </p:cBhvr>
                                      <p:tavLst>
                                        <p:tav tm="0">
                                          <p:val>
                                            <p:strVal val="#ppt_x+#ppt_w*1.125000"/>
                                          </p:val>
                                        </p:tav>
                                        <p:tav tm="100000">
                                          <p:val>
                                            <p:strVal val="#ppt_x"/>
                                          </p:val>
                                        </p:tav>
                                      </p:tavLst>
                                    </p:anim>
                                    <p:animEffect transition="in" filter="wipe(left)">
                                      <p:cBhvr>
                                        <p:cTn id="22" dur="500"/>
                                        <p:tgtEl>
                                          <p:spTgt spid="4"/>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ppt_x</p:attrName>
                                        </p:attrNameLst>
                                      </p:cBhvr>
                                      <p:tavLst>
                                        <p:tav tm="0">
                                          <p:val>
                                            <p:strVal val="#ppt_x+#ppt_w*1.125000"/>
                                          </p:val>
                                        </p:tav>
                                        <p:tav tm="100000">
                                          <p:val>
                                            <p:strVal val="#ppt_x"/>
                                          </p:val>
                                        </p:tav>
                                      </p:tavLst>
                                    </p:anim>
                                    <p:animEffect transition="in" filter="wipe(left)">
                                      <p:cBhvr>
                                        <p:cTn id="26" dur="500"/>
                                        <p:tgtEl>
                                          <p:spTgt spid="12"/>
                                        </p:tgtEl>
                                      </p:cBhvr>
                                    </p:animEffect>
                                  </p:childTnLst>
                                </p:cTn>
                              </p:par>
                              <p:par>
                                <p:cTn id="27" presetID="12" presetClass="entr" presetSubtype="2"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ppt_x</p:attrName>
                                        </p:attrNameLst>
                                      </p:cBhvr>
                                      <p:tavLst>
                                        <p:tav tm="0">
                                          <p:val>
                                            <p:strVal val="#ppt_x+#ppt_w*1.125000"/>
                                          </p:val>
                                        </p:tav>
                                        <p:tav tm="100000">
                                          <p:val>
                                            <p:strVal val="#ppt_x"/>
                                          </p:val>
                                        </p:tav>
                                      </p:tavLst>
                                    </p:anim>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2"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ppt_x</p:attrName>
                                        </p:attrNameLst>
                                      </p:cBhvr>
                                      <p:tavLst>
                                        <p:tav tm="0">
                                          <p:val>
                                            <p:strVal val="#ppt_x+#ppt_w*1.125000"/>
                                          </p:val>
                                        </p:tav>
                                        <p:tav tm="100000">
                                          <p:val>
                                            <p:strVal val="#ppt_x"/>
                                          </p:val>
                                        </p:tav>
                                      </p:tavLst>
                                    </p:anim>
                                    <p:animEffect transition="in" filter="wipe(left)">
                                      <p:cBhvr>
                                        <p:cTn id="50" dur="500"/>
                                        <p:tgtEl>
                                          <p:spTgt spid="16"/>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p:tgtEl>
                                          <p:spTgt spid="17"/>
                                        </p:tgtEl>
                                        <p:attrNameLst>
                                          <p:attrName>ppt_x</p:attrName>
                                        </p:attrNameLst>
                                      </p:cBhvr>
                                      <p:tavLst>
                                        <p:tav tm="0">
                                          <p:val>
                                            <p:strVal val="#ppt_x+#ppt_w*1.125000"/>
                                          </p:val>
                                        </p:tav>
                                        <p:tav tm="100000">
                                          <p:val>
                                            <p:strVal val="#ppt_x"/>
                                          </p:val>
                                        </p:tav>
                                      </p:tavLst>
                                    </p:anim>
                                    <p:animEffect transition="in" filter="wipe(left)">
                                      <p:cBhvr>
                                        <p:cTn id="54" dur="500"/>
                                        <p:tgtEl>
                                          <p:spTgt spid="17"/>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p:tgtEl>
                                          <p:spTgt spid="5"/>
                                        </p:tgtEl>
                                        <p:attrNameLst>
                                          <p:attrName>ppt_x</p:attrName>
                                        </p:attrNameLst>
                                      </p:cBhvr>
                                      <p:tavLst>
                                        <p:tav tm="0">
                                          <p:val>
                                            <p:strVal val="#ppt_x+#ppt_w*1.125000"/>
                                          </p:val>
                                        </p:tav>
                                        <p:tav tm="100000">
                                          <p:val>
                                            <p:strVal val="#ppt_x"/>
                                          </p:val>
                                        </p:tav>
                                      </p:tavLst>
                                    </p:anim>
                                    <p:animEffect transition="in" filter="wipe(left)">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13"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727989" y="1232351"/>
            <a:ext cx="3035802" cy="1855431"/>
          </a:xfrm>
          <a:prstGeom prst="rect">
            <a:avLst/>
          </a:prstGeom>
          <a:ln w="38100" cap="sq">
            <a:solidFill>
              <a:srgbClr val="3333CC"/>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1696228" y="3112230"/>
            <a:ext cx="2946400" cy="523220"/>
          </a:xfrm>
          <a:prstGeom prst="rect">
            <a:avLst/>
          </a:prstGeom>
          <a:noFill/>
        </p:spPr>
        <p:txBody>
          <a:bodyPr wrap="square" rtlCol="0">
            <a:spAutoFit/>
          </a:bodyPr>
          <a:lstStyle/>
          <a:p>
            <a:pPr algn="ctr"/>
            <a:r>
              <a:rPr lang="en-US" sz="2800" b="1" dirty="0">
                <a:latin typeface="Bodoni MT Black" panose="02070A03080606020203" pitchFamily="18" charset="0"/>
              </a:rPr>
              <a:t>Fried hilsha</a:t>
            </a:r>
          </a:p>
        </p:txBody>
      </p:sp>
      <p:sp>
        <p:nvSpPr>
          <p:cNvPr id="17" name="TextBox 16"/>
          <p:cNvSpPr txBox="1"/>
          <p:nvPr/>
        </p:nvSpPr>
        <p:spPr>
          <a:xfrm>
            <a:off x="8147704" y="3167390"/>
            <a:ext cx="2710532" cy="523220"/>
          </a:xfrm>
          <a:prstGeom prst="rect">
            <a:avLst/>
          </a:prstGeom>
          <a:noFill/>
        </p:spPr>
        <p:txBody>
          <a:bodyPr wrap="square" rtlCol="0">
            <a:spAutoFit/>
          </a:bodyPr>
          <a:lstStyle/>
          <a:p>
            <a:pPr algn="ctr"/>
            <a:r>
              <a:rPr lang="en-US" sz="2800" b="1" dirty="0">
                <a:latin typeface="Bodoni MT Black" panose="02070A03080606020203" pitchFamily="18" charset="0"/>
              </a:rPr>
              <a:t>Hilsa slice</a:t>
            </a:r>
          </a:p>
        </p:txBody>
      </p:sp>
      <p:sp>
        <p:nvSpPr>
          <p:cNvPr id="18" name="TextBox 17"/>
          <p:cNvSpPr txBox="1"/>
          <p:nvPr/>
        </p:nvSpPr>
        <p:spPr>
          <a:xfrm>
            <a:off x="2107819" y="5607359"/>
            <a:ext cx="1684213" cy="523220"/>
          </a:xfrm>
          <a:prstGeom prst="rect">
            <a:avLst/>
          </a:prstGeom>
          <a:noFill/>
        </p:spPr>
        <p:txBody>
          <a:bodyPr wrap="square" rtlCol="0">
            <a:spAutoFit/>
          </a:bodyPr>
          <a:lstStyle/>
          <a:p>
            <a:pPr algn="ctr"/>
            <a:r>
              <a:rPr lang="en-US" sz="2800" b="1" dirty="0">
                <a:latin typeface="Bodoni MT Black" panose="02070A03080606020203" pitchFamily="18" charset="0"/>
              </a:rPr>
              <a:t>Pickles</a:t>
            </a:r>
          </a:p>
        </p:txBody>
      </p:sp>
      <p:sp>
        <p:nvSpPr>
          <p:cNvPr id="19" name="TextBox 18"/>
          <p:cNvSpPr txBox="1"/>
          <p:nvPr/>
        </p:nvSpPr>
        <p:spPr>
          <a:xfrm>
            <a:off x="5012465" y="5568903"/>
            <a:ext cx="2646863" cy="523220"/>
          </a:xfrm>
          <a:prstGeom prst="rect">
            <a:avLst/>
          </a:prstGeom>
          <a:noFill/>
        </p:spPr>
        <p:txBody>
          <a:bodyPr wrap="square" rtlCol="0">
            <a:spAutoFit/>
          </a:bodyPr>
          <a:lstStyle/>
          <a:p>
            <a:pPr algn="ctr"/>
            <a:r>
              <a:rPr lang="en-US" sz="2800" b="1" dirty="0">
                <a:latin typeface="Bodoni MT Black" panose="02070A03080606020203" pitchFamily="18" charset="0"/>
              </a:rPr>
              <a:t>Green onion</a:t>
            </a:r>
          </a:p>
        </p:txBody>
      </p:sp>
      <p:sp>
        <p:nvSpPr>
          <p:cNvPr id="20" name="TextBox 19"/>
          <p:cNvSpPr txBox="1"/>
          <p:nvPr/>
        </p:nvSpPr>
        <p:spPr>
          <a:xfrm>
            <a:off x="8358737" y="5568903"/>
            <a:ext cx="2350655" cy="523220"/>
          </a:xfrm>
          <a:prstGeom prst="rect">
            <a:avLst/>
          </a:prstGeom>
          <a:noFill/>
        </p:spPr>
        <p:txBody>
          <a:bodyPr wrap="square" rtlCol="0">
            <a:spAutoFit/>
          </a:bodyPr>
          <a:lstStyle/>
          <a:p>
            <a:pPr algn="ctr"/>
            <a:r>
              <a:rPr lang="en-US" sz="2800" b="1" dirty="0">
                <a:latin typeface="Bodoni MT Black" panose="02070A03080606020203" pitchFamily="18" charset="0"/>
              </a:rPr>
              <a:t>Lentil soup</a:t>
            </a:r>
          </a:p>
        </p:txBody>
      </p:sp>
      <p:sp>
        <p:nvSpPr>
          <p:cNvPr id="22" name="Rounded Rectangle 21"/>
          <p:cNvSpPr/>
          <p:nvPr/>
        </p:nvSpPr>
        <p:spPr>
          <a:xfrm>
            <a:off x="1302328" y="472951"/>
            <a:ext cx="9718402" cy="607156"/>
          </a:xfrm>
          <a:prstGeom prst="roundRect">
            <a:avLst>
              <a:gd name="adj" fmla="val 50000"/>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solidFill>
                  <a:srgbClr val="FF0000"/>
                </a:solidFill>
                <a:effectLst>
                  <a:innerShdw blurRad="63500" dist="50800" dir="2700000">
                    <a:prstClr val="black">
                      <a:alpha val="50000"/>
                    </a:prstClr>
                  </a:innerShdw>
                </a:effectLst>
                <a:latin typeface="Book Antiqua" pitchFamily="18" charset="0"/>
              </a:rPr>
              <a:t>Pantha bhat is served with at Pohela Boishakh…</a:t>
            </a:r>
          </a:p>
        </p:txBody>
      </p:sp>
      <p:pic>
        <p:nvPicPr>
          <p:cNvPr id="34820" name="Picture 4" descr="Green Chili - Beshi Deshi"/>
          <p:cNvPicPr>
            <a:picLocks noChangeAspect="1" noChangeArrowheads="1"/>
          </p:cNvPicPr>
          <p:nvPr/>
        </p:nvPicPr>
        <p:blipFill>
          <a:blip r:embed="rId4" cstate="print"/>
          <a:srcRect/>
          <a:stretch>
            <a:fillRect/>
          </a:stretch>
        </p:blipFill>
        <p:spPr bwMode="auto">
          <a:xfrm>
            <a:off x="4872746" y="1225543"/>
            <a:ext cx="3089473" cy="1886588"/>
          </a:xfrm>
          <a:prstGeom prst="rect">
            <a:avLst/>
          </a:prstGeom>
          <a:ln w="38100" cap="sq">
            <a:solidFill>
              <a:srgbClr val="3333CC"/>
            </a:solidFill>
            <a:prstDash val="solid"/>
            <a:miter lim="800000"/>
          </a:ln>
          <a:effectLst>
            <a:outerShdw blurRad="50800" dist="38100" dir="2700000" algn="tl" rotWithShape="0">
              <a:srgbClr val="000000">
                <a:alpha val="43000"/>
              </a:srgbClr>
            </a:outerShdw>
          </a:effectLst>
        </p:spPr>
      </p:pic>
      <p:sp>
        <p:nvSpPr>
          <p:cNvPr id="21" name="TextBox 20"/>
          <p:cNvSpPr txBox="1"/>
          <p:nvPr/>
        </p:nvSpPr>
        <p:spPr>
          <a:xfrm>
            <a:off x="5240641" y="3139699"/>
            <a:ext cx="2418687" cy="523220"/>
          </a:xfrm>
          <a:prstGeom prst="rect">
            <a:avLst/>
          </a:prstGeom>
          <a:noFill/>
        </p:spPr>
        <p:txBody>
          <a:bodyPr wrap="square" rtlCol="0">
            <a:spAutoFit/>
          </a:bodyPr>
          <a:lstStyle/>
          <a:p>
            <a:r>
              <a:rPr lang="en-US" sz="2800" b="1" dirty="0">
                <a:latin typeface="Bodoni MT Black" panose="02070A03080606020203" pitchFamily="18" charset="0"/>
              </a:rPr>
              <a:t>Green chili</a:t>
            </a:r>
          </a:p>
        </p:txBody>
      </p:sp>
      <p:sp>
        <p:nvSpPr>
          <p:cNvPr id="3" name="Frame 2"/>
          <p:cNvSpPr/>
          <p:nvPr/>
        </p:nvSpPr>
        <p:spPr>
          <a:xfrm>
            <a:off x="0" y="0"/>
            <a:ext cx="12192000" cy="6858000"/>
          </a:xfrm>
          <a:prstGeom prst="frame">
            <a:avLst>
              <a:gd name="adj1" fmla="val 3744"/>
            </a:avLst>
          </a:prstGeom>
          <a:solidFill>
            <a:srgbClr val="0036A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ame 22"/>
          <p:cNvSpPr/>
          <p:nvPr/>
        </p:nvSpPr>
        <p:spPr>
          <a:xfrm>
            <a:off x="259306" y="245660"/>
            <a:ext cx="11655189" cy="6332561"/>
          </a:xfrm>
          <a:prstGeom prst="frame">
            <a:avLst>
              <a:gd name="adj1" fmla="val 2882"/>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7402" y="1216246"/>
            <a:ext cx="2973328" cy="1887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0237" y="3687630"/>
            <a:ext cx="3072488" cy="1881273"/>
          </a:xfrm>
          <a:prstGeom prst="rect">
            <a:avLst/>
          </a:prstGeom>
          <a:ln w="38100" cap="sq">
            <a:solidFill>
              <a:srgbClr val="002774"/>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3791" y="3699257"/>
            <a:ext cx="3161009" cy="1908102"/>
          </a:xfrm>
          <a:prstGeom prst="rect">
            <a:avLst/>
          </a:prstGeom>
          <a:ln w="38100" cap="sq">
            <a:solidFill>
              <a:srgbClr val="002774"/>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75867" y="3687630"/>
            <a:ext cx="3044864" cy="1919729"/>
          </a:xfrm>
          <a:prstGeom prst="rect">
            <a:avLst/>
          </a:prstGeom>
          <a:ln w="38100" cap="sq">
            <a:solidFill>
              <a:srgbClr val="002774"/>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7997891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1+#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820"/>
                                        </p:tgtEl>
                                        <p:attrNameLst>
                                          <p:attrName>style.visibility</p:attrName>
                                        </p:attrNameLst>
                                      </p:cBhvr>
                                      <p:to>
                                        <p:strVal val="visible"/>
                                      </p:to>
                                    </p:set>
                                    <p:anim calcmode="lin" valueType="num">
                                      <p:cBhvr additive="base">
                                        <p:cTn id="11" dur="2000" fill="hold"/>
                                        <p:tgtEl>
                                          <p:spTgt spid="34820"/>
                                        </p:tgtEl>
                                        <p:attrNameLst>
                                          <p:attrName>ppt_x</p:attrName>
                                        </p:attrNameLst>
                                      </p:cBhvr>
                                      <p:tavLst>
                                        <p:tav tm="0">
                                          <p:val>
                                            <p:strVal val="1+#ppt_w/2"/>
                                          </p:val>
                                        </p:tav>
                                        <p:tav tm="100000">
                                          <p:val>
                                            <p:strVal val="#ppt_x"/>
                                          </p:val>
                                        </p:tav>
                                      </p:tavLst>
                                    </p:anim>
                                    <p:anim calcmode="lin" valueType="num">
                                      <p:cBhvr additive="base">
                                        <p:cTn id="12" dur="2000" fill="hold"/>
                                        <p:tgtEl>
                                          <p:spTgt spid="3482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1+#ppt_w/2"/>
                                          </p:val>
                                        </p:tav>
                                        <p:tav tm="100000">
                                          <p:val>
                                            <p:strVal val="#ppt_x"/>
                                          </p:val>
                                        </p:tav>
                                      </p:tavLst>
                                    </p:anim>
                                    <p:anim calcmode="lin" valueType="num">
                                      <p:cBhvr additive="base">
                                        <p:cTn id="16"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000"/>
                                        <p:tgtEl>
                                          <p:spTgt spid="16"/>
                                        </p:tgtEl>
                                        <p:attrNameLst>
                                          <p:attrName>ppt_x</p:attrName>
                                        </p:attrNameLst>
                                      </p:cBhvr>
                                      <p:tavLst>
                                        <p:tav tm="0">
                                          <p:val>
                                            <p:strVal val="#ppt_x+#ppt_w*1.125000"/>
                                          </p:val>
                                        </p:tav>
                                        <p:tav tm="100000">
                                          <p:val>
                                            <p:strVal val="#ppt_x"/>
                                          </p:val>
                                        </p:tav>
                                      </p:tavLst>
                                    </p:anim>
                                    <p:animEffect transition="in" filter="wipe(left)">
                                      <p:cBhvr>
                                        <p:cTn id="22" dur="1000"/>
                                        <p:tgtEl>
                                          <p:spTgt spid="16"/>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000"/>
                                        <p:tgtEl>
                                          <p:spTgt spid="21"/>
                                        </p:tgtEl>
                                        <p:attrNameLst>
                                          <p:attrName>ppt_x</p:attrName>
                                        </p:attrNameLst>
                                      </p:cBhvr>
                                      <p:tavLst>
                                        <p:tav tm="0">
                                          <p:val>
                                            <p:strVal val="#ppt_x+#ppt_w*1.125000"/>
                                          </p:val>
                                        </p:tav>
                                        <p:tav tm="100000">
                                          <p:val>
                                            <p:strVal val="#ppt_x"/>
                                          </p:val>
                                        </p:tav>
                                      </p:tavLst>
                                    </p:anim>
                                    <p:animEffect transition="in" filter="wipe(left)">
                                      <p:cBhvr>
                                        <p:cTn id="26" dur="1000"/>
                                        <p:tgtEl>
                                          <p:spTgt spid="21"/>
                                        </p:tgtEl>
                                      </p:cBhvr>
                                    </p:animEffect>
                                  </p:childTnLst>
                                </p:cTn>
                              </p:par>
                              <p:par>
                                <p:cTn id="27" presetID="12" presetClass="entr" presetSubtype="2"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1000"/>
                                        <p:tgtEl>
                                          <p:spTgt spid="17"/>
                                        </p:tgtEl>
                                        <p:attrNameLst>
                                          <p:attrName>ppt_x</p:attrName>
                                        </p:attrNameLst>
                                      </p:cBhvr>
                                      <p:tavLst>
                                        <p:tav tm="0">
                                          <p:val>
                                            <p:strVal val="#ppt_x+#ppt_w*1.125000"/>
                                          </p:val>
                                        </p:tav>
                                        <p:tav tm="100000">
                                          <p:val>
                                            <p:strVal val="#ppt_x"/>
                                          </p:val>
                                        </p:tav>
                                      </p:tavLst>
                                    </p:anim>
                                    <p:animEffect transition="in" filter="wipe(left)">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2000" fill="hold"/>
                                        <p:tgtEl>
                                          <p:spTgt spid="4"/>
                                        </p:tgtEl>
                                        <p:attrNameLst>
                                          <p:attrName>ppt_x</p:attrName>
                                        </p:attrNameLst>
                                      </p:cBhvr>
                                      <p:tavLst>
                                        <p:tav tm="0">
                                          <p:val>
                                            <p:strVal val="1+#ppt_w/2"/>
                                          </p:val>
                                        </p:tav>
                                        <p:tav tm="100000">
                                          <p:val>
                                            <p:strVal val="#ppt_x"/>
                                          </p:val>
                                        </p:tav>
                                      </p:tavLst>
                                    </p:anim>
                                    <p:anim calcmode="lin" valueType="num">
                                      <p:cBhvr additive="base">
                                        <p:cTn id="36" dur="2000" fill="hold"/>
                                        <p:tgtEl>
                                          <p:spTgt spid="4"/>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2000" fill="hold"/>
                                        <p:tgtEl>
                                          <p:spTgt spid="6"/>
                                        </p:tgtEl>
                                        <p:attrNameLst>
                                          <p:attrName>ppt_x</p:attrName>
                                        </p:attrNameLst>
                                      </p:cBhvr>
                                      <p:tavLst>
                                        <p:tav tm="0">
                                          <p:val>
                                            <p:strVal val="1+#ppt_w/2"/>
                                          </p:val>
                                        </p:tav>
                                        <p:tav tm="100000">
                                          <p:val>
                                            <p:strVal val="#ppt_x"/>
                                          </p:val>
                                        </p:tav>
                                      </p:tavLst>
                                    </p:anim>
                                    <p:anim calcmode="lin" valueType="num">
                                      <p:cBhvr additive="base">
                                        <p:cTn id="40" dur="2000" fill="hold"/>
                                        <p:tgtEl>
                                          <p:spTgt spid="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2000" fill="hold"/>
                                        <p:tgtEl>
                                          <p:spTgt spid="7"/>
                                        </p:tgtEl>
                                        <p:attrNameLst>
                                          <p:attrName>ppt_x</p:attrName>
                                        </p:attrNameLst>
                                      </p:cBhvr>
                                      <p:tavLst>
                                        <p:tav tm="0">
                                          <p:val>
                                            <p:strVal val="1+#ppt_w/2"/>
                                          </p:val>
                                        </p:tav>
                                        <p:tav tm="100000">
                                          <p:val>
                                            <p:strVal val="#ppt_x"/>
                                          </p:val>
                                        </p:tav>
                                      </p:tavLst>
                                    </p:anim>
                                    <p:anim calcmode="lin" valueType="num">
                                      <p:cBhvr additive="base">
                                        <p:cTn id="4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1000"/>
                                        <p:tgtEl>
                                          <p:spTgt spid="18"/>
                                        </p:tgtEl>
                                        <p:attrNameLst>
                                          <p:attrName>ppt_y</p:attrName>
                                        </p:attrNameLst>
                                      </p:cBhvr>
                                      <p:tavLst>
                                        <p:tav tm="0">
                                          <p:val>
                                            <p:strVal val="#ppt_y+#ppt_h*1.125000"/>
                                          </p:val>
                                        </p:tav>
                                        <p:tav tm="100000">
                                          <p:val>
                                            <p:strVal val="#ppt_y"/>
                                          </p:val>
                                        </p:tav>
                                      </p:tavLst>
                                    </p:anim>
                                    <p:animEffect transition="in" filter="wipe(up)">
                                      <p:cBhvr>
                                        <p:cTn id="50" dur="1000"/>
                                        <p:tgtEl>
                                          <p:spTgt spid="18"/>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1000"/>
                                        <p:tgtEl>
                                          <p:spTgt spid="19"/>
                                        </p:tgtEl>
                                        <p:attrNameLst>
                                          <p:attrName>ppt_y</p:attrName>
                                        </p:attrNameLst>
                                      </p:cBhvr>
                                      <p:tavLst>
                                        <p:tav tm="0">
                                          <p:val>
                                            <p:strVal val="#ppt_y+#ppt_h*1.125000"/>
                                          </p:val>
                                        </p:tav>
                                        <p:tav tm="100000">
                                          <p:val>
                                            <p:strVal val="#ppt_y"/>
                                          </p:val>
                                        </p:tav>
                                      </p:tavLst>
                                    </p:anim>
                                    <p:animEffect transition="in" filter="wipe(up)">
                                      <p:cBhvr>
                                        <p:cTn id="54" dur="1000"/>
                                        <p:tgtEl>
                                          <p:spTgt spid="19"/>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1000"/>
                                        <p:tgtEl>
                                          <p:spTgt spid="20"/>
                                        </p:tgtEl>
                                        <p:attrNameLst>
                                          <p:attrName>ppt_y</p:attrName>
                                        </p:attrNameLst>
                                      </p:cBhvr>
                                      <p:tavLst>
                                        <p:tav tm="0">
                                          <p:val>
                                            <p:strVal val="#ppt_y+#ppt_h*1.125000"/>
                                          </p:val>
                                        </p:tav>
                                        <p:tav tm="100000">
                                          <p:val>
                                            <p:strVal val="#ppt_y"/>
                                          </p:val>
                                        </p:tav>
                                      </p:tavLst>
                                    </p:anim>
                                    <p:animEffect transition="in" filter="wipe(up)">
                                      <p:cBhvr>
                                        <p:cTn id="5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38693" y="0"/>
            <a:ext cx="12192000" cy="6858000"/>
          </a:xfrm>
          <a:prstGeom prst="frame">
            <a:avLst>
              <a:gd name="adj1" fmla="val 4015"/>
            </a:avLst>
          </a:prstGeom>
          <a:solidFill>
            <a:srgbClr val="00277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1141866" y="4014596"/>
            <a:ext cx="9985653" cy="1569660"/>
          </a:xfrm>
          <a:prstGeom prst="rect">
            <a:avLst/>
          </a:prstGeom>
          <a:noFill/>
        </p:spPr>
        <p:txBody>
          <a:bodyPr wrap="square" rtlCol="0">
            <a:spAutoFit/>
          </a:bodyPr>
          <a:lstStyle/>
          <a:p>
            <a:r>
              <a:rPr lang="en-US" sz="2400" b="1" dirty="0">
                <a:effectLst>
                  <a:innerShdw blurRad="63500" dist="50800" dir="2700000">
                    <a:prstClr val="black">
                      <a:alpha val="50000"/>
                    </a:prstClr>
                  </a:innerShdw>
                </a:effectLst>
                <a:latin typeface="Bodoni MT Black" panose="02070A03080606020203" pitchFamily="18" charset="0"/>
                <a:cs typeface="Times New Roman" panose="02020603050405020304" pitchFamily="18" charset="0"/>
              </a:rPr>
              <a:t>Panta ilish is a traditional platter of Panta bhat. It is steamed rice soaked in water and served with a fried hilsha slice, often together with dried fish, pickles, lentil soup, green chilies and onion. It is a popular dish on the Pohela Boishakh.</a:t>
            </a:r>
            <a:endParaRPr lang="en-US" sz="2400" dirty="0">
              <a:effectLst>
                <a:innerShdw blurRad="63500" dist="50800" dir="2700000">
                  <a:prstClr val="black">
                    <a:alpha val="50000"/>
                  </a:prstClr>
                </a:innerShdw>
              </a:effectLst>
              <a:latin typeface="Bodoni MT Black" panose="02070A03080606020203"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636" y="1088377"/>
            <a:ext cx="4737456" cy="2769270"/>
          </a:xfrm>
          <a:prstGeom prst="rect">
            <a:avLst/>
          </a:prstGeom>
          <a:ln w="38100" cap="sq">
            <a:solidFill>
              <a:srgbClr val="002774"/>
            </a:solidFill>
            <a:prstDash val="solid"/>
            <a:miter lim="800000"/>
          </a:ln>
          <a:effectLst>
            <a:outerShdw blurRad="50800" dist="38100" dir="2700000" algn="tl" rotWithShape="0">
              <a:srgbClr val="000000">
                <a:alpha val="43000"/>
              </a:srgbClr>
            </a:outerShdw>
          </a:effectLst>
        </p:spPr>
      </p:pic>
      <p:sp>
        <p:nvSpPr>
          <p:cNvPr id="8" name="Frame 7"/>
          <p:cNvSpPr/>
          <p:nvPr/>
        </p:nvSpPr>
        <p:spPr>
          <a:xfrm>
            <a:off x="286603" y="259306"/>
            <a:ext cx="11655188" cy="6318915"/>
          </a:xfrm>
          <a:prstGeom prst="frame">
            <a:avLst>
              <a:gd name="adj1" fmla="val 3367"/>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493" y="1088376"/>
            <a:ext cx="4817660" cy="2769271"/>
          </a:xfrm>
          <a:prstGeom prst="rect">
            <a:avLst/>
          </a:prstGeom>
          <a:ln w="38100" cap="sq">
            <a:solidFill>
              <a:srgbClr val="56DCDC"/>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290782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3000"/>
                                        <p:tgtEl>
                                          <p:spTgt spid="2"/>
                                        </p:tgtEl>
                                        <p:attrNameLst>
                                          <p:attrName>ppt_x</p:attrName>
                                        </p:attrNameLst>
                                      </p:cBhvr>
                                      <p:tavLst>
                                        <p:tav tm="0">
                                          <p:val>
                                            <p:strVal val="#ppt_x+#ppt_w*1.125000"/>
                                          </p:val>
                                        </p:tav>
                                        <p:tav tm="100000">
                                          <p:val>
                                            <p:strVal val="#ppt_x"/>
                                          </p:val>
                                        </p:tav>
                                      </p:tavLst>
                                    </p:anim>
                                    <p:animEffect transition="in" filter="wipe(left)">
                                      <p:cBhvr>
                                        <p:cTn id="18"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4015"/>
            </a:avLst>
          </a:prstGeom>
          <a:solidFill>
            <a:srgbClr val="00277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964441" y="3612140"/>
            <a:ext cx="10263117" cy="1938992"/>
          </a:xfrm>
          <a:prstGeom prst="rect">
            <a:avLst/>
          </a:prstGeom>
          <a:noFill/>
        </p:spPr>
        <p:txBody>
          <a:bodyPr wrap="square" rtlCol="0">
            <a:spAutoFit/>
          </a:bodyPr>
          <a:lstStyle/>
          <a:p>
            <a:pPr algn="just"/>
            <a:r>
              <a:rPr lang="en-US" sz="2400" b="1" dirty="0">
                <a:latin typeface="Bodoni MT Black" panose="02070A03080606020203" pitchFamily="18" charset="0"/>
                <a:cs typeface="Times New Roman" panose="02020603050405020304" pitchFamily="18" charset="0"/>
              </a:rPr>
              <a:t>The people of Bangladesh are very fond of sweets. Almost all Bangladeshi women prepare some traditional sweets. Pitha, a type of sweets made from rice flour, sugar, syrup, molasses and sometimes milk, is a traditional food loved by the entire population.</a:t>
            </a:r>
            <a:endParaRPr lang="en-US" sz="2400" dirty="0">
              <a:latin typeface="Bodoni MT Black" panose="02070A03080606020203" pitchFamily="18" charset="0"/>
              <a:cs typeface="Times New Roman" panose="02020603050405020304" pitchFamily="18" charset="0"/>
            </a:endParaRPr>
          </a:p>
        </p:txBody>
      </p:sp>
      <p:sp>
        <p:nvSpPr>
          <p:cNvPr id="7" name="Frame 6"/>
          <p:cNvSpPr/>
          <p:nvPr/>
        </p:nvSpPr>
        <p:spPr>
          <a:xfrm>
            <a:off x="272954" y="259306"/>
            <a:ext cx="11627893" cy="6332563"/>
          </a:xfrm>
          <a:prstGeom prst="frame">
            <a:avLst>
              <a:gd name="adj1" fmla="val 3368"/>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751" y="1374412"/>
            <a:ext cx="3388812" cy="2092120"/>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326" y="1374411"/>
            <a:ext cx="3458194" cy="2092120"/>
          </a:xfrm>
          <a:prstGeom prst="rect">
            <a:avLst/>
          </a:prstGeom>
          <a:ln w="38100" cap="sq">
            <a:solidFill>
              <a:srgbClr val="3333CC"/>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760" y="1374411"/>
            <a:ext cx="3480180" cy="2092120"/>
          </a:xfrm>
          <a:prstGeom prst="rect">
            <a:avLst/>
          </a:prstGeom>
          <a:ln w="38100" cap="sq">
            <a:solidFill>
              <a:srgbClr val="0036A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272744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1+#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3000" fill="hold"/>
                                        <p:tgtEl>
                                          <p:spTgt spid="8"/>
                                        </p:tgtEl>
                                        <p:attrNameLst>
                                          <p:attrName>ppt_x</p:attrName>
                                        </p:attrNameLst>
                                      </p:cBhvr>
                                      <p:tavLst>
                                        <p:tav tm="0">
                                          <p:val>
                                            <p:strVal val="1+#ppt_w/2"/>
                                          </p:val>
                                        </p:tav>
                                        <p:tav tm="100000">
                                          <p:val>
                                            <p:strVal val="#ppt_x"/>
                                          </p:val>
                                        </p:tav>
                                      </p:tavLst>
                                    </p:anim>
                                    <p:anim calcmode="lin" valueType="num">
                                      <p:cBhvr additive="base">
                                        <p:cTn id="12" dur="3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3000" fill="hold"/>
                                        <p:tgtEl>
                                          <p:spTgt spid="9"/>
                                        </p:tgtEl>
                                        <p:attrNameLst>
                                          <p:attrName>ppt_x</p:attrName>
                                        </p:attrNameLst>
                                      </p:cBhvr>
                                      <p:tavLst>
                                        <p:tav tm="0">
                                          <p:val>
                                            <p:strVal val="1+#ppt_w/2"/>
                                          </p:val>
                                        </p:tav>
                                        <p:tav tm="100000">
                                          <p:val>
                                            <p:strVal val="#ppt_x"/>
                                          </p:val>
                                        </p:tav>
                                      </p:tavLst>
                                    </p:anim>
                                    <p:anim calcmode="lin" valueType="num">
                                      <p:cBhvr additive="base">
                                        <p:cTn id="16" dur="3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3000"/>
                                        <p:tgtEl>
                                          <p:spTgt spid="2"/>
                                        </p:tgtEl>
                                        <p:attrNameLst>
                                          <p:attrName>ppt_x</p:attrName>
                                        </p:attrNameLst>
                                      </p:cBhvr>
                                      <p:tavLst>
                                        <p:tav tm="0">
                                          <p:val>
                                            <p:strVal val="#ppt_x+#ppt_w*1.125000"/>
                                          </p:val>
                                        </p:tav>
                                        <p:tav tm="100000">
                                          <p:val>
                                            <p:strVal val="#ppt_x"/>
                                          </p:val>
                                        </p:tav>
                                      </p:tavLst>
                                    </p:anim>
                                    <p:animEffect transition="in" filter="wipe(left)">
                                      <p:cBhvr>
                                        <p:cTn id="2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4413"/>
            </a:avLst>
          </a:prstGeom>
          <a:solidFill>
            <a:srgbClr val="00277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996286" y="4107976"/>
            <a:ext cx="10003810" cy="1815882"/>
          </a:xfrm>
          <a:prstGeom prst="rect">
            <a:avLst/>
          </a:prstGeom>
          <a:noFill/>
        </p:spPr>
        <p:txBody>
          <a:bodyPr wrap="square" rtlCol="0">
            <a:spAutoFit/>
          </a:bodyPr>
          <a:lstStyle/>
          <a:p>
            <a:pPr algn="just"/>
            <a:r>
              <a:rPr lang="en-US" sz="2800" b="1" dirty="0">
                <a:latin typeface="Bodoni MT Black" panose="02070A03080606020203" pitchFamily="18" charset="0"/>
                <a:cs typeface="Times New Roman" panose="02020603050405020304" pitchFamily="18" charset="0"/>
              </a:rPr>
              <a:t>During winter Pitha Utsab, meaning pitha festival, is organized by different groups of people. Sweets are distributed among close relatives when there is good news like births, weddings, promotions, etc. </a:t>
            </a:r>
            <a:endParaRPr lang="en-US" sz="2800" dirty="0">
              <a:latin typeface="Bodoni MT Black" panose="02070A03080606020203"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9606" y="1269242"/>
            <a:ext cx="5049672" cy="2655964"/>
          </a:xfrm>
          <a:prstGeom prst="rect">
            <a:avLst/>
          </a:prstGeom>
          <a:ln w="38100" cap="sq">
            <a:solidFill>
              <a:srgbClr val="12C46F"/>
            </a:solidFill>
            <a:prstDash val="solid"/>
            <a:miter lim="800000"/>
          </a:ln>
          <a:effectLst>
            <a:outerShdw blurRad="50800" dist="38100" dir="2700000" algn="tl" rotWithShape="0">
              <a:srgbClr val="000000">
                <a:alpha val="43000"/>
              </a:srgbClr>
            </a:outerShdw>
          </a:effectLst>
        </p:spPr>
      </p:pic>
      <p:sp>
        <p:nvSpPr>
          <p:cNvPr id="8" name="Frame 7"/>
          <p:cNvSpPr/>
          <p:nvPr/>
        </p:nvSpPr>
        <p:spPr>
          <a:xfrm>
            <a:off x="286602" y="286603"/>
            <a:ext cx="11600597" cy="6250676"/>
          </a:xfrm>
          <a:prstGeom prst="frame">
            <a:avLst>
              <a:gd name="adj1" fmla="val 3103"/>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286" y="1269242"/>
            <a:ext cx="5063319" cy="2655964"/>
          </a:xfrm>
          <a:prstGeom prst="rect">
            <a:avLst/>
          </a:prstGeom>
          <a:ln w="38100" cap="sq">
            <a:solidFill>
              <a:srgbClr val="0036A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57630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3000"/>
                                        <p:tgtEl>
                                          <p:spTgt spid="2"/>
                                        </p:tgtEl>
                                        <p:attrNameLst>
                                          <p:attrName>ppt_x</p:attrName>
                                        </p:attrNameLst>
                                      </p:cBhvr>
                                      <p:tavLst>
                                        <p:tav tm="0">
                                          <p:val>
                                            <p:strVal val="#ppt_x+#ppt_w*1.125000"/>
                                          </p:val>
                                        </p:tav>
                                        <p:tav tm="100000">
                                          <p:val>
                                            <p:strVal val="#ppt_x"/>
                                          </p:val>
                                        </p:tav>
                                      </p:tavLst>
                                    </p:anim>
                                    <p:animEffect transition="in" filter="wipe(left)">
                                      <p:cBhvr>
                                        <p:cTn id="18"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6" name="Frame 5"/>
            <p:cNvSpPr/>
            <p:nvPr/>
          </p:nvSpPr>
          <p:spPr>
            <a:xfrm>
              <a:off x="0" y="0"/>
              <a:ext cx="12192000" cy="6858000"/>
            </a:xfrm>
            <a:prstGeom prst="frame">
              <a:avLst>
                <a:gd name="adj1" fmla="val 3242"/>
              </a:avLst>
            </a:prstGeom>
            <a:solidFill>
              <a:srgbClr val="00277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198783" y="225286"/>
              <a:ext cx="11767930" cy="6400801"/>
            </a:xfrm>
            <a:prstGeom prst="frame">
              <a:avLst>
                <a:gd name="adj1" fmla="val 2414"/>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TextBox 4"/>
          <p:cNvSpPr txBox="1"/>
          <p:nvPr/>
        </p:nvSpPr>
        <p:spPr>
          <a:xfrm>
            <a:off x="1366303" y="3246616"/>
            <a:ext cx="4503761" cy="224676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smtClean="0">
                <a:effectLst>
                  <a:innerShdw blurRad="63500" dist="50800" dir="18900000">
                    <a:prstClr val="black">
                      <a:alpha val="50000"/>
                    </a:prstClr>
                  </a:innerShdw>
                </a:effectLst>
                <a:latin typeface="Elephant" panose="02020904090505020303" pitchFamily="18" charset="0"/>
              </a:rPr>
              <a:t>Muhammad Rehan Uddin </a:t>
            </a:r>
          </a:p>
          <a:p>
            <a:pPr algn="ctr"/>
            <a:r>
              <a:rPr lang="en-US" sz="2000" b="1" dirty="0" smtClean="0">
                <a:effectLst>
                  <a:innerShdw blurRad="63500" dist="50800" dir="18900000">
                    <a:prstClr val="black">
                      <a:alpha val="50000"/>
                    </a:prstClr>
                  </a:innerShdw>
                </a:effectLst>
                <a:latin typeface="Elephant" panose="02020904090505020303" pitchFamily="18" charset="0"/>
              </a:rPr>
              <a:t>Assistant Teacher </a:t>
            </a:r>
          </a:p>
          <a:p>
            <a:pPr algn="ctr"/>
            <a:r>
              <a:rPr lang="en-US" sz="2000" b="1" dirty="0" smtClean="0">
                <a:effectLst>
                  <a:innerShdw blurRad="63500" dist="50800" dir="18900000">
                    <a:prstClr val="black">
                      <a:alpha val="50000"/>
                    </a:prstClr>
                  </a:innerShdw>
                </a:effectLst>
                <a:latin typeface="Elephant" panose="02020904090505020303" pitchFamily="18" charset="0"/>
              </a:rPr>
              <a:t>Pakshail Ideal High School</a:t>
            </a:r>
          </a:p>
          <a:p>
            <a:pPr algn="ctr"/>
            <a:r>
              <a:rPr lang="en-US" sz="2000" b="1" dirty="0" smtClean="0">
                <a:effectLst>
                  <a:innerShdw blurRad="63500" dist="50800" dir="18900000">
                    <a:prstClr val="black">
                      <a:alpha val="50000"/>
                    </a:prstClr>
                  </a:innerShdw>
                </a:effectLst>
                <a:latin typeface="Elephant" panose="02020904090505020303" pitchFamily="18" charset="0"/>
              </a:rPr>
              <a:t>Barlekha, Moulvibazar. </a:t>
            </a:r>
          </a:p>
          <a:p>
            <a:pPr algn="ctr"/>
            <a:r>
              <a:rPr lang="en-US" sz="2000" b="1" dirty="0" smtClean="0">
                <a:effectLst>
                  <a:innerShdw blurRad="63500" dist="50800" dir="18900000">
                    <a:prstClr val="black">
                      <a:alpha val="50000"/>
                    </a:prstClr>
                  </a:innerShdw>
                </a:effectLst>
                <a:latin typeface="Elephant" panose="02020904090505020303" pitchFamily="18" charset="0"/>
              </a:rPr>
              <a:t>Mobile: 01742823363</a:t>
            </a:r>
          </a:p>
          <a:p>
            <a:pPr algn="ctr"/>
            <a:r>
              <a:rPr lang="en-US" sz="2000" b="1" dirty="0" smtClean="0">
                <a:effectLst>
                  <a:innerShdw blurRad="63500" dist="50800" dir="18900000">
                    <a:prstClr val="black">
                      <a:alpha val="50000"/>
                    </a:prstClr>
                  </a:innerShdw>
                </a:effectLst>
                <a:latin typeface="Elephant" panose="02020904090505020303" pitchFamily="18" charset="0"/>
              </a:rPr>
              <a:t>ICT4E District Ambassador, </a:t>
            </a:r>
            <a:endParaRPr lang="bn-IN" sz="2000" b="1" dirty="0" smtClean="0">
              <a:effectLst>
                <a:innerShdw blurRad="63500" dist="50800" dir="18900000">
                  <a:prstClr val="black">
                    <a:alpha val="50000"/>
                  </a:prstClr>
                </a:innerShdw>
              </a:effectLst>
              <a:latin typeface="Elephant" panose="02020904090505020303" pitchFamily="18" charset="0"/>
            </a:endParaRPr>
          </a:p>
          <a:p>
            <a:pPr algn="ctr"/>
            <a:r>
              <a:rPr lang="en-US" sz="2000" b="1" dirty="0" smtClean="0">
                <a:effectLst>
                  <a:innerShdw blurRad="63500" dist="50800" dir="18900000">
                    <a:prstClr val="black">
                      <a:alpha val="50000"/>
                    </a:prstClr>
                  </a:innerShdw>
                </a:effectLst>
                <a:latin typeface="Elephant" panose="02020904090505020303" pitchFamily="18" charset="0"/>
              </a:rPr>
              <a:t>Moulvibazar. </a:t>
            </a:r>
            <a:endParaRPr lang="en-US" sz="2000" b="1" dirty="0">
              <a:effectLst>
                <a:innerShdw blurRad="63500" dist="50800" dir="18900000">
                  <a:prstClr val="black">
                    <a:alpha val="50000"/>
                  </a:prstClr>
                </a:innerShdw>
              </a:effectLst>
              <a:latin typeface="Elephant" panose="02020904090505020303"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0770" y="1223780"/>
            <a:ext cx="1563756" cy="1845829"/>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6880164" y="3254852"/>
            <a:ext cx="4095993" cy="1569660"/>
          </a:xfrm>
          <a:prstGeom prst="rect">
            <a:avLst/>
          </a:prstGeom>
          <a:noFill/>
        </p:spPr>
        <p:txBody>
          <a:bodyPr wrap="none" rtlCol="0">
            <a:spAutoFit/>
            <a:scene3d>
              <a:camera prst="orthographicFront"/>
              <a:lightRig rig="threePt" dir="t"/>
            </a:scene3d>
            <a:sp3d extrusionH="57150">
              <a:bevelT w="38100" h="38100"/>
            </a:sp3d>
          </a:bodyPr>
          <a:lstStyle/>
          <a:p>
            <a:pPr algn="ctr"/>
            <a:r>
              <a:rPr lang="en-US" sz="2400" b="1" dirty="0" smtClean="0">
                <a:effectLst>
                  <a:innerShdw blurRad="63500" dist="50800" dir="2700000">
                    <a:prstClr val="black">
                      <a:alpha val="50000"/>
                    </a:prstClr>
                  </a:innerShdw>
                </a:effectLst>
                <a:latin typeface="Elephant" panose="02020904090505020303" pitchFamily="18" charset="0"/>
              </a:rPr>
              <a:t>Subject: English 1</a:t>
            </a:r>
            <a:r>
              <a:rPr lang="en-US" sz="2400" b="1" baseline="30000" dirty="0" smtClean="0">
                <a:effectLst>
                  <a:innerShdw blurRad="63500" dist="50800" dir="2700000">
                    <a:prstClr val="black">
                      <a:alpha val="50000"/>
                    </a:prstClr>
                  </a:innerShdw>
                </a:effectLst>
                <a:latin typeface="Elephant" panose="02020904090505020303" pitchFamily="18" charset="0"/>
              </a:rPr>
              <a:t>st</a:t>
            </a:r>
            <a:r>
              <a:rPr lang="en-US" sz="2400" b="1" dirty="0" smtClean="0">
                <a:effectLst>
                  <a:innerShdw blurRad="63500" dist="50800" dir="2700000">
                    <a:prstClr val="black">
                      <a:alpha val="50000"/>
                    </a:prstClr>
                  </a:innerShdw>
                </a:effectLst>
                <a:latin typeface="Elephant" panose="02020904090505020303" pitchFamily="18" charset="0"/>
              </a:rPr>
              <a:t> paper</a:t>
            </a:r>
          </a:p>
          <a:p>
            <a:pPr algn="ctr"/>
            <a:r>
              <a:rPr lang="en-US" sz="2400" b="1" dirty="0" smtClean="0">
                <a:effectLst>
                  <a:innerShdw blurRad="63500" dist="50800" dir="2700000">
                    <a:prstClr val="black">
                      <a:alpha val="50000"/>
                    </a:prstClr>
                  </a:innerShdw>
                </a:effectLst>
                <a:latin typeface="Elephant" panose="02020904090505020303" pitchFamily="18" charset="0"/>
              </a:rPr>
              <a:t>Class: Eight </a:t>
            </a:r>
          </a:p>
          <a:p>
            <a:pPr algn="ctr"/>
            <a:r>
              <a:rPr lang="en-US" sz="2400" b="1" dirty="0" smtClean="0">
                <a:effectLst>
                  <a:innerShdw blurRad="63500" dist="50800" dir="2700000">
                    <a:prstClr val="black">
                      <a:alpha val="50000"/>
                    </a:prstClr>
                  </a:innerShdw>
                </a:effectLst>
                <a:latin typeface="Elephant" panose="02020904090505020303" pitchFamily="18" charset="0"/>
              </a:rPr>
              <a:t>Unite-</a:t>
            </a:r>
            <a:r>
              <a:rPr lang="en-US" sz="2400" b="1" dirty="0" smtClean="0">
                <a:effectLst>
                  <a:innerShdw blurRad="63500" dist="50800" dir="2700000">
                    <a:prstClr val="black">
                      <a:alpha val="50000"/>
                    </a:prstClr>
                  </a:innerShdw>
                </a:effectLst>
                <a:latin typeface="Elephant" panose="02020904090505020303" pitchFamily="18" charset="0"/>
                <a:sym typeface="Wingdings" panose="05000000000000000000" pitchFamily="2" charset="2"/>
              </a:rPr>
              <a:t>01, Lesson-05 </a:t>
            </a:r>
          </a:p>
          <a:p>
            <a:pPr algn="ctr"/>
            <a:r>
              <a:rPr lang="en-US" sz="2400" b="1" dirty="0" smtClean="0">
                <a:effectLst>
                  <a:innerShdw blurRad="63500" dist="50800" dir="2700000">
                    <a:prstClr val="black">
                      <a:alpha val="50000"/>
                    </a:prstClr>
                  </a:innerShdw>
                </a:effectLst>
                <a:latin typeface="Elephant" panose="02020904090505020303" pitchFamily="18" charset="0"/>
                <a:sym typeface="Wingdings" panose="05000000000000000000" pitchFamily="2" charset="2"/>
              </a:rPr>
              <a:t>Time: 50 Minute</a:t>
            </a:r>
            <a:endParaRPr lang="en-US" sz="2400" b="1" dirty="0">
              <a:effectLst>
                <a:innerShdw blurRad="63500" dist="50800" dir="2700000">
                  <a:prstClr val="black">
                    <a:alpha val="50000"/>
                  </a:prstClr>
                </a:innerShdw>
              </a:effectLst>
              <a:latin typeface="Elephant" panose="02020904090505020303"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037" y="1159417"/>
            <a:ext cx="1974556" cy="1974556"/>
          </a:xfrm>
          <a:prstGeom prst="ellipse">
            <a:avLst/>
          </a:prstGeom>
          <a:ln w="57150" cap="rnd">
            <a:solidFill>
              <a:srgbClr val="7030A0"/>
            </a:solidFill>
          </a:ln>
          <a:effectLst>
            <a:glow rad="2286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783" y="5299042"/>
            <a:ext cx="11606530" cy="118005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9922235" y="95431"/>
            <a:ext cx="1762831" cy="232612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77525" y="211638"/>
            <a:ext cx="1762831" cy="232612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6564" y="504967"/>
            <a:ext cx="1849377" cy="4988418"/>
          </a:xfrm>
          <a:prstGeom prst="rect">
            <a:avLst/>
          </a:prstGeom>
        </p:spPr>
      </p:pic>
      <p:sp>
        <p:nvSpPr>
          <p:cNvPr id="18" name="TextBox 17"/>
          <p:cNvSpPr txBox="1"/>
          <p:nvPr/>
        </p:nvSpPr>
        <p:spPr>
          <a:xfrm rot="16200000">
            <a:off x="-371101" y="3468675"/>
            <a:ext cx="3150734" cy="523220"/>
          </a:xfrm>
          <a:prstGeom prst="rect">
            <a:avLst/>
          </a:prstGeom>
          <a:noFill/>
        </p:spPr>
        <p:txBody>
          <a:bodyPr wrap="none" rtlCol="0">
            <a:spAutoFit/>
          </a:bodyPr>
          <a:lstStyle/>
          <a:p>
            <a:r>
              <a:rPr lang="en-US" sz="2800" b="1" dirty="0" smtClean="0">
                <a:solidFill>
                  <a:srgbClr val="E527C1"/>
                </a:solidFill>
                <a:effectLst>
                  <a:glow rad="63500">
                    <a:schemeClr val="accent2">
                      <a:satMod val="175000"/>
                      <a:alpha val="40000"/>
                    </a:schemeClr>
                  </a:glow>
                  <a:innerShdw blurRad="63500" dist="50800" dir="18900000">
                    <a:prstClr val="black">
                      <a:alpha val="50000"/>
                    </a:prstClr>
                  </a:innerShdw>
                </a:effectLst>
                <a:latin typeface="Elephant" panose="02020904090505020303" pitchFamily="18" charset="0"/>
              </a:rPr>
              <a:t>Teacher Identity</a:t>
            </a:r>
            <a:endParaRPr lang="en-US" sz="2800" b="1" dirty="0">
              <a:solidFill>
                <a:srgbClr val="E527C1"/>
              </a:solidFill>
              <a:effectLst>
                <a:glow rad="63500">
                  <a:schemeClr val="accent2">
                    <a:satMod val="175000"/>
                    <a:alpha val="40000"/>
                  </a:schemeClr>
                </a:glow>
                <a:innerShdw blurRad="63500" dist="50800" dir="18900000">
                  <a:prstClr val="black">
                    <a:alpha val="50000"/>
                  </a:prstClr>
                </a:innerShdw>
              </a:effectLst>
              <a:latin typeface="Elephant" panose="02020904090505020303" pitchFamily="18" charset="0"/>
            </a:endParaRPr>
          </a:p>
        </p:txBody>
      </p:sp>
      <p:sp>
        <p:nvSpPr>
          <p:cNvPr id="19" name="TextBox 18"/>
          <p:cNvSpPr txBox="1"/>
          <p:nvPr/>
        </p:nvSpPr>
        <p:spPr>
          <a:xfrm rot="16200000">
            <a:off x="9894996" y="3333311"/>
            <a:ext cx="2957669" cy="523220"/>
          </a:xfrm>
          <a:prstGeom prst="rect">
            <a:avLst/>
          </a:prstGeom>
          <a:noFill/>
        </p:spPr>
        <p:txBody>
          <a:bodyPr wrap="none" rtlCol="0">
            <a:spAutoFit/>
          </a:bodyPr>
          <a:lstStyle/>
          <a:p>
            <a:r>
              <a:rPr lang="en-US" sz="2800" b="1" dirty="0" smtClean="0">
                <a:solidFill>
                  <a:srgbClr val="E527C1"/>
                </a:solidFill>
                <a:effectLst>
                  <a:glow rad="63500">
                    <a:schemeClr val="accent2">
                      <a:satMod val="175000"/>
                      <a:alpha val="40000"/>
                    </a:schemeClr>
                  </a:glow>
                  <a:innerShdw blurRad="63500" dist="50800" dir="18900000">
                    <a:prstClr val="black">
                      <a:alpha val="50000"/>
                    </a:prstClr>
                  </a:innerShdw>
                </a:effectLst>
                <a:latin typeface="Elephant" panose="02020904090505020303" pitchFamily="18" charset="0"/>
              </a:rPr>
              <a:t>Lesson Identity</a:t>
            </a:r>
            <a:endParaRPr lang="en-US" sz="2800" b="1" dirty="0">
              <a:solidFill>
                <a:srgbClr val="E527C1"/>
              </a:solidFill>
              <a:effectLst>
                <a:glow rad="63500">
                  <a:schemeClr val="accent2">
                    <a:satMod val="175000"/>
                    <a:alpha val="40000"/>
                  </a:schemeClr>
                </a:glow>
                <a:innerShdw blurRad="63500" dist="50800" dir="18900000">
                  <a:prstClr val="black">
                    <a:alpha val="50000"/>
                  </a:prstClr>
                </a:innerShdw>
              </a:effectLst>
              <a:latin typeface="Elephant" panose="02020904090505020303" pitchFamily="18" charset="0"/>
            </a:endParaRPr>
          </a:p>
        </p:txBody>
      </p:sp>
    </p:spTree>
    <p:extLst>
      <p:ext uri="{BB962C8B-B14F-4D97-AF65-F5344CB8AC3E}">
        <p14:creationId xmlns:p14="http://schemas.microsoft.com/office/powerpoint/2010/main" val="2367109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4015"/>
            </a:avLst>
          </a:prstGeom>
          <a:solidFill>
            <a:srgbClr val="00277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1108880" y="3836919"/>
            <a:ext cx="10078873" cy="1938992"/>
          </a:xfrm>
          <a:prstGeom prst="rect">
            <a:avLst/>
          </a:prstGeom>
          <a:noFill/>
        </p:spPr>
        <p:txBody>
          <a:bodyPr wrap="square" rtlCol="0">
            <a:spAutoFit/>
          </a:bodyPr>
          <a:lstStyle/>
          <a:p>
            <a:pPr algn="just"/>
            <a:r>
              <a:rPr lang="en-US" sz="2400" b="1" dirty="0">
                <a:latin typeface="Bodoni MT Black" panose="02070A03080606020203" pitchFamily="18" charset="0"/>
                <a:cs typeface="Times New Roman" panose="02020603050405020304" pitchFamily="18" charset="0"/>
              </a:rPr>
              <a:t>Sweets of Bangladesh are mostly milk-based. The common ones are roshgolla, sandesh, rasamalai, gulap jamun, kalo jamun and </a:t>
            </a:r>
            <a:r>
              <a:rPr lang="en-US" sz="2400" b="1" dirty="0" smtClean="0">
                <a:latin typeface="Bodoni MT Black" panose="02070A03080606020203" pitchFamily="18" charset="0"/>
                <a:cs typeface="Times New Roman" panose="02020603050405020304" pitchFamily="18" charset="0"/>
              </a:rPr>
              <a:t>chom-chom.There</a:t>
            </a:r>
            <a:r>
              <a:rPr lang="en-US" sz="2400" b="1" dirty="0">
                <a:latin typeface="Bodoni MT Black" panose="02070A03080606020203" pitchFamily="18" charset="0"/>
                <a:cs typeface="Times New Roman" panose="02020603050405020304" pitchFamily="18" charset="0"/>
              </a:rPr>
              <a:t> </a:t>
            </a:r>
            <a:r>
              <a:rPr lang="en-US" sz="2400" b="1" dirty="0" smtClean="0">
                <a:latin typeface="Bodoni MT Black" panose="02070A03080606020203" pitchFamily="18" charset="0"/>
                <a:cs typeface="Times New Roman" panose="02020603050405020304" pitchFamily="18" charset="0"/>
              </a:rPr>
              <a:t>are </a:t>
            </a:r>
            <a:r>
              <a:rPr lang="en-US" sz="2400" b="1" dirty="0">
                <a:latin typeface="Bodoni MT Black" panose="02070A03080606020203" pitchFamily="18" charset="0"/>
                <a:cs typeface="Times New Roman" panose="02020603050405020304" pitchFamily="18" charset="0"/>
              </a:rPr>
              <a:t>hundreds of different varieties of sweet preparations. Sweets are therefore an important part of the day-to-day life of Bangladeshi people.</a:t>
            </a:r>
            <a:endParaRPr lang="en-US" sz="2400" dirty="0">
              <a:latin typeface="Bodoni MT Black" panose="02070A03080606020203" pitchFamily="18" charset="0"/>
              <a:cs typeface="Times New Roman" panose="02020603050405020304" pitchFamily="18" charset="0"/>
            </a:endParaRPr>
          </a:p>
        </p:txBody>
      </p:sp>
      <p:sp>
        <p:nvSpPr>
          <p:cNvPr id="8" name="Frame 7"/>
          <p:cNvSpPr/>
          <p:nvPr/>
        </p:nvSpPr>
        <p:spPr>
          <a:xfrm>
            <a:off x="245660" y="286602"/>
            <a:ext cx="11696131" cy="6291619"/>
          </a:xfrm>
          <a:prstGeom prst="frame">
            <a:avLst>
              <a:gd name="adj1" fmla="val 3147"/>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091821"/>
            <a:ext cx="4935940" cy="2616958"/>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972" y="1091821"/>
            <a:ext cx="4756245" cy="2616958"/>
          </a:xfrm>
          <a:prstGeom prst="rect">
            <a:avLst/>
          </a:prstGeom>
          <a:ln w="38100" cap="sq">
            <a:solidFill>
              <a:srgbClr val="56DCDC"/>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847194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3000"/>
                                        <p:tgtEl>
                                          <p:spTgt spid="2"/>
                                        </p:tgtEl>
                                        <p:attrNameLst>
                                          <p:attrName>ppt_x</p:attrName>
                                        </p:attrNameLst>
                                      </p:cBhvr>
                                      <p:tavLst>
                                        <p:tav tm="0">
                                          <p:val>
                                            <p:strVal val="#ppt_x+#ppt_w*1.125000"/>
                                          </p:val>
                                        </p:tav>
                                        <p:tav tm="100000">
                                          <p:val>
                                            <p:strVal val="#ppt_x"/>
                                          </p:val>
                                        </p:tav>
                                      </p:tavLst>
                                    </p:anim>
                                    <p:animEffect transition="in" filter="wipe(left)">
                                      <p:cBhvr>
                                        <p:cTn id="18"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9856" b="829"/>
          <a:stretch/>
        </p:blipFill>
        <p:spPr>
          <a:xfrm>
            <a:off x="7970024" y="3690079"/>
            <a:ext cx="3397519" cy="1916275"/>
          </a:xfrm>
          <a:prstGeom prst="rect">
            <a:avLst/>
          </a:prstGeom>
          <a:ln w="38100" cap="sq">
            <a:solidFill>
              <a:schemeClr val="accent4">
                <a:lumMod val="20000"/>
                <a:lumOff val="80000"/>
              </a:schemeClr>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1766401" y="3131930"/>
            <a:ext cx="2189242" cy="523220"/>
          </a:xfrm>
          <a:prstGeom prst="rect">
            <a:avLst/>
          </a:prstGeom>
          <a:noFill/>
        </p:spPr>
        <p:txBody>
          <a:bodyPr wrap="square" rtlCol="0">
            <a:spAutoFit/>
          </a:bodyPr>
          <a:lstStyle/>
          <a:p>
            <a:r>
              <a:rPr lang="en-US" sz="2800" b="1" dirty="0" smtClean="0">
                <a:solidFill>
                  <a:srgbClr val="002060"/>
                </a:solidFill>
                <a:latin typeface="Bodoni MT Black" panose="02070A03080606020203" pitchFamily="18" charset="0"/>
                <a:cs typeface="Times New Roman" panose="02020603050405020304" pitchFamily="18" charset="0"/>
              </a:rPr>
              <a:t>Roshgolla</a:t>
            </a:r>
            <a:endParaRPr lang="en-US" sz="2800" b="1" dirty="0">
              <a:solidFill>
                <a:srgbClr val="002060"/>
              </a:solidFill>
              <a:latin typeface="Bodoni MT Black" panose="02070A03080606020203" pitchFamily="18" charset="0"/>
              <a:cs typeface="Times New Roman" panose="02020603050405020304" pitchFamily="18" charset="0"/>
            </a:endParaRPr>
          </a:p>
        </p:txBody>
      </p:sp>
      <p:sp>
        <p:nvSpPr>
          <p:cNvPr id="14" name="TextBox 13"/>
          <p:cNvSpPr txBox="1"/>
          <p:nvPr/>
        </p:nvSpPr>
        <p:spPr>
          <a:xfrm>
            <a:off x="8673549" y="3091799"/>
            <a:ext cx="2176588" cy="523220"/>
          </a:xfrm>
          <a:prstGeom prst="rect">
            <a:avLst/>
          </a:prstGeom>
          <a:noFill/>
        </p:spPr>
        <p:txBody>
          <a:bodyPr wrap="square" rtlCol="0">
            <a:spAutoFit/>
          </a:bodyPr>
          <a:lstStyle/>
          <a:p>
            <a:r>
              <a:rPr lang="en-US" sz="2800" b="1" dirty="0" smtClean="0">
                <a:latin typeface="Bodoni MT Black" panose="02070A03080606020203" pitchFamily="18" charset="0"/>
                <a:cs typeface="Times New Roman" panose="02020603050405020304" pitchFamily="18" charset="0"/>
              </a:rPr>
              <a:t>Rasamalai</a:t>
            </a:r>
            <a:endParaRPr lang="en-US" sz="2800" b="1" dirty="0">
              <a:latin typeface="Bodoni MT Black" panose="02070A03080606020203" pitchFamily="18" charset="0"/>
              <a:cs typeface="Times New Roman" panose="02020603050405020304" pitchFamily="18" charset="0"/>
            </a:endParaRPr>
          </a:p>
        </p:txBody>
      </p:sp>
      <p:sp>
        <p:nvSpPr>
          <p:cNvPr id="15" name="TextBox 14"/>
          <p:cNvSpPr txBox="1"/>
          <p:nvPr/>
        </p:nvSpPr>
        <p:spPr>
          <a:xfrm>
            <a:off x="1412283" y="5590840"/>
            <a:ext cx="2684318" cy="523220"/>
          </a:xfrm>
          <a:prstGeom prst="rect">
            <a:avLst/>
          </a:prstGeom>
          <a:noFill/>
        </p:spPr>
        <p:txBody>
          <a:bodyPr wrap="square" rtlCol="0">
            <a:spAutoFit/>
          </a:bodyPr>
          <a:lstStyle/>
          <a:p>
            <a:r>
              <a:rPr lang="en-US" sz="2800" b="1" dirty="0" smtClean="0">
                <a:latin typeface="Bodoni MT Black" panose="02070A03080606020203" pitchFamily="18" charset="0"/>
                <a:cs typeface="Times New Roman" panose="02020603050405020304" pitchFamily="18" charset="0"/>
              </a:rPr>
              <a:t>Gulap jamun</a:t>
            </a:r>
            <a:endParaRPr lang="en-US" sz="2800" b="1" dirty="0">
              <a:latin typeface="Bodoni MT Black" panose="02070A03080606020203" pitchFamily="18" charset="0"/>
              <a:cs typeface="Times New Roman" panose="02020603050405020304" pitchFamily="18" charset="0"/>
            </a:endParaRPr>
          </a:p>
        </p:txBody>
      </p:sp>
      <p:sp>
        <p:nvSpPr>
          <p:cNvPr id="16" name="TextBox 15"/>
          <p:cNvSpPr txBox="1"/>
          <p:nvPr/>
        </p:nvSpPr>
        <p:spPr>
          <a:xfrm>
            <a:off x="5335345" y="3108149"/>
            <a:ext cx="1705764" cy="523220"/>
          </a:xfrm>
          <a:prstGeom prst="rect">
            <a:avLst/>
          </a:prstGeom>
          <a:noFill/>
        </p:spPr>
        <p:txBody>
          <a:bodyPr wrap="square" rtlCol="0">
            <a:spAutoFit/>
          </a:bodyPr>
          <a:lstStyle/>
          <a:p>
            <a:r>
              <a:rPr lang="en-US" sz="2800" b="1" dirty="0">
                <a:solidFill>
                  <a:srgbClr val="002060"/>
                </a:solidFill>
                <a:latin typeface="Bodoni MT Black" panose="02070A03080606020203" pitchFamily="18" charset="0"/>
                <a:cs typeface="Times New Roman" panose="02020603050405020304" pitchFamily="18" charset="0"/>
              </a:rPr>
              <a:t>S</a:t>
            </a:r>
            <a:r>
              <a:rPr lang="en-US" sz="2800" b="1" dirty="0" smtClean="0">
                <a:solidFill>
                  <a:srgbClr val="002060"/>
                </a:solidFill>
                <a:latin typeface="Bodoni MT Black" panose="02070A03080606020203" pitchFamily="18" charset="0"/>
                <a:cs typeface="Times New Roman" panose="02020603050405020304" pitchFamily="18" charset="0"/>
              </a:rPr>
              <a:t>andesh</a:t>
            </a:r>
            <a:endParaRPr lang="en-US" sz="2800" b="1" dirty="0">
              <a:solidFill>
                <a:srgbClr val="002060"/>
              </a:solidFill>
              <a:latin typeface="Bodoni MT Black" panose="02070A03080606020203" pitchFamily="18" charset="0"/>
              <a:cs typeface="Times New Roman" panose="02020603050405020304" pitchFamily="18" charset="0"/>
            </a:endParaRPr>
          </a:p>
        </p:txBody>
      </p:sp>
      <p:sp>
        <p:nvSpPr>
          <p:cNvPr id="17" name="TextBox 16"/>
          <p:cNvSpPr txBox="1"/>
          <p:nvPr/>
        </p:nvSpPr>
        <p:spPr>
          <a:xfrm>
            <a:off x="4939341" y="5604433"/>
            <a:ext cx="2661548" cy="523220"/>
          </a:xfrm>
          <a:prstGeom prst="rect">
            <a:avLst/>
          </a:prstGeom>
          <a:noFill/>
        </p:spPr>
        <p:txBody>
          <a:bodyPr wrap="square" rtlCol="0">
            <a:spAutoFit/>
          </a:bodyPr>
          <a:lstStyle/>
          <a:p>
            <a:r>
              <a:rPr lang="en-US" sz="2800" b="1" dirty="0" smtClean="0">
                <a:latin typeface="Bodoni MT Black" panose="02070A03080606020203" pitchFamily="18" charset="0"/>
                <a:cs typeface="Times New Roman" panose="02020603050405020304" pitchFamily="18" charset="0"/>
              </a:rPr>
              <a:t>Kalo Jamun</a:t>
            </a:r>
            <a:endParaRPr lang="en-US" sz="2800" b="1" dirty="0">
              <a:latin typeface="Bodoni MT Black" panose="02070A03080606020203" pitchFamily="18" charset="0"/>
              <a:cs typeface="Times New Roman" panose="02020603050405020304" pitchFamily="18" charset="0"/>
            </a:endParaRPr>
          </a:p>
        </p:txBody>
      </p:sp>
      <p:sp>
        <p:nvSpPr>
          <p:cNvPr id="18" name="TextBox 17"/>
          <p:cNvSpPr txBox="1"/>
          <p:nvPr/>
        </p:nvSpPr>
        <p:spPr>
          <a:xfrm>
            <a:off x="8387569" y="5576943"/>
            <a:ext cx="2502477" cy="523220"/>
          </a:xfrm>
          <a:prstGeom prst="rect">
            <a:avLst/>
          </a:prstGeom>
          <a:noFill/>
        </p:spPr>
        <p:txBody>
          <a:bodyPr wrap="square" rtlCol="0">
            <a:spAutoFit/>
          </a:bodyPr>
          <a:lstStyle/>
          <a:p>
            <a:r>
              <a:rPr lang="en-US" sz="2800" b="1" dirty="0" smtClean="0">
                <a:latin typeface="Bodoni MT Black" panose="02070A03080606020203" pitchFamily="18" charset="0"/>
                <a:cs typeface="Times New Roman" panose="02020603050405020304" pitchFamily="18" charset="0"/>
              </a:rPr>
              <a:t>Chom-Chom</a:t>
            </a:r>
            <a:endParaRPr lang="en-US" sz="2800" b="1" dirty="0">
              <a:latin typeface="Bodoni MT Black" panose="02070A03080606020203" pitchFamily="18" charset="0"/>
              <a:cs typeface="Times New Roman" panose="02020603050405020304" pitchFamily="18" charset="0"/>
            </a:endParaRPr>
          </a:p>
        </p:txBody>
      </p:sp>
      <p:grpSp>
        <p:nvGrpSpPr>
          <p:cNvPr id="3" name="Group 2"/>
          <p:cNvGrpSpPr/>
          <p:nvPr/>
        </p:nvGrpSpPr>
        <p:grpSpPr>
          <a:xfrm>
            <a:off x="0" y="0"/>
            <a:ext cx="12192000" cy="6858000"/>
            <a:chOff x="0" y="0"/>
            <a:chExt cx="12192000" cy="6858000"/>
          </a:xfrm>
        </p:grpSpPr>
        <p:sp>
          <p:nvSpPr>
            <p:cNvPr id="4" name="Frame 3"/>
            <p:cNvSpPr/>
            <p:nvPr/>
          </p:nvSpPr>
          <p:spPr>
            <a:xfrm>
              <a:off x="0" y="0"/>
              <a:ext cx="12192000" cy="6858000"/>
            </a:xfrm>
            <a:prstGeom prst="frame">
              <a:avLst>
                <a:gd name="adj1" fmla="val 4142"/>
              </a:avLst>
            </a:prstGeom>
            <a:solidFill>
              <a:srgbClr val="00277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Frame 19"/>
            <p:cNvSpPr/>
            <p:nvPr/>
          </p:nvSpPr>
          <p:spPr>
            <a:xfrm>
              <a:off x="286602" y="286604"/>
              <a:ext cx="11614245" cy="6305266"/>
            </a:xfrm>
            <a:prstGeom prst="frame">
              <a:avLst>
                <a:gd name="adj1" fmla="val 3060"/>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604" y="1250303"/>
            <a:ext cx="3288032" cy="1901064"/>
          </a:xfrm>
          <a:prstGeom prst="rect">
            <a:avLst/>
          </a:prstGeom>
          <a:ln w="38100" cap="sq">
            <a:solidFill>
              <a:srgbClr val="0036A2"/>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8803" y="1240681"/>
            <a:ext cx="3435457" cy="19049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3721" y="1225891"/>
            <a:ext cx="3430175" cy="1902881"/>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9481" y="3647366"/>
            <a:ext cx="3304155" cy="1975513"/>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9402" y="3657603"/>
            <a:ext cx="3404857" cy="1948751"/>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sp>
        <p:nvSpPr>
          <p:cNvPr id="23" name="TextBox 22"/>
          <p:cNvSpPr txBox="1"/>
          <p:nvPr/>
        </p:nvSpPr>
        <p:spPr>
          <a:xfrm>
            <a:off x="2831519" y="528351"/>
            <a:ext cx="6612708" cy="584775"/>
          </a:xfrm>
          <a:prstGeom prst="rect">
            <a:avLst/>
          </a:prstGeom>
          <a:noFill/>
        </p:spPr>
        <p:txBody>
          <a:bodyPr wrap="none" rtlCol="0">
            <a:spAutoFit/>
          </a:bodyPr>
          <a:lstStyle/>
          <a:p>
            <a:r>
              <a:rPr lang="en-US" sz="3200" b="1" dirty="0" smtClean="0">
                <a:solidFill>
                  <a:srgbClr val="E527C1"/>
                </a:solidFill>
                <a:latin typeface="Bodoni MT Black" panose="02070A03080606020203" pitchFamily="18" charset="0"/>
              </a:rPr>
              <a:t>Common sweets in Bangladesh</a:t>
            </a:r>
            <a:endParaRPr lang="en-US" sz="3200" b="1" dirty="0">
              <a:solidFill>
                <a:srgbClr val="E527C1"/>
              </a:solidFill>
              <a:latin typeface="Bodoni MT Black" panose="02070A03080606020203" pitchFamily="18" charset="0"/>
            </a:endParaRPr>
          </a:p>
        </p:txBody>
      </p:sp>
    </p:spTree>
    <p:extLst>
      <p:ext uri="{BB962C8B-B14F-4D97-AF65-F5344CB8AC3E}">
        <p14:creationId xmlns:p14="http://schemas.microsoft.com/office/powerpoint/2010/main" val="1212835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3000" fill="hold"/>
                                        <p:tgtEl>
                                          <p:spTgt spid="5"/>
                                        </p:tgtEl>
                                        <p:attrNameLst>
                                          <p:attrName>ppt_x</p:attrName>
                                        </p:attrNameLst>
                                      </p:cBhvr>
                                      <p:tavLst>
                                        <p:tav tm="0">
                                          <p:val>
                                            <p:strVal val="1+#ppt_w/2"/>
                                          </p:val>
                                        </p:tav>
                                        <p:tav tm="100000">
                                          <p:val>
                                            <p:strVal val="#ppt_x"/>
                                          </p:val>
                                        </p:tav>
                                      </p:tavLst>
                                    </p:anim>
                                    <p:anim calcmode="lin" valueType="num">
                                      <p:cBhvr additive="base">
                                        <p:cTn id="14" dur="3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0" fill="hold"/>
                                        <p:tgtEl>
                                          <p:spTgt spid="6"/>
                                        </p:tgtEl>
                                        <p:attrNameLst>
                                          <p:attrName>ppt_x</p:attrName>
                                        </p:attrNameLst>
                                      </p:cBhvr>
                                      <p:tavLst>
                                        <p:tav tm="0">
                                          <p:val>
                                            <p:strVal val="1+#ppt_w/2"/>
                                          </p:val>
                                        </p:tav>
                                        <p:tav tm="100000">
                                          <p:val>
                                            <p:strVal val="#ppt_x"/>
                                          </p:val>
                                        </p:tav>
                                      </p:tavLst>
                                    </p:anim>
                                    <p:anim calcmode="lin" valueType="num">
                                      <p:cBhvr additive="base">
                                        <p:cTn id="18" dur="30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3000" fill="hold"/>
                                        <p:tgtEl>
                                          <p:spTgt spid="19"/>
                                        </p:tgtEl>
                                        <p:attrNameLst>
                                          <p:attrName>ppt_x</p:attrName>
                                        </p:attrNameLst>
                                      </p:cBhvr>
                                      <p:tavLst>
                                        <p:tav tm="0">
                                          <p:val>
                                            <p:strVal val="1+#ppt_w/2"/>
                                          </p:val>
                                        </p:tav>
                                        <p:tav tm="100000">
                                          <p:val>
                                            <p:strVal val="#ppt_x"/>
                                          </p:val>
                                        </p:tav>
                                      </p:tavLst>
                                    </p:anim>
                                    <p:anim calcmode="lin" valueType="num">
                                      <p:cBhvr additive="base">
                                        <p:cTn id="22" dur="3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000"/>
                                        <p:tgtEl>
                                          <p:spTgt spid="13"/>
                                        </p:tgtEl>
                                        <p:attrNameLst>
                                          <p:attrName>ppt_x</p:attrName>
                                        </p:attrNameLst>
                                      </p:cBhvr>
                                      <p:tavLst>
                                        <p:tav tm="0">
                                          <p:val>
                                            <p:strVal val="#ppt_x+#ppt_w*1.125000"/>
                                          </p:val>
                                        </p:tav>
                                        <p:tav tm="100000">
                                          <p:val>
                                            <p:strVal val="#ppt_x"/>
                                          </p:val>
                                        </p:tav>
                                      </p:tavLst>
                                    </p:anim>
                                    <p:animEffect transition="in" filter="wipe(left)">
                                      <p:cBhvr>
                                        <p:cTn id="28" dur="2000"/>
                                        <p:tgtEl>
                                          <p:spTgt spid="13"/>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2000"/>
                                        <p:tgtEl>
                                          <p:spTgt spid="16"/>
                                        </p:tgtEl>
                                        <p:attrNameLst>
                                          <p:attrName>ppt_x</p:attrName>
                                        </p:attrNameLst>
                                      </p:cBhvr>
                                      <p:tavLst>
                                        <p:tav tm="0">
                                          <p:val>
                                            <p:strVal val="#ppt_x+#ppt_w*1.125000"/>
                                          </p:val>
                                        </p:tav>
                                        <p:tav tm="100000">
                                          <p:val>
                                            <p:strVal val="#ppt_x"/>
                                          </p:val>
                                        </p:tav>
                                      </p:tavLst>
                                    </p:anim>
                                    <p:animEffect transition="in" filter="wipe(left)">
                                      <p:cBhvr>
                                        <p:cTn id="32" dur="2000"/>
                                        <p:tgtEl>
                                          <p:spTgt spid="16"/>
                                        </p:tgtEl>
                                      </p:cBhvr>
                                    </p:animEffect>
                                  </p:childTnLst>
                                </p:cTn>
                              </p:par>
                              <p:par>
                                <p:cTn id="33" presetID="12" presetClass="entr" presetSubtype="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2000"/>
                                        <p:tgtEl>
                                          <p:spTgt spid="14"/>
                                        </p:tgtEl>
                                        <p:attrNameLst>
                                          <p:attrName>ppt_x</p:attrName>
                                        </p:attrNameLst>
                                      </p:cBhvr>
                                      <p:tavLst>
                                        <p:tav tm="0">
                                          <p:val>
                                            <p:strVal val="#ppt_x+#ppt_w*1.125000"/>
                                          </p:val>
                                        </p:tav>
                                        <p:tav tm="100000">
                                          <p:val>
                                            <p:strVal val="#ppt_x"/>
                                          </p:val>
                                        </p:tav>
                                      </p:tavLst>
                                    </p:anim>
                                    <p:animEffect transition="in" filter="wipe(left)">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3000" fill="hold"/>
                                        <p:tgtEl>
                                          <p:spTgt spid="21"/>
                                        </p:tgtEl>
                                        <p:attrNameLst>
                                          <p:attrName>ppt_x</p:attrName>
                                        </p:attrNameLst>
                                      </p:cBhvr>
                                      <p:tavLst>
                                        <p:tav tm="0">
                                          <p:val>
                                            <p:strVal val="1+#ppt_w/2"/>
                                          </p:val>
                                        </p:tav>
                                        <p:tav tm="100000">
                                          <p:val>
                                            <p:strVal val="#ppt_x"/>
                                          </p:val>
                                        </p:tav>
                                      </p:tavLst>
                                    </p:anim>
                                    <p:anim calcmode="lin" valueType="num">
                                      <p:cBhvr additive="base">
                                        <p:cTn id="42" dur="3000" fill="hold"/>
                                        <p:tgtEl>
                                          <p:spTgt spid="21"/>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3000" fill="hold"/>
                                        <p:tgtEl>
                                          <p:spTgt spid="22"/>
                                        </p:tgtEl>
                                        <p:attrNameLst>
                                          <p:attrName>ppt_x</p:attrName>
                                        </p:attrNameLst>
                                      </p:cBhvr>
                                      <p:tavLst>
                                        <p:tav tm="0">
                                          <p:val>
                                            <p:strVal val="1+#ppt_w/2"/>
                                          </p:val>
                                        </p:tav>
                                        <p:tav tm="100000">
                                          <p:val>
                                            <p:strVal val="#ppt_x"/>
                                          </p:val>
                                        </p:tav>
                                      </p:tavLst>
                                    </p:anim>
                                    <p:anim calcmode="lin" valueType="num">
                                      <p:cBhvr additive="base">
                                        <p:cTn id="46" dur="3000" fill="hold"/>
                                        <p:tgtEl>
                                          <p:spTgt spid="22"/>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3000" fill="hold"/>
                                        <p:tgtEl>
                                          <p:spTgt spid="12"/>
                                        </p:tgtEl>
                                        <p:attrNameLst>
                                          <p:attrName>ppt_x</p:attrName>
                                        </p:attrNameLst>
                                      </p:cBhvr>
                                      <p:tavLst>
                                        <p:tav tm="0">
                                          <p:val>
                                            <p:strVal val="1+#ppt_w/2"/>
                                          </p:val>
                                        </p:tav>
                                        <p:tav tm="100000">
                                          <p:val>
                                            <p:strVal val="#ppt_x"/>
                                          </p:val>
                                        </p:tav>
                                      </p:tavLst>
                                    </p:anim>
                                    <p:anim calcmode="lin" valueType="num">
                                      <p:cBhvr additive="base">
                                        <p:cTn id="50" dur="3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2"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2000"/>
                                        <p:tgtEl>
                                          <p:spTgt spid="15"/>
                                        </p:tgtEl>
                                        <p:attrNameLst>
                                          <p:attrName>ppt_x</p:attrName>
                                        </p:attrNameLst>
                                      </p:cBhvr>
                                      <p:tavLst>
                                        <p:tav tm="0">
                                          <p:val>
                                            <p:strVal val="#ppt_x+#ppt_w*1.125000"/>
                                          </p:val>
                                        </p:tav>
                                        <p:tav tm="100000">
                                          <p:val>
                                            <p:strVal val="#ppt_x"/>
                                          </p:val>
                                        </p:tav>
                                      </p:tavLst>
                                    </p:anim>
                                    <p:animEffect transition="in" filter="wipe(left)">
                                      <p:cBhvr>
                                        <p:cTn id="56" dur="2000"/>
                                        <p:tgtEl>
                                          <p:spTgt spid="15"/>
                                        </p:tgtEl>
                                      </p:cBhvr>
                                    </p:animEffect>
                                  </p:childTnLst>
                                </p:cTn>
                              </p:par>
                              <p:par>
                                <p:cTn id="57" presetID="12" presetClass="entr" presetSubtype="2"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2000"/>
                                        <p:tgtEl>
                                          <p:spTgt spid="17"/>
                                        </p:tgtEl>
                                        <p:attrNameLst>
                                          <p:attrName>ppt_x</p:attrName>
                                        </p:attrNameLst>
                                      </p:cBhvr>
                                      <p:tavLst>
                                        <p:tav tm="0">
                                          <p:val>
                                            <p:strVal val="#ppt_x+#ppt_w*1.125000"/>
                                          </p:val>
                                        </p:tav>
                                        <p:tav tm="100000">
                                          <p:val>
                                            <p:strVal val="#ppt_x"/>
                                          </p:val>
                                        </p:tav>
                                      </p:tavLst>
                                    </p:anim>
                                    <p:animEffect transition="in" filter="wipe(left)">
                                      <p:cBhvr>
                                        <p:cTn id="60" dur="2000"/>
                                        <p:tgtEl>
                                          <p:spTgt spid="17"/>
                                        </p:tgtEl>
                                      </p:cBhvr>
                                    </p:animEffect>
                                  </p:childTnLst>
                                </p:cTn>
                              </p:par>
                              <p:par>
                                <p:cTn id="61" presetID="12" presetClass="entr" presetSubtype="2"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2000"/>
                                        <p:tgtEl>
                                          <p:spTgt spid="18"/>
                                        </p:tgtEl>
                                        <p:attrNameLst>
                                          <p:attrName>ppt_x</p:attrName>
                                        </p:attrNameLst>
                                      </p:cBhvr>
                                      <p:tavLst>
                                        <p:tav tm="0">
                                          <p:val>
                                            <p:strVal val="#ppt_x+#ppt_w*1.125000"/>
                                          </p:val>
                                        </p:tav>
                                        <p:tav tm="100000">
                                          <p:val>
                                            <p:strVal val="#ppt_x"/>
                                          </p:val>
                                        </p:tav>
                                      </p:tavLst>
                                    </p:anim>
                                    <p:animEffect transition="in" filter="wipe(left)">
                                      <p:cBhvr>
                                        <p:cTn id="6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4015"/>
            </a:avLst>
          </a:prstGeom>
          <a:solidFill>
            <a:srgbClr val="00277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259306" y="272954"/>
            <a:ext cx="11641541" cy="6305267"/>
          </a:xfrm>
          <a:prstGeom prst="frame">
            <a:avLst>
              <a:gd name="adj1" fmla="val 3366"/>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4504388" y="746797"/>
            <a:ext cx="3151376" cy="769441"/>
          </a:xfrm>
          <a:prstGeom prst="rect">
            <a:avLst/>
          </a:prstGeom>
        </p:spPr>
        <p:txBody>
          <a:bodyPr wrap="none">
            <a:spAutoFit/>
          </a:bodyPr>
          <a:lstStyle/>
          <a:p>
            <a:pPr algn="ctr"/>
            <a:r>
              <a:rPr lang="en-US" sz="4400" b="1" dirty="0">
                <a:effectLst>
                  <a:outerShdw blurRad="38100" dist="38100" dir="2700000" algn="tl">
                    <a:srgbClr val="000000">
                      <a:alpha val="43137"/>
                    </a:srgbClr>
                  </a:outerShdw>
                </a:effectLst>
                <a:latin typeface="Elephant" panose="02020904090505020303" pitchFamily="18" charset="0"/>
                <a:cs typeface="Times New Roman" panose="02020603050405020304" pitchFamily="18" charset="0"/>
              </a:rPr>
              <a:t>Pair Work</a:t>
            </a:r>
          </a:p>
        </p:txBody>
      </p:sp>
      <p:sp>
        <p:nvSpPr>
          <p:cNvPr id="3" name="Rectangle 2"/>
          <p:cNvSpPr/>
          <p:nvPr/>
        </p:nvSpPr>
        <p:spPr>
          <a:xfrm>
            <a:off x="1394346" y="1516238"/>
            <a:ext cx="9457900" cy="1200329"/>
          </a:xfrm>
          <a:prstGeom prst="rect">
            <a:avLst/>
          </a:prstGeom>
        </p:spPr>
        <p:txBody>
          <a:bodyPr wrap="square">
            <a:spAutoFit/>
          </a:bodyPr>
          <a:lstStyle/>
          <a:p>
            <a:r>
              <a:rPr lang="en-US" sz="3600" b="1" dirty="0">
                <a:latin typeface="Elephant" panose="02020904090505020303" pitchFamily="18" charset="0"/>
              </a:rPr>
              <a:t>The following sentences are true or false, </a:t>
            </a:r>
          </a:p>
          <a:p>
            <a:r>
              <a:rPr lang="en-US" sz="3600" b="1" dirty="0">
                <a:latin typeface="Elephant" panose="02020904090505020303" pitchFamily="18" charset="0"/>
              </a:rPr>
              <a:t>         if false give the correct information</a:t>
            </a:r>
          </a:p>
        </p:txBody>
      </p:sp>
      <p:sp>
        <p:nvSpPr>
          <p:cNvPr id="4" name="Rectangle 3"/>
          <p:cNvSpPr/>
          <p:nvPr/>
        </p:nvSpPr>
        <p:spPr>
          <a:xfrm>
            <a:off x="1616689" y="2934929"/>
            <a:ext cx="8926774" cy="1631216"/>
          </a:xfrm>
          <a:prstGeom prst="rect">
            <a:avLst/>
          </a:prstGeom>
        </p:spPr>
        <p:txBody>
          <a:bodyPr wrap="square">
            <a:spAutoFit/>
          </a:bodyPr>
          <a:lstStyle/>
          <a:p>
            <a:pPr marL="342900" indent="-342900">
              <a:buAutoNum type="arabicPeriod"/>
            </a:pPr>
            <a:r>
              <a:rPr lang="en-US" sz="2000" b="1" dirty="0">
                <a:latin typeface="Elephant" panose="02020904090505020303" pitchFamily="18" charset="0"/>
              </a:rPr>
              <a:t>Our food is rich because they have a lot of oil in them. </a:t>
            </a:r>
          </a:p>
          <a:p>
            <a:pPr marL="342900" indent="-342900">
              <a:buAutoNum type="arabicPeriod"/>
            </a:pPr>
            <a:r>
              <a:rPr lang="en-US" sz="2000" b="1" dirty="0">
                <a:latin typeface="Elephant" panose="02020904090505020303" pitchFamily="18" charset="0"/>
              </a:rPr>
              <a:t>We get protein mostly from fish. </a:t>
            </a:r>
          </a:p>
          <a:p>
            <a:pPr marL="342900" indent="-342900">
              <a:buAutoNum type="arabicPeriod"/>
            </a:pPr>
            <a:r>
              <a:rPr lang="en-US" sz="2000" b="1" dirty="0">
                <a:latin typeface="Elephant" panose="02020904090505020303" pitchFamily="18" charset="0"/>
              </a:rPr>
              <a:t>On Pohela Boishak, the traditional is steamed rice and fried hilsha</a:t>
            </a:r>
          </a:p>
          <a:p>
            <a:pPr marL="342900" indent="-342900">
              <a:buAutoNum type="arabicPeriod"/>
            </a:pPr>
            <a:r>
              <a:rPr lang="en-US" sz="2000" b="1" dirty="0">
                <a:latin typeface="Elephant" panose="02020904090505020303" pitchFamily="18" charset="0"/>
              </a:rPr>
              <a:t>Pitha Uthsab takes place almost all the year round in Bangladesh.  </a:t>
            </a:r>
          </a:p>
          <a:p>
            <a:pPr marL="342900" indent="-342900">
              <a:buAutoNum type="arabicPeriod"/>
            </a:pPr>
            <a:r>
              <a:rPr lang="en-US" sz="2000" b="1" dirty="0">
                <a:latin typeface="Elephant" panose="02020904090505020303" pitchFamily="18" charset="0"/>
              </a:rPr>
              <a:t>Sweets are not much appreciated by the people of Bangladesh.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672" y="4456961"/>
            <a:ext cx="11218459" cy="1919410"/>
          </a:xfrm>
          <a:prstGeom prst="rect">
            <a:avLst/>
          </a:prstGeom>
        </p:spPr>
      </p:pic>
    </p:spTree>
    <p:extLst>
      <p:ext uri="{BB962C8B-B14F-4D97-AF65-F5344CB8AC3E}">
        <p14:creationId xmlns:p14="http://schemas.microsoft.com/office/powerpoint/2010/main" val="1359057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3000"/>
                                        <p:tgtEl>
                                          <p:spTgt spid="4"/>
                                        </p:tgtEl>
                                        <p:attrNameLst>
                                          <p:attrName>ppt_y</p:attrName>
                                        </p:attrNameLst>
                                      </p:cBhvr>
                                      <p:tavLst>
                                        <p:tav tm="0">
                                          <p:val>
                                            <p:strVal val="#ppt_y+#ppt_h*1.125000"/>
                                          </p:val>
                                        </p:tav>
                                        <p:tav tm="100000">
                                          <p:val>
                                            <p:strVal val="#ppt_y"/>
                                          </p:val>
                                        </p:tav>
                                      </p:tavLst>
                                    </p:anim>
                                    <p:animEffect transition="in" filter="wipe(up)">
                                      <p:cBhvr>
                                        <p:cTn id="2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4015"/>
            </a:avLst>
          </a:prstGeom>
          <a:solidFill>
            <a:srgbClr val="00277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245660" y="272954"/>
            <a:ext cx="11682483" cy="6318915"/>
          </a:xfrm>
          <a:prstGeom prst="frame">
            <a:avLst>
              <a:gd name="adj1" fmla="val 3151"/>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29" y="4948665"/>
            <a:ext cx="11288553" cy="1477412"/>
          </a:xfrm>
          <a:prstGeom prst="rect">
            <a:avLst/>
          </a:prstGeom>
        </p:spPr>
      </p:pic>
      <p:sp>
        <p:nvSpPr>
          <p:cNvPr id="8" name="TextBox 7"/>
          <p:cNvSpPr txBox="1"/>
          <p:nvPr/>
        </p:nvSpPr>
        <p:spPr>
          <a:xfrm>
            <a:off x="4258102" y="1043064"/>
            <a:ext cx="3807132" cy="707886"/>
          </a:xfrm>
          <a:prstGeom prst="rect">
            <a:avLst/>
          </a:prstGeom>
          <a:noFill/>
        </p:spPr>
        <p:txBody>
          <a:bodyPr wrap="none" rtlCol="0">
            <a:spAutoFit/>
          </a:bodyPr>
          <a:lstStyle/>
          <a:p>
            <a:r>
              <a:rPr lang="en-US" sz="4000" b="1" dirty="0" smtClean="0">
                <a:solidFill>
                  <a:srgbClr val="E527C1"/>
                </a:solidFill>
                <a:latin typeface="Elephant" panose="02020904090505020303" pitchFamily="18" charset="0"/>
              </a:rPr>
              <a:t>Answer Sheet </a:t>
            </a:r>
            <a:endParaRPr lang="en-US" sz="4000" b="1" dirty="0">
              <a:solidFill>
                <a:srgbClr val="E527C1"/>
              </a:solidFill>
              <a:latin typeface="Elephant" panose="02020904090505020303" pitchFamily="18" charset="0"/>
            </a:endParaRPr>
          </a:p>
        </p:txBody>
      </p:sp>
      <p:sp>
        <p:nvSpPr>
          <p:cNvPr id="9" name="TextBox 8"/>
          <p:cNvSpPr txBox="1"/>
          <p:nvPr/>
        </p:nvSpPr>
        <p:spPr>
          <a:xfrm>
            <a:off x="811254" y="2227492"/>
            <a:ext cx="11116889" cy="1938992"/>
          </a:xfrm>
          <a:prstGeom prst="rect">
            <a:avLst/>
          </a:prstGeom>
          <a:noFill/>
        </p:spPr>
        <p:txBody>
          <a:bodyPr wrap="none" rtlCol="0">
            <a:spAutoFit/>
          </a:bodyPr>
          <a:lstStyle/>
          <a:p>
            <a:r>
              <a:rPr lang="en-US" sz="2400" b="1" dirty="0" smtClean="0">
                <a:latin typeface="Bodoni MT Black" panose="02070A03080606020203" pitchFamily="18" charset="0"/>
              </a:rPr>
              <a:t>1. False: Our food are rich because they have a lot of spices in them.</a:t>
            </a:r>
          </a:p>
          <a:p>
            <a:r>
              <a:rPr lang="en-US" sz="2400" b="1" dirty="0" smtClean="0">
                <a:latin typeface="Bodoni MT Black" panose="02070A03080606020203" pitchFamily="18" charset="0"/>
              </a:rPr>
              <a:t>2. True. </a:t>
            </a:r>
          </a:p>
          <a:p>
            <a:r>
              <a:rPr lang="en-US" sz="2400" b="1" dirty="0" smtClean="0">
                <a:latin typeface="Bodoni MT Black" panose="02070A03080606020203" pitchFamily="18" charset="0"/>
              </a:rPr>
              <a:t>3. False: On pahela Boishakh the traditional food is pantha ilisha.</a:t>
            </a:r>
          </a:p>
          <a:p>
            <a:r>
              <a:rPr lang="en-US" sz="2400" b="1" dirty="0" smtClean="0">
                <a:latin typeface="Bodoni MT Black" panose="02070A03080606020203" pitchFamily="18" charset="0"/>
              </a:rPr>
              <a:t>4. False: Pitha Uthsab takes place in winter. </a:t>
            </a:r>
          </a:p>
          <a:p>
            <a:r>
              <a:rPr lang="en-US" sz="2400" b="1" dirty="0" smtClean="0">
                <a:latin typeface="Bodoni MT Black" panose="02070A03080606020203" pitchFamily="18" charset="0"/>
              </a:rPr>
              <a:t>5. False: Sweets are much appreciated by the people of Bangladesh.    </a:t>
            </a:r>
            <a:endParaRPr lang="en-US" sz="2400" b="1" dirty="0">
              <a:latin typeface="Bodoni MT Black" panose="02070A03080606020203" pitchFamily="18" charset="0"/>
            </a:endParaRPr>
          </a:p>
        </p:txBody>
      </p:sp>
    </p:spTree>
    <p:extLst>
      <p:ext uri="{BB962C8B-B14F-4D97-AF65-F5344CB8AC3E}">
        <p14:creationId xmlns:p14="http://schemas.microsoft.com/office/powerpoint/2010/main" val="347637999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3000"/>
                                        <p:tgtEl>
                                          <p:spTgt spid="9"/>
                                        </p:tgtEl>
                                        <p:attrNameLst>
                                          <p:attrName>ppt_x</p:attrName>
                                        </p:attrNameLst>
                                      </p:cBhvr>
                                      <p:tavLst>
                                        <p:tav tm="0">
                                          <p:val>
                                            <p:strVal val="#ppt_x+#ppt_w*1.125000"/>
                                          </p:val>
                                        </p:tav>
                                        <p:tav tm="100000">
                                          <p:val>
                                            <p:strVal val="#ppt_x"/>
                                          </p:val>
                                        </p:tav>
                                      </p:tavLst>
                                    </p:anim>
                                    <p:animEffect transition="in" filter="wipe(left)">
                                      <p:cBhvr>
                                        <p:cTn id="14"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4015"/>
            </a:avLst>
          </a:prstGeom>
          <a:solidFill>
            <a:srgbClr val="00277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272954" y="272955"/>
            <a:ext cx="11627893" cy="6346210"/>
          </a:xfrm>
          <a:prstGeom prst="frame">
            <a:avLst>
              <a:gd name="adj1" fmla="val 3155"/>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672" y="5434688"/>
            <a:ext cx="11218459" cy="978408"/>
          </a:xfrm>
          <a:prstGeom prst="rect">
            <a:avLst/>
          </a:prstGeom>
        </p:spPr>
      </p:pic>
      <p:sp>
        <p:nvSpPr>
          <p:cNvPr id="2" name="Rectangle 1"/>
          <p:cNvSpPr/>
          <p:nvPr/>
        </p:nvSpPr>
        <p:spPr>
          <a:xfrm>
            <a:off x="4218759" y="978806"/>
            <a:ext cx="3754489" cy="769441"/>
          </a:xfrm>
          <a:prstGeom prst="rect">
            <a:avLst/>
          </a:prstGeom>
        </p:spPr>
        <p:txBody>
          <a:bodyPr wrap="none">
            <a:spAutoFit/>
          </a:bodyPr>
          <a:lstStyle/>
          <a:p>
            <a:pPr algn="ctr"/>
            <a:r>
              <a:rPr lang="en-US" sz="4400" b="1" dirty="0">
                <a:solidFill>
                  <a:srgbClr val="C00000"/>
                </a:solidFill>
                <a:latin typeface="Elephant" panose="02020904090505020303" pitchFamily="18" charset="0"/>
                <a:cs typeface="Times New Roman" panose="02020603050405020304" pitchFamily="18" charset="0"/>
              </a:rPr>
              <a:t>Group Work</a:t>
            </a:r>
          </a:p>
        </p:txBody>
      </p:sp>
      <p:sp>
        <p:nvSpPr>
          <p:cNvPr id="3" name="Rectangle 2"/>
          <p:cNvSpPr/>
          <p:nvPr/>
        </p:nvSpPr>
        <p:spPr>
          <a:xfrm>
            <a:off x="1844905" y="1854957"/>
            <a:ext cx="8483989" cy="707886"/>
          </a:xfrm>
          <a:prstGeom prst="rect">
            <a:avLst/>
          </a:prstGeom>
        </p:spPr>
        <p:txBody>
          <a:bodyPr wrap="none">
            <a:spAutoFit/>
          </a:bodyPr>
          <a:lstStyle/>
          <a:p>
            <a:pPr algn="ctr"/>
            <a:r>
              <a:rPr lang="en-US" sz="4000" b="1" dirty="0">
                <a:solidFill>
                  <a:srgbClr val="E527C1"/>
                </a:solidFill>
                <a:latin typeface="Bodoni MT Black" panose="02070A03080606020203" pitchFamily="18" charset="0"/>
                <a:cs typeface="Times New Roman" panose="02020603050405020304" pitchFamily="18" charset="0"/>
              </a:rPr>
              <a:t>Answer the following questions.</a:t>
            </a:r>
            <a:endParaRPr lang="en-US" sz="4000" b="1" dirty="0">
              <a:solidFill>
                <a:schemeClr val="bg1"/>
              </a:solidFill>
              <a:latin typeface="Bodoni MT Black" panose="02070A03080606020203" pitchFamily="18" charset="0"/>
              <a:cs typeface="Times New Roman" panose="02020603050405020304" pitchFamily="18" charset="0"/>
            </a:endParaRPr>
          </a:p>
        </p:txBody>
      </p:sp>
      <p:sp>
        <p:nvSpPr>
          <p:cNvPr id="4" name="Rectangle 3"/>
          <p:cNvSpPr/>
          <p:nvPr/>
        </p:nvSpPr>
        <p:spPr>
          <a:xfrm>
            <a:off x="1705969" y="2835798"/>
            <a:ext cx="9212239" cy="1569660"/>
          </a:xfrm>
          <a:prstGeom prst="rect">
            <a:avLst/>
          </a:prstGeom>
        </p:spPr>
        <p:txBody>
          <a:bodyPr wrap="square">
            <a:spAutoFit/>
          </a:bodyPr>
          <a:lstStyle/>
          <a:p>
            <a:pPr marL="342900" indent="-342900">
              <a:buAutoNum type="arabicPeriod"/>
            </a:pPr>
            <a:r>
              <a:rPr lang="en-US" sz="2400" b="1" dirty="0">
                <a:effectLst>
                  <a:innerShdw blurRad="63500" dist="50800" dir="2700000">
                    <a:prstClr val="black">
                      <a:alpha val="50000"/>
                    </a:prstClr>
                  </a:innerShdw>
                </a:effectLst>
                <a:latin typeface="Bodoni MT Black" panose="02070A03080606020203" pitchFamily="18" charset="0"/>
              </a:rPr>
              <a:t>What has made Bangladeshi food so special?</a:t>
            </a:r>
          </a:p>
          <a:p>
            <a:pPr marL="342900" indent="-342900">
              <a:buAutoNum type="arabicPeriod"/>
            </a:pPr>
            <a:r>
              <a:rPr lang="en-US" sz="2400" b="1" dirty="0">
                <a:effectLst>
                  <a:innerShdw blurRad="63500" dist="50800" dir="2700000">
                    <a:prstClr val="black">
                      <a:alpha val="50000"/>
                    </a:prstClr>
                  </a:innerShdw>
                </a:effectLst>
                <a:latin typeface="Bodoni MT Black" panose="02070A03080606020203" pitchFamily="18" charset="0"/>
              </a:rPr>
              <a:t>Where do we get the fishes from? </a:t>
            </a:r>
          </a:p>
          <a:p>
            <a:pPr marL="342900" indent="-342900">
              <a:buAutoNum type="arabicPeriod"/>
            </a:pPr>
            <a:r>
              <a:rPr lang="en-US" sz="2400" b="1" dirty="0">
                <a:effectLst>
                  <a:innerShdw blurRad="63500" dist="50800" dir="2700000">
                    <a:prstClr val="black">
                      <a:alpha val="50000"/>
                    </a:prstClr>
                  </a:innerShdw>
                </a:effectLst>
                <a:latin typeface="Bodoni MT Black" panose="02070A03080606020203" pitchFamily="18" charset="0"/>
              </a:rPr>
              <a:t>Apart from fish, What other foods do we eat with rice? </a:t>
            </a:r>
          </a:p>
          <a:p>
            <a:pPr marL="342900" indent="-342900">
              <a:buAutoNum type="arabicPeriod"/>
            </a:pPr>
            <a:r>
              <a:rPr lang="en-US" sz="2400" b="1" dirty="0">
                <a:effectLst>
                  <a:innerShdw blurRad="63500" dist="50800" dir="2700000">
                    <a:prstClr val="black">
                      <a:alpha val="50000"/>
                    </a:prstClr>
                  </a:innerShdw>
                </a:effectLst>
                <a:latin typeface="Bodoni MT Black" panose="02070A03080606020203" pitchFamily="18" charset="0"/>
              </a:rPr>
              <a:t>Why are sweets an important part of our life? </a:t>
            </a:r>
          </a:p>
        </p:txBody>
      </p:sp>
    </p:spTree>
    <p:extLst>
      <p:ext uri="{BB962C8B-B14F-4D97-AF65-F5344CB8AC3E}">
        <p14:creationId xmlns:p14="http://schemas.microsoft.com/office/powerpoint/2010/main" val="126633601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0" fill="hold"/>
                                        <p:tgtEl>
                                          <p:spTgt spid="4"/>
                                        </p:tgtEl>
                                        <p:attrNameLst>
                                          <p:attrName>ppt_x</p:attrName>
                                        </p:attrNameLst>
                                      </p:cBhvr>
                                      <p:tavLst>
                                        <p:tav tm="0">
                                          <p:val>
                                            <p:strVal val="#ppt_x"/>
                                          </p:val>
                                        </p:tav>
                                        <p:tav tm="100000">
                                          <p:val>
                                            <p:strVal val="#ppt_x"/>
                                          </p:val>
                                        </p:tav>
                                      </p:tavLst>
                                    </p:anim>
                                    <p:anim calcmode="lin" valueType="num">
                                      <p:cBhvr additive="base">
                                        <p:cTn id="20"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4015"/>
            </a:avLst>
          </a:prstGeom>
          <a:solidFill>
            <a:srgbClr val="00277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86603" y="245660"/>
            <a:ext cx="11641540" cy="6318913"/>
          </a:xfrm>
          <a:prstGeom prst="frame">
            <a:avLst>
              <a:gd name="adj1" fmla="val 2935"/>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4256554" y="818866"/>
            <a:ext cx="3678892" cy="707886"/>
          </a:xfrm>
          <a:prstGeom prst="rect">
            <a:avLst/>
          </a:prstGeom>
          <a:noFill/>
        </p:spPr>
        <p:txBody>
          <a:bodyPr wrap="none" rtlCol="0">
            <a:spAutoFit/>
          </a:bodyPr>
          <a:lstStyle/>
          <a:p>
            <a:r>
              <a:rPr lang="en-US" sz="4000" b="1" dirty="0" smtClean="0">
                <a:solidFill>
                  <a:srgbClr val="E527C1"/>
                </a:solidFill>
                <a:latin typeface="Elephant" panose="02020904090505020303" pitchFamily="18" charset="0"/>
              </a:rPr>
              <a:t>Answer Sheet</a:t>
            </a:r>
            <a:endParaRPr lang="en-US" sz="4000" b="1" dirty="0">
              <a:solidFill>
                <a:srgbClr val="E527C1"/>
              </a:solidFill>
              <a:latin typeface="Elephant" panose="02020904090505020303" pitchFamily="18" charset="0"/>
            </a:endParaRPr>
          </a:p>
        </p:txBody>
      </p:sp>
      <p:sp>
        <p:nvSpPr>
          <p:cNvPr id="7" name="TextBox 6"/>
          <p:cNvSpPr txBox="1"/>
          <p:nvPr/>
        </p:nvSpPr>
        <p:spPr>
          <a:xfrm>
            <a:off x="1173707" y="1649582"/>
            <a:ext cx="10070193" cy="3970318"/>
          </a:xfrm>
          <a:prstGeom prst="rect">
            <a:avLst/>
          </a:prstGeom>
          <a:noFill/>
        </p:spPr>
        <p:txBody>
          <a:bodyPr wrap="none" rtlCol="0">
            <a:spAutoFit/>
          </a:bodyPr>
          <a:lstStyle/>
          <a:p>
            <a:r>
              <a:rPr lang="en-US" sz="2800" b="1" dirty="0" smtClean="0">
                <a:effectLst>
                  <a:innerShdw blurRad="63500" dist="50800" dir="2700000">
                    <a:prstClr val="black">
                      <a:alpha val="50000"/>
                    </a:prstClr>
                  </a:innerShdw>
                </a:effectLst>
                <a:latin typeface="Bodoni MT Black" panose="02070A03080606020203" pitchFamily="18" charset="0"/>
              </a:rPr>
              <a:t>1.The variation with the use of many spices has made </a:t>
            </a:r>
          </a:p>
          <a:p>
            <a:r>
              <a:rPr lang="en-US" sz="2800" b="1" dirty="0">
                <a:effectLst>
                  <a:innerShdw blurRad="63500" dist="50800" dir="2700000">
                    <a:prstClr val="black">
                      <a:alpha val="50000"/>
                    </a:prstClr>
                  </a:innerShdw>
                </a:effectLst>
                <a:latin typeface="Bodoni MT Black" panose="02070A03080606020203" pitchFamily="18" charset="0"/>
              </a:rPr>
              <a:t> </a:t>
            </a:r>
            <a:r>
              <a:rPr lang="en-US" sz="2800" b="1" dirty="0" smtClean="0">
                <a:effectLst>
                  <a:innerShdw blurRad="63500" dist="50800" dir="2700000">
                    <a:prstClr val="black">
                      <a:alpha val="50000"/>
                    </a:prstClr>
                  </a:innerShdw>
                </a:effectLst>
                <a:latin typeface="Bodoni MT Black" panose="02070A03080606020203" pitchFamily="18" charset="0"/>
              </a:rPr>
              <a:t>  Bangladeshi food so special. </a:t>
            </a:r>
          </a:p>
          <a:p>
            <a:r>
              <a:rPr lang="en-US" sz="2800" b="1" dirty="0" smtClean="0">
                <a:effectLst>
                  <a:innerShdw blurRad="63500" dist="50800" dir="2700000">
                    <a:prstClr val="black">
                      <a:alpha val="50000"/>
                    </a:prstClr>
                  </a:innerShdw>
                </a:effectLst>
                <a:latin typeface="Bodoni MT Black" panose="02070A03080606020203" pitchFamily="18" charset="0"/>
              </a:rPr>
              <a:t>2. We get the fishes from ponds, lakes and rivers. </a:t>
            </a:r>
          </a:p>
          <a:p>
            <a:r>
              <a:rPr lang="en-US" sz="2800" b="1" dirty="0" smtClean="0">
                <a:effectLst>
                  <a:innerShdw blurRad="63500" dist="50800" dir="2700000">
                    <a:prstClr val="black">
                      <a:alpha val="50000"/>
                    </a:prstClr>
                  </a:innerShdw>
                </a:effectLst>
                <a:latin typeface="Bodoni MT Black" panose="02070A03080606020203" pitchFamily="18" charset="0"/>
              </a:rPr>
              <a:t>3. Apart from fish we eat vegetable curry, lentil soups </a:t>
            </a:r>
          </a:p>
          <a:p>
            <a:r>
              <a:rPr lang="en-US" sz="2800" b="1" dirty="0">
                <a:effectLst>
                  <a:innerShdw blurRad="63500" dist="50800" dir="2700000">
                    <a:prstClr val="black">
                      <a:alpha val="50000"/>
                    </a:prstClr>
                  </a:innerShdw>
                </a:effectLst>
                <a:latin typeface="Bodoni MT Black" panose="02070A03080606020203" pitchFamily="18" charset="0"/>
              </a:rPr>
              <a:t> </a:t>
            </a:r>
            <a:r>
              <a:rPr lang="en-US" sz="2800" b="1" dirty="0" smtClean="0">
                <a:effectLst>
                  <a:innerShdw blurRad="63500" dist="50800" dir="2700000">
                    <a:prstClr val="black">
                      <a:alpha val="50000"/>
                    </a:prstClr>
                  </a:innerShdw>
                </a:effectLst>
                <a:latin typeface="Bodoni MT Black" panose="02070A03080606020203" pitchFamily="18" charset="0"/>
              </a:rPr>
              <a:t>   and meat with rice. </a:t>
            </a:r>
          </a:p>
          <a:p>
            <a:pPr marL="342900" indent="-342900">
              <a:buAutoNum type="arabicPeriod" startAt="4"/>
            </a:pPr>
            <a:r>
              <a:rPr lang="en-US" sz="2800" b="1" dirty="0" smtClean="0">
                <a:effectLst>
                  <a:innerShdw blurRad="63500" dist="50800" dir="2700000">
                    <a:prstClr val="black">
                      <a:alpha val="50000"/>
                    </a:prstClr>
                  </a:innerShdw>
                </a:effectLst>
                <a:latin typeface="Bodoni MT Black" panose="02070A03080606020203" pitchFamily="18" charset="0"/>
              </a:rPr>
              <a:t>Sweets are an important part of our life because </a:t>
            </a:r>
          </a:p>
          <a:p>
            <a:r>
              <a:rPr lang="en-US" sz="2800" b="1" dirty="0" smtClean="0">
                <a:effectLst>
                  <a:innerShdw blurRad="63500" dist="50800" dir="2700000">
                    <a:prstClr val="black">
                      <a:alpha val="50000"/>
                    </a:prstClr>
                  </a:innerShdw>
                </a:effectLst>
                <a:latin typeface="Bodoni MT Black" panose="02070A03080606020203" pitchFamily="18" charset="0"/>
              </a:rPr>
              <a:t>   sweets are distributed among close relative </a:t>
            </a:r>
            <a:r>
              <a:rPr lang="en-US" sz="2800" b="1" dirty="0">
                <a:effectLst>
                  <a:innerShdw blurRad="63500" dist="50800" dir="2700000">
                    <a:prstClr val="black">
                      <a:alpha val="50000"/>
                    </a:prstClr>
                  </a:innerShdw>
                </a:effectLst>
                <a:latin typeface="Bodoni MT Black" panose="02070A03080606020203" pitchFamily="18" charset="0"/>
              </a:rPr>
              <a:t>o</a:t>
            </a:r>
            <a:r>
              <a:rPr lang="en-US" sz="2800" b="1" dirty="0" smtClean="0">
                <a:effectLst>
                  <a:innerShdw blurRad="63500" dist="50800" dir="2700000">
                    <a:prstClr val="black">
                      <a:alpha val="50000"/>
                    </a:prstClr>
                  </a:innerShdw>
                </a:effectLst>
                <a:latin typeface="Bodoni MT Black" panose="02070A03080606020203" pitchFamily="18" charset="0"/>
              </a:rPr>
              <a:t>n </a:t>
            </a:r>
          </a:p>
          <a:p>
            <a:r>
              <a:rPr lang="en-US" sz="2800" b="1" dirty="0" smtClean="0">
                <a:effectLst>
                  <a:innerShdw blurRad="63500" dist="50800" dir="2700000">
                    <a:prstClr val="black">
                      <a:alpha val="50000"/>
                    </a:prstClr>
                  </a:innerShdw>
                </a:effectLst>
                <a:latin typeface="Bodoni MT Black" panose="02070A03080606020203" pitchFamily="18" charset="0"/>
              </a:rPr>
              <a:t>   the occasion of good news like birth, weeding, </a:t>
            </a:r>
          </a:p>
          <a:p>
            <a:r>
              <a:rPr lang="en-US" sz="2800" b="1" dirty="0">
                <a:effectLst>
                  <a:innerShdw blurRad="63500" dist="50800" dir="2700000">
                    <a:prstClr val="black">
                      <a:alpha val="50000"/>
                    </a:prstClr>
                  </a:innerShdw>
                </a:effectLst>
                <a:latin typeface="Bodoni MT Black" panose="02070A03080606020203" pitchFamily="18" charset="0"/>
              </a:rPr>
              <a:t> </a:t>
            </a:r>
            <a:r>
              <a:rPr lang="en-US" sz="2800" b="1" dirty="0" smtClean="0">
                <a:effectLst>
                  <a:innerShdw blurRad="63500" dist="50800" dir="2700000">
                    <a:prstClr val="black">
                      <a:alpha val="50000"/>
                    </a:prstClr>
                  </a:innerShdw>
                </a:effectLst>
                <a:latin typeface="Bodoni MT Black" panose="02070A03080606020203" pitchFamily="18" charset="0"/>
              </a:rPr>
              <a:t>  promotions, etc.  </a:t>
            </a:r>
            <a:endParaRPr lang="en-US" sz="2800" b="1" dirty="0">
              <a:effectLst>
                <a:innerShdw blurRad="63500" dist="50800" dir="2700000">
                  <a:prstClr val="black">
                    <a:alpha val="50000"/>
                  </a:prstClr>
                </a:innerShdw>
              </a:effectLst>
              <a:latin typeface="Bodoni MT Black" panose="02070A03080606020203" pitchFamily="18" charset="0"/>
            </a:endParaRPr>
          </a:p>
        </p:txBody>
      </p:sp>
    </p:spTree>
    <p:extLst>
      <p:ext uri="{BB962C8B-B14F-4D97-AF65-F5344CB8AC3E}">
        <p14:creationId xmlns:p14="http://schemas.microsoft.com/office/powerpoint/2010/main" val="29321090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3000"/>
                                        <p:tgtEl>
                                          <p:spTgt spid="7"/>
                                        </p:tgtEl>
                                        <p:attrNameLst>
                                          <p:attrName>ppt_y</p:attrName>
                                        </p:attrNameLst>
                                      </p:cBhvr>
                                      <p:tavLst>
                                        <p:tav tm="0">
                                          <p:val>
                                            <p:strVal val="#ppt_y+#ppt_h*1.125000"/>
                                          </p:val>
                                        </p:tav>
                                        <p:tav tm="100000">
                                          <p:val>
                                            <p:strVal val="#ppt_y"/>
                                          </p:val>
                                        </p:tav>
                                      </p:tavLst>
                                    </p:anim>
                                    <p:animEffect transition="in" filter="wipe(up)">
                                      <p:cBhvr>
                                        <p:cTn id="14"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12192000" cy="6858000"/>
          </a:xfrm>
          <a:prstGeom prst="frame">
            <a:avLst>
              <a:gd name="adj1" fmla="val 4205"/>
            </a:avLst>
          </a:prstGeom>
          <a:solidFill>
            <a:srgbClr val="00277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231269" y="4534048"/>
            <a:ext cx="9975119" cy="1323439"/>
          </a:xfrm>
          <a:prstGeom prst="rect">
            <a:avLst/>
          </a:prstGeom>
          <a:noFill/>
        </p:spPr>
        <p:txBody>
          <a:bodyPr wrap="square" rtlCol="0">
            <a:spAutoFit/>
          </a:bodyPr>
          <a:lstStyle/>
          <a:p>
            <a:r>
              <a:rPr lang="en-US" sz="4000" b="1" dirty="0" smtClean="0">
                <a:latin typeface="Elephant" panose="02020904090505020303" pitchFamily="18" charset="0"/>
                <a:cs typeface="Times New Roman" panose="02020603050405020304" pitchFamily="18" charset="0"/>
              </a:rPr>
              <a:t>Write a paragraph about Bangladeshi food and food habits.   </a:t>
            </a:r>
            <a:endParaRPr lang="en-US" sz="4000" b="1" dirty="0">
              <a:latin typeface="Elephant" panose="02020904090505020303"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758" y="1540897"/>
            <a:ext cx="5382121" cy="3244139"/>
          </a:xfrm>
          <a:prstGeom prst="rect">
            <a:avLst/>
          </a:prstGeom>
        </p:spPr>
      </p:pic>
      <p:sp>
        <p:nvSpPr>
          <p:cNvPr id="10" name="Frame 9"/>
          <p:cNvSpPr/>
          <p:nvPr/>
        </p:nvSpPr>
        <p:spPr>
          <a:xfrm>
            <a:off x="272954" y="286603"/>
            <a:ext cx="11648881" cy="6264322"/>
          </a:xfrm>
          <a:prstGeom prst="frame">
            <a:avLst>
              <a:gd name="adj1" fmla="val 3334"/>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4313726" y="709900"/>
            <a:ext cx="4105547" cy="830997"/>
          </a:xfrm>
          <a:prstGeom prst="rect">
            <a:avLst/>
          </a:prstGeom>
          <a:noFill/>
        </p:spPr>
        <p:txBody>
          <a:bodyPr wrap="none" rtlCol="0">
            <a:spAutoFit/>
          </a:bodyPr>
          <a:lstStyle/>
          <a:p>
            <a:r>
              <a:rPr lang="en-US" sz="4800" b="1" dirty="0" smtClean="0">
                <a:solidFill>
                  <a:srgbClr val="E527C1"/>
                </a:solidFill>
                <a:latin typeface="Elephant" panose="02020904090505020303" pitchFamily="18" charset="0"/>
              </a:rPr>
              <a:t>Home Work </a:t>
            </a:r>
            <a:endParaRPr lang="en-US" sz="4800" b="1" dirty="0">
              <a:solidFill>
                <a:srgbClr val="E527C1"/>
              </a:solidFill>
              <a:latin typeface="Elephant" panose="02020904090505020303" pitchFamily="18" charset="0"/>
            </a:endParaRPr>
          </a:p>
        </p:txBody>
      </p:sp>
    </p:spTree>
    <p:extLst>
      <p:ext uri="{BB962C8B-B14F-4D97-AF65-F5344CB8AC3E}">
        <p14:creationId xmlns:p14="http://schemas.microsoft.com/office/powerpoint/2010/main" val="22960458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4015"/>
            </a:avLst>
          </a:prstGeom>
          <a:solidFill>
            <a:srgbClr val="0036A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442320" y="2241645"/>
            <a:ext cx="9307360" cy="1862048"/>
          </a:xfrm>
          <a:prstGeom prst="rect">
            <a:avLst/>
          </a:prstGeom>
          <a:noFill/>
        </p:spPr>
        <p:txBody>
          <a:bodyPr wrap="square" rtlCol="0">
            <a:spAutoFit/>
          </a:bodyPr>
          <a:lstStyle/>
          <a:p>
            <a:r>
              <a:rPr lang="en-US" sz="11500" b="1" dirty="0">
                <a:solidFill>
                  <a:srgbClr val="E527C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sz="115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r>
              <a:rPr lang="en-US" sz="11500" b="1" dirty="0">
                <a:solidFill>
                  <a:srgbClr val="56DCD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11500"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sz="115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 </a:t>
            </a:r>
            <a:r>
              <a:rPr lang="en-US" sz="11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t>
            </a:r>
            <a:r>
              <a:rPr lang="en-US" sz="11500" b="1" dirty="0">
                <a:solidFill>
                  <a:srgbClr val="0036A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11500" b="1" dirty="0">
                <a:solidFill>
                  <a:srgbClr val="296D4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 </a:t>
            </a:r>
            <a:r>
              <a:rPr lang="en-US" sz="11500"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11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r>
              <a:rPr lang="en-US" sz="11500" b="1" dirty="0">
                <a:solidFill>
                  <a:srgbClr val="01FF7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p>
        </p:txBody>
      </p:sp>
      <p:sp>
        <p:nvSpPr>
          <p:cNvPr id="7" name="Frame 6"/>
          <p:cNvSpPr/>
          <p:nvPr/>
        </p:nvSpPr>
        <p:spPr>
          <a:xfrm>
            <a:off x="259306" y="272954"/>
            <a:ext cx="11641541" cy="6291619"/>
          </a:xfrm>
          <a:prstGeom prst="frame">
            <a:avLst>
              <a:gd name="adj1" fmla="val 3364"/>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288314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sp>
          <p:nvSpPr>
            <p:cNvPr id="6" name="Frame 5"/>
            <p:cNvSpPr/>
            <p:nvPr/>
          </p:nvSpPr>
          <p:spPr>
            <a:xfrm>
              <a:off x="0" y="0"/>
              <a:ext cx="12192000" cy="6858000"/>
            </a:xfrm>
            <a:prstGeom prst="frame">
              <a:avLst>
                <a:gd name="adj1" fmla="val 3048"/>
              </a:avLst>
            </a:prstGeom>
            <a:solidFill>
              <a:srgbClr val="00277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p:nvSpPr>
          <p:spPr>
            <a:xfrm>
              <a:off x="212035" y="212034"/>
              <a:ext cx="11781182" cy="6427305"/>
            </a:xfrm>
            <a:prstGeom prst="frame">
              <a:avLst>
                <a:gd name="adj1" fmla="val 2223"/>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520" y="1842045"/>
            <a:ext cx="4770783" cy="3498573"/>
          </a:xfrm>
          <a:prstGeom prst="rect">
            <a:avLst/>
          </a:prstGeom>
          <a:ln w="38100" cap="sq">
            <a:solidFill>
              <a:srgbClr val="296D45"/>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776" y="1842045"/>
            <a:ext cx="4863744" cy="3498573"/>
          </a:xfrm>
          <a:prstGeom prst="rect">
            <a:avLst/>
          </a:prstGeom>
          <a:ln w="38100" cap="sq">
            <a:solidFill>
              <a:srgbClr val="296D45"/>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2497030" y="674199"/>
            <a:ext cx="6893041" cy="707886"/>
          </a:xfrm>
          <a:prstGeom prst="rect">
            <a:avLst/>
          </a:prstGeom>
          <a:noFill/>
        </p:spPr>
        <p:txBody>
          <a:bodyPr wrap="none" rtlCol="0">
            <a:spAutoFit/>
          </a:bodyPr>
          <a:lstStyle/>
          <a:p>
            <a:r>
              <a:rPr lang="en-US" sz="4000" b="1" dirty="0" smtClean="0">
                <a:solidFill>
                  <a:srgbClr val="C00000"/>
                </a:solidFill>
                <a:latin typeface="Elephant" panose="02020904090505020303" pitchFamily="18" charset="0"/>
              </a:rPr>
              <a:t>Let’s see some picture…….</a:t>
            </a:r>
            <a:endParaRPr lang="en-US" sz="4000" b="1" dirty="0">
              <a:solidFill>
                <a:srgbClr val="C00000"/>
              </a:solidFill>
              <a:latin typeface="Elephant" panose="02020904090505020303" pitchFamily="18" charset="0"/>
            </a:endParaRPr>
          </a:p>
        </p:txBody>
      </p:sp>
    </p:spTree>
    <p:extLst>
      <p:ext uri="{BB962C8B-B14F-4D97-AF65-F5344CB8AC3E}">
        <p14:creationId xmlns:p14="http://schemas.microsoft.com/office/powerpoint/2010/main" val="1201615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1" y="1"/>
            <a:ext cx="12192000" cy="6858000"/>
          </a:xfrm>
          <a:prstGeom prst="frame">
            <a:avLst>
              <a:gd name="adj1" fmla="val 3796"/>
            </a:avLst>
          </a:prstGeom>
          <a:solidFill>
            <a:srgbClr val="00277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265043" y="238539"/>
            <a:ext cx="11688418" cy="6347791"/>
          </a:xfrm>
          <a:prstGeom prst="frame">
            <a:avLst>
              <a:gd name="adj1" fmla="val 2961"/>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929" y="1493258"/>
            <a:ext cx="4969567" cy="3304029"/>
          </a:xfrm>
          <a:prstGeom prst="rect">
            <a:avLst/>
          </a:prstGeom>
          <a:ln w="38100" cap="sq">
            <a:solidFill>
              <a:srgbClr val="12C46F"/>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9496" y="1493259"/>
            <a:ext cx="4916556" cy="3304028"/>
          </a:xfrm>
          <a:prstGeom prst="rect">
            <a:avLst/>
          </a:prstGeom>
          <a:ln w="38100" cap="sq">
            <a:solidFill>
              <a:srgbClr val="12C46F"/>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062784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6" name="Frame 5"/>
            <p:cNvSpPr/>
            <p:nvPr/>
          </p:nvSpPr>
          <p:spPr>
            <a:xfrm>
              <a:off x="0" y="0"/>
              <a:ext cx="12192000" cy="6858000"/>
            </a:xfrm>
            <a:prstGeom prst="frame">
              <a:avLst>
                <a:gd name="adj1" fmla="val 3435"/>
              </a:avLst>
            </a:prstGeom>
            <a:solidFill>
              <a:srgbClr val="00277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38539" y="212034"/>
              <a:ext cx="11714922" cy="6414053"/>
            </a:xfrm>
            <a:prstGeom prst="frame">
              <a:avLst>
                <a:gd name="adj1" fmla="val 2402"/>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2016" y="1255594"/>
            <a:ext cx="4798079" cy="2976796"/>
          </a:xfrm>
          <a:prstGeom prst="rect">
            <a:avLst/>
          </a:prstGeom>
          <a:ln w="38100" cap="sq">
            <a:solidFill>
              <a:srgbClr val="12C46F"/>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508" y="1255594"/>
            <a:ext cx="4837240" cy="2976796"/>
          </a:xfrm>
          <a:prstGeom prst="rect">
            <a:avLst/>
          </a:prstGeom>
          <a:ln w="38100" cap="sq">
            <a:solidFill>
              <a:srgbClr val="12C46F"/>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2640995" y="4421570"/>
            <a:ext cx="5293244" cy="461665"/>
          </a:xfrm>
          <a:prstGeom prst="rect">
            <a:avLst/>
          </a:prstGeom>
          <a:noFill/>
        </p:spPr>
        <p:txBody>
          <a:bodyPr wrap="none" rtlCol="0">
            <a:spAutoFit/>
          </a:bodyPr>
          <a:lstStyle/>
          <a:p>
            <a:r>
              <a:rPr lang="en-US" sz="2400" b="1" dirty="0" smtClean="0">
                <a:latin typeface="Elephant" panose="02020904090505020303" pitchFamily="18" charset="0"/>
              </a:rPr>
              <a:t>1.What do you see in the picture? </a:t>
            </a:r>
            <a:endParaRPr lang="en-US" sz="2400" b="1" dirty="0">
              <a:latin typeface="Elephant" panose="02020904090505020303" pitchFamily="18" charset="0"/>
            </a:endParaRPr>
          </a:p>
        </p:txBody>
      </p:sp>
      <p:sp>
        <p:nvSpPr>
          <p:cNvPr id="11" name="TextBox 10"/>
          <p:cNvSpPr txBox="1"/>
          <p:nvPr/>
        </p:nvSpPr>
        <p:spPr>
          <a:xfrm>
            <a:off x="2640995" y="4864436"/>
            <a:ext cx="6096000" cy="461665"/>
          </a:xfrm>
          <a:prstGeom prst="rect">
            <a:avLst/>
          </a:prstGeom>
          <a:noFill/>
        </p:spPr>
        <p:txBody>
          <a:bodyPr wrap="square" rtlCol="0">
            <a:spAutoFit/>
          </a:bodyPr>
          <a:lstStyle/>
          <a:p>
            <a:r>
              <a:rPr lang="en-US" sz="2400" b="1" dirty="0" smtClean="0">
                <a:latin typeface="Elephant" panose="02020904090505020303" pitchFamily="18" charset="0"/>
              </a:rPr>
              <a:t>2. Which foods are seen in the picture?  </a:t>
            </a:r>
            <a:endParaRPr lang="en-US" sz="2400" b="1" dirty="0">
              <a:latin typeface="Elephant" panose="02020904090505020303" pitchFamily="18" charset="0"/>
            </a:endParaRPr>
          </a:p>
        </p:txBody>
      </p:sp>
      <p:sp>
        <p:nvSpPr>
          <p:cNvPr id="12" name="TextBox 11"/>
          <p:cNvSpPr txBox="1"/>
          <p:nvPr/>
        </p:nvSpPr>
        <p:spPr>
          <a:xfrm>
            <a:off x="2640995" y="5271843"/>
            <a:ext cx="5902321" cy="461665"/>
          </a:xfrm>
          <a:prstGeom prst="rect">
            <a:avLst/>
          </a:prstGeom>
          <a:noFill/>
        </p:spPr>
        <p:txBody>
          <a:bodyPr wrap="none" rtlCol="0">
            <a:spAutoFit/>
          </a:bodyPr>
          <a:lstStyle/>
          <a:p>
            <a:r>
              <a:rPr lang="en-US" sz="2400" b="1" dirty="0" smtClean="0">
                <a:latin typeface="Elephant" panose="02020904090505020303" pitchFamily="18" charset="0"/>
              </a:rPr>
              <a:t>3. Do you prepare/eat them at home? </a:t>
            </a:r>
            <a:endParaRPr lang="en-US" sz="2400" b="1" dirty="0">
              <a:latin typeface="Elephant" panose="02020904090505020303" pitchFamily="18" charset="0"/>
            </a:endParaRPr>
          </a:p>
        </p:txBody>
      </p:sp>
      <p:sp>
        <p:nvSpPr>
          <p:cNvPr id="13" name="TextBox 12"/>
          <p:cNvSpPr txBox="1"/>
          <p:nvPr/>
        </p:nvSpPr>
        <p:spPr>
          <a:xfrm>
            <a:off x="2640995" y="5703298"/>
            <a:ext cx="8560036" cy="461665"/>
          </a:xfrm>
          <a:prstGeom prst="rect">
            <a:avLst/>
          </a:prstGeom>
          <a:noFill/>
        </p:spPr>
        <p:txBody>
          <a:bodyPr wrap="none" rtlCol="0">
            <a:spAutoFit/>
          </a:bodyPr>
          <a:lstStyle/>
          <a:p>
            <a:r>
              <a:rPr lang="en-US" sz="2400" b="1" dirty="0" smtClean="0">
                <a:latin typeface="Elephant" panose="02020904090505020303" pitchFamily="18" charset="0"/>
              </a:rPr>
              <a:t>4. Among the foods, which one is your favourite? Why? </a:t>
            </a:r>
            <a:endParaRPr lang="en-US" sz="2400" b="1" dirty="0">
              <a:latin typeface="Elephant" panose="02020904090505020303" pitchFamily="18" charset="0"/>
            </a:endParaRPr>
          </a:p>
        </p:txBody>
      </p:sp>
      <p:sp>
        <p:nvSpPr>
          <p:cNvPr id="2" name="TextBox 1"/>
          <p:cNvSpPr txBox="1"/>
          <p:nvPr/>
        </p:nvSpPr>
        <p:spPr>
          <a:xfrm>
            <a:off x="4924749" y="422340"/>
            <a:ext cx="2342501" cy="646331"/>
          </a:xfrm>
          <a:prstGeom prst="rect">
            <a:avLst/>
          </a:prstGeom>
          <a:noFill/>
        </p:spPr>
        <p:txBody>
          <a:bodyPr wrap="none" rtlCol="0">
            <a:spAutoFit/>
          </a:bodyPr>
          <a:lstStyle/>
          <a:p>
            <a:r>
              <a:rPr lang="en-US" sz="3600" b="1" dirty="0" smtClean="0">
                <a:solidFill>
                  <a:srgbClr val="FF0000"/>
                </a:solidFill>
                <a:effectLst>
                  <a:innerShdw blurRad="63500" dist="50800" dir="2700000">
                    <a:prstClr val="black">
                      <a:alpha val="50000"/>
                    </a:prstClr>
                  </a:innerShdw>
                </a:effectLst>
                <a:latin typeface="Elephant" panose="02020904090505020303" pitchFamily="18" charset="0"/>
              </a:rPr>
              <a:t>Warm up</a:t>
            </a:r>
            <a:endParaRPr lang="en-US" sz="3600" b="1" dirty="0">
              <a:solidFill>
                <a:srgbClr val="FF0000"/>
              </a:solidFill>
              <a:effectLst>
                <a:innerShdw blurRad="63500" dist="50800" dir="2700000">
                  <a:prstClr val="black">
                    <a:alpha val="50000"/>
                  </a:prstClr>
                </a:innerShdw>
              </a:effectLst>
              <a:latin typeface="Elephant" panose="02020904090505020303" pitchFamily="18" charset="0"/>
            </a:endParaRPr>
          </a:p>
        </p:txBody>
      </p:sp>
    </p:spTree>
    <p:extLst>
      <p:ext uri="{BB962C8B-B14F-4D97-AF65-F5344CB8AC3E}">
        <p14:creationId xmlns:p14="http://schemas.microsoft.com/office/powerpoint/2010/main" val="3447381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ppt_y</p:attrName>
                                        </p:attrNameLst>
                                      </p:cBhvr>
                                      <p:tavLst>
                                        <p:tav tm="0">
                                          <p:val>
                                            <p:strVal val="#ppt_y+#ppt_h*1.125000"/>
                                          </p:val>
                                        </p:tav>
                                        <p:tav tm="100000">
                                          <p:val>
                                            <p:strVal val="#ppt_y"/>
                                          </p:val>
                                        </p:tav>
                                      </p:tavLst>
                                    </p:anim>
                                    <p:animEffect transition="in" filter="wipe(up)">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p:tgtEl>
                                          <p:spTgt spid="12"/>
                                        </p:tgtEl>
                                        <p:attrNameLst>
                                          <p:attrName>ppt_y</p:attrName>
                                        </p:attrNameLst>
                                      </p:cBhvr>
                                      <p:tavLst>
                                        <p:tav tm="0">
                                          <p:val>
                                            <p:strVal val="#ppt_y+#ppt_h*1.125000"/>
                                          </p:val>
                                        </p:tav>
                                        <p:tav tm="100000">
                                          <p:val>
                                            <p:strVal val="#ppt_y"/>
                                          </p:val>
                                        </p:tav>
                                      </p:tavLst>
                                    </p:anim>
                                    <p:animEffect transition="in" filter="wipe(up)">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p:tgtEl>
                                          <p:spTgt spid="13"/>
                                        </p:tgtEl>
                                        <p:attrNameLst>
                                          <p:attrName>ppt_y</p:attrName>
                                        </p:attrNameLst>
                                      </p:cBhvr>
                                      <p:tavLst>
                                        <p:tav tm="0">
                                          <p:val>
                                            <p:strVal val="#ppt_y+#ppt_h*1.125000"/>
                                          </p:val>
                                        </p:tav>
                                        <p:tav tm="100000">
                                          <p:val>
                                            <p:strVal val="#ppt_y"/>
                                          </p:val>
                                        </p:tav>
                                      </p:tavLst>
                                    </p:anim>
                                    <p:animEffect transition="in" filter="wipe(up)">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1722" y="1444488"/>
            <a:ext cx="8701998" cy="769441"/>
          </a:xfrm>
          <a:prstGeom prst="rect">
            <a:avLst/>
          </a:prstGeom>
          <a:noFill/>
        </p:spPr>
        <p:txBody>
          <a:bodyPr wrap="none" rtlCol="0">
            <a:spAutoFit/>
          </a:bodyPr>
          <a:lstStyle/>
          <a:p>
            <a:r>
              <a:rPr lang="en-US" sz="4400" b="1" dirty="0" smtClean="0">
                <a:solidFill>
                  <a:srgbClr val="7030A0"/>
                </a:solidFill>
                <a:effectLst>
                  <a:innerShdw blurRad="63500" dist="50800" dir="18900000">
                    <a:prstClr val="black">
                      <a:alpha val="50000"/>
                    </a:prstClr>
                  </a:innerShdw>
                </a:effectLst>
                <a:latin typeface="Elephant" panose="02020904090505020303" pitchFamily="18" charset="0"/>
              </a:rPr>
              <a:t>So, Today’s our lesson is……….</a:t>
            </a:r>
            <a:endParaRPr lang="en-US" sz="4400" b="1" dirty="0">
              <a:solidFill>
                <a:srgbClr val="7030A0"/>
              </a:solidFill>
              <a:effectLst>
                <a:innerShdw blurRad="63500" dist="50800" dir="18900000">
                  <a:prstClr val="black">
                    <a:alpha val="50000"/>
                  </a:prstClr>
                </a:innerShdw>
              </a:effectLst>
              <a:latin typeface="Elephant" panose="02020904090505020303" pitchFamily="18" charset="0"/>
            </a:endParaRPr>
          </a:p>
        </p:txBody>
      </p:sp>
      <p:grpSp>
        <p:nvGrpSpPr>
          <p:cNvPr id="5" name="Group 4"/>
          <p:cNvGrpSpPr/>
          <p:nvPr/>
        </p:nvGrpSpPr>
        <p:grpSpPr>
          <a:xfrm>
            <a:off x="0" y="0"/>
            <a:ext cx="12192000" cy="6858000"/>
            <a:chOff x="0" y="0"/>
            <a:chExt cx="12192000" cy="6858000"/>
          </a:xfrm>
        </p:grpSpPr>
        <p:sp>
          <p:nvSpPr>
            <p:cNvPr id="6" name="Frame 5"/>
            <p:cNvSpPr/>
            <p:nvPr/>
          </p:nvSpPr>
          <p:spPr>
            <a:xfrm>
              <a:off x="0" y="0"/>
              <a:ext cx="12192000" cy="6858000"/>
            </a:xfrm>
            <a:prstGeom prst="frame">
              <a:avLst>
                <a:gd name="adj1" fmla="val 3629"/>
              </a:avLst>
            </a:prstGeom>
            <a:solidFill>
              <a:srgbClr val="00277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225286" y="251791"/>
              <a:ext cx="11701671" cy="6347792"/>
            </a:xfrm>
            <a:prstGeom prst="frame">
              <a:avLst>
                <a:gd name="adj1" fmla="val 3003"/>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1351722" y="2871689"/>
            <a:ext cx="9539791" cy="1107996"/>
          </a:xfrm>
          <a:prstGeom prst="rect">
            <a:avLst/>
          </a:prstGeom>
          <a:noFill/>
        </p:spPr>
        <p:txBody>
          <a:bodyPr wrap="none" rtlCol="0">
            <a:spAutoFit/>
          </a:bodyPr>
          <a:lstStyle/>
          <a:p>
            <a:r>
              <a:rPr lang="en-US" sz="6600" b="1" dirty="0" smtClean="0">
                <a:solidFill>
                  <a:srgbClr val="E527C1"/>
                </a:solidFill>
                <a:effectLst>
                  <a:outerShdw blurRad="38100" dist="38100" dir="2700000" algn="tl">
                    <a:srgbClr val="000000">
                      <a:alpha val="43137"/>
                    </a:srgbClr>
                  </a:outerShdw>
                </a:effectLst>
                <a:latin typeface="Montserrat Black" panose="00000A00000000000000" pitchFamily="2" charset="0"/>
              </a:rPr>
              <a:t>Bangladeshi Cuisine</a:t>
            </a:r>
            <a:endParaRPr lang="en-US" sz="6600" b="1" dirty="0">
              <a:solidFill>
                <a:srgbClr val="E527C1"/>
              </a:solidFill>
              <a:effectLst>
                <a:outerShdw blurRad="38100" dist="38100" dir="2700000" algn="tl">
                  <a:srgbClr val="000000">
                    <a:alpha val="43137"/>
                  </a:srgbClr>
                </a:outerShdw>
              </a:effectLst>
              <a:latin typeface="Montserrat Black" panose="00000A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28" y="4833223"/>
            <a:ext cx="11286699" cy="158730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9778941" y="256997"/>
            <a:ext cx="2197849" cy="226932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52797" y="134652"/>
            <a:ext cx="2197849" cy="2269324"/>
          </a:xfrm>
          <a:prstGeom prst="rect">
            <a:avLst/>
          </a:prstGeom>
        </p:spPr>
      </p:pic>
    </p:spTree>
    <p:extLst>
      <p:ext uri="{BB962C8B-B14F-4D97-AF65-F5344CB8AC3E}">
        <p14:creationId xmlns:p14="http://schemas.microsoft.com/office/powerpoint/2010/main" val="35914618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left)">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8">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8">
                                            <p:txEl>
                                              <p:pRg st="0" end="0"/>
                                            </p:txEl>
                                          </p:spTgt>
                                        </p:tgtEl>
                                        <p:attrNameLst>
                                          <p:attrName>ppt_w</p:attrName>
                                        </p:attrNameLst>
                                      </p:cBhvr>
                                    </p:anim>
                                    <p:anim by="(#ppt_w*0.50)" calcmode="lin" valueType="num">
                                      <p:cBhvr>
                                        <p:cTn id="14" dur="500" decel="50000" autoRev="1" fill="hold">
                                          <p:stCondLst>
                                            <p:cond delay="0"/>
                                          </p:stCondLst>
                                        </p:cTn>
                                        <p:tgtEl>
                                          <p:spTgt spid="8">
                                            <p:txEl>
                                              <p:pRg st="0" end="0"/>
                                            </p:txEl>
                                          </p:spTgt>
                                        </p:tgtEl>
                                        <p:attrNameLst>
                                          <p:attrName>ppt_x</p:attrName>
                                        </p:attrNameLst>
                                      </p:cBhvr>
                                    </p:anim>
                                    <p:anim from="(-#ppt_h/2)" to="(#ppt_y)" calcmode="lin" valueType="num">
                                      <p:cBhvr>
                                        <p:cTn id="15" dur="1000" fill="hold">
                                          <p:stCondLst>
                                            <p:cond delay="0"/>
                                          </p:stCondLst>
                                        </p:cTn>
                                        <p:tgtEl>
                                          <p:spTgt spid="8">
                                            <p:txEl>
                                              <p:pRg st="0" end="0"/>
                                            </p:txEl>
                                          </p:spTgt>
                                        </p:tgtEl>
                                        <p:attrNameLst>
                                          <p:attrName>ppt_y</p:attrName>
                                        </p:attrNameLst>
                                      </p:cBhvr>
                                    </p:anim>
                                    <p:animRot by="21600000">
                                      <p:cBhvr>
                                        <p:cTn id="16" dur="1000" fill="hold">
                                          <p:stCondLst>
                                            <p:cond delay="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6940" y="934683"/>
            <a:ext cx="5773568" cy="769441"/>
          </a:xfrm>
          <a:prstGeom prst="rect">
            <a:avLst/>
          </a:prstGeom>
          <a:noFill/>
        </p:spPr>
        <p:txBody>
          <a:bodyPr wrap="none" rtlCol="0">
            <a:spAutoFit/>
          </a:bodyPr>
          <a:lstStyle/>
          <a:p>
            <a:r>
              <a:rPr lang="en-US" sz="4400" b="1" dirty="0" smtClean="0">
                <a:solidFill>
                  <a:srgbClr val="C00000"/>
                </a:solidFill>
                <a:latin typeface="Elephant" panose="02020904090505020303" pitchFamily="18" charset="0"/>
              </a:rPr>
              <a:t>Learning Outcomes</a:t>
            </a:r>
            <a:endParaRPr lang="en-US" sz="4400" b="1" dirty="0">
              <a:solidFill>
                <a:srgbClr val="C00000"/>
              </a:solidFill>
              <a:latin typeface="Elephant" panose="02020904090505020303" pitchFamily="18" charset="0"/>
            </a:endParaRPr>
          </a:p>
        </p:txBody>
      </p:sp>
      <p:sp>
        <p:nvSpPr>
          <p:cNvPr id="4" name="Rectangle 3"/>
          <p:cNvSpPr/>
          <p:nvPr/>
        </p:nvSpPr>
        <p:spPr>
          <a:xfrm>
            <a:off x="927110" y="1917687"/>
            <a:ext cx="10360529"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lvl="0" algn="just">
              <a:defRPr/>
            </a:pPr>
            <a:r>
              <a:rPr lang="en-US" sz="2800" b="1" kern="0" dirty="0" smtClean="0">
                <a:solidFill>
                  <a:srgbClr val="E527C1"/>
                </a:solidFill>
                <a:latin typeface="Bodoni MT Black" panose="02070A03080606020203" pitchFamily="18" charset="0"/>
                <a:cs typeface="Times New Roman" panose="02020603050405020304" pitchFamily="18" charset="0"/>
              </a:rPr>
              <a:t>After</a:t>
            </a:r>
            <a:r>
              <a:rPr lang="en-US" sz="2800" b="1" kern="0" dirty="0">
                <a:solidFill>
                  <a:srgbClr val="E527C1"/>
                </a:solidFill>
                <a:latin typeface="Bodoni MT Black" panose="02070A03080606020203" pitchFamily="18" charset="0"/>
                <a:cs typeface="Times New Roman" panose="02020603050405020304" pitchFamily="18" charset="0"/>
              </a:rPr>
              <a:t> </a:t>
            </a:r>
            <a:r>
              <a:rPr lang="en-US" sz="2800" b="1" kern="0" dirty="0" smtClean="0">
                <a:solidFill>
                  <a:srgbClr val="E527C1"/>
                </a:solidFill>
                <a:latin typeface="Bodoni MT Black" panose="02070A03080606020203" pitchFamily="18" charset="0"/>
                <a:cs typeface="Times New Roman" panose="02020603050405020304" pitchFamily="18" charset="0"/>
              </a:rPr>
              <a:t>studied </a:t>
            </a:r>
            <a:r>
              <a:rPr lang="en-US" sz="2800" b="1" kern="0" dirty="0">
                <a:solidFill>
                  <a:srgbClr val="E527C1"/>
                </a:solidFill>
                <a:latin typeface="Bodoni MT Black" panose="02070A03080606020203" pitchFamily="18" charset="0"/>
                <a:cs typeface="Times New Roman" panose="02020603050405020304" pitchFamily="18" charset="0"/>
              </a:rPr>
              <a:t>this </a:t>
            </a:r>
            <a:r>
              <a:rPr lang="en-US" sz="2800" b="1" kern="0" dirty="0" smtClean="0">
                <a:solidFill>
                  <a:srgbClr val="E527C1"/>
                </a:solidFill>
                <a:latin typeface="Bodoni MT Black" panose="02070A03080606020203" pitchFamily="18" charset="0"/>
                <a:cs typeface="Times New Roman" panose="02020603050405020304" pitchFamily="18" charset="0"/>
              </a:rPr>
              <a:t>lesson </a:t>
            </a:r>
            <a:r>
              <a:rPr lang="en-US" sz="2800" b="1" kern="0" dirty="0">
                <a:solidFill>
                  <a:srgbClr val="E527C1"/>
                </a:solidFill>
                <a:latin typeface="Bodoni MT Black" panose="02070A03080606020203" pitchFamily="18" charset="0"/>
                <a:cs typeface="Times New Roman" panose="02020603050405020304" pitchFamily="18" charset="0"/>
              </a:rPr>
              <a:t>the students will be able </a:t>
            </a:r>
            <a:r>
              <a:rPr lang="en-US" sz="2800" b="1" kern="0" dirty="0" smtClean="0">
                <a:solidFill>
                  <a:srgbClr val="E527C1"/>
                </a:solidFill>
                <a:latin typeface="Bodoni MT Black" panose="02070A03080606020203" pitchFamily="18" charset="0"/>
                <a:cs typeface="Times New Roman" panose="02020603050405020304" pitchFamily="18" charset="0"/>
              </a:rPr>
              <a:t>to</a:t>
            </a:r>
            <a:r>
              <a:rPr lang="bn-IN" sz="2800" b="1" kern="0" dirty="0" smtClean="0">
                <a:solidFill>
                  <a:srgbClr val="E527C1"/>
                </a:solidFill>
                <a:latin typeface="Bodoni MT Black" panose="02070A03080606020203" pitchFamily="18" charset="0"/>
                <a:cs typeface="Times New Roman" panose="02020603050405020304" pitchFamily="18" charset="0"/>
              </a:rPr>
              <a:t>.......</a:t>
            </a:r>
            <a:endParaRPr lang="en-US" sz="2800" b="1" kern="0" dirty="0">
              <a:solidFill>
                <a:srgbClr val="E527C1"/>
              </a:solidFill>
              <a:latin typeface="Bodoni MT Black" panose="02070A03080606020203" pitchFamily="18" charset="0"/>
              <a:cs typeface="Times New Roman" panose="02020603050405020304" pitchFamily="18" charset="0"/>
            </a:endParaRPr>
          </a:p>
        </p:txBody>
      </p:sp>
      <p:sp>
        <p:nvSpPr>
          <p:cNvPr id="5" name="Rectangle 4"/>
          <p:cNvSpPr/>
          <p:nvPr/>
        </p:nvSpPr>
        <p:spPr>
          <a:xfrm>
            <a:off x="2095164" y="2729733"/>
            <a:ext cx="8891283" cy="2246769"/>
          </a:xfrm>
          <a:prstGeom prst="rect">
            <a:avLst/>
          </a:prstGeom>
        </p:spPr>
        <p:txBody>
          <a:bodyPr wrap="square">
            <a:spAutoFit/>
          </a:bodyPr>
          <a:lstStyle/>
          <a:p>
            <a:pPr marL="285750" indent="-285750">
              <a:buFont typeface="Wingdings" panose="05000000000000000000" pitchFamily="2" charset="2"/>
              <a:buChar char="v"/>
            </a:pPr>
            <a:r>
              <a:rPr lang="en-US" sz="2800" b="1" dirty="0" smtClean="0">
                <a:solidFill>
                  <a:srgbClr val="3333CC"/>
                </a:solidFill>
                <a:effectLst>
                  <a:innerShdw blurRad="63500" dist="50800" dir="2700000">
                    <a:prstClr val="black">
                      <a:alpha val="50000"/>
                    </a:prstClr>
                  </a:innerShdw>
                </a:effectLst>
                <a:latin typeface="Bodoni MT Black" panose="02070A03080606020203" pitchFamily="18" charset="0"/>
                <a:cs typeface="Times New Roman" panose="02020603050405020304" pitchFamily="18" charset="0"/>
              </a:rPr>
              <a:t>Read </a:t>
            </a:r>
            <a:r>
              <a:rPr lang="en-US" sz="2800" b="1" dirty="0">
                <a:solidFill>
                  <a:srgbClr val="3333CC"/>
                </a:solidFill>
                <a:effectLst>
                  <a:innerShdw blurRad="63500" dist="50800" dir="2700000">
                    <a:prstClr val="black">
                      <a:alpha val="50000"/>
                    </a:prstClr>
                  </a:innerShdw>
                </a:effectLst>
                <a:latin typeface="Bodoni MT Black" panose="02070A03080606020203" pitchFamily="18" charset="0"/>
                <a:cs typeface="Times New Roman" panose="02020603050405020304" pitchFamily="18" charset="0"/>
              </a:rPr>
              <a:t>and understand </a:t>
            </a:r>
            <a:r>
              <a:rPr lang="en-US" sz="2800" b="1" dirty="0" smtClean="0">
                <a:solidFill>
                  <a:srgbClr val="3333CC"/>
                </a:solidFill>
                <a:effectLst>
                  <a:innerShdw blurRad="63500" dist="50800" dir="2700000">
                    <a:prstClr val="black">
                      <a:alpha val="50000"/>
                    </a:prstClr>
                  </a:innerShdw>
                </a:effectLst>
                <a:latin typeface="Bodoni MT Black" panose="02070A03080606020203" pitchFamily="18" charset="0"/>
                <a:cs typeface="Times New Roman" panose="02020603050405020304" pitchFamily="18" charset="0"/>
              </a:rPr>
              <a:t>the text</a:t>
            </a:r>
            <a:r>
              <a:rPr lang="en-US" sz="2800" b="1" dirty="0">
                <a:solidFill>
                  <a:srgbClr val="3333CC"/>
                </a:solidFill>
                <a:effectLst>
                  <a:innerShdw blurRad="63500" dist="50800" dir="2700000">
                    <a:prstClr val="black">
                      <a:alpha val="50000"/>
                    </a:prstClr>
                  </a:innerShdw>
                </a:effectLst>
                <a:latin typeface="Bodoni MT Black" panose="02070A03080606020203" pitchFamily="18" charset="0"/>
                <a:cs typeface="Times New Roman" panose="02020603050405020304" pitchFamily="18" charset="0"/>
              </a:rPr>
              <a:t>. </a:t>
            </a:r>
          </a:p>
          <a:p>
            <a:pPr marL="285750" indent="-285750">
              <a:buFont typeface="Wingdings" panose="05000000000000000000" pitchFamily="2" charset="2"/>
              <a:buChar char="v"/>
            </a:pPr>
            <a:r>
              <a:rPr lang="en-US" sz="2800" b="1" dirty="0" smtClean="0">
                <a:solidFill>
                  <a:srgbClr val="3333CC"/>
                </a:solidFill>
                <a:effectLst>
                  <a:innerShdw blurRad="63500" dist="50800" dir="2700000">
                    <a:prstClr val="black">
                      <a:alpha val="50000"/>
                    </a:prstClr>
                  </a:innerShdw>
                </a:effectLst>
                <a:latin typeface="Bodoni MT Black" panose="02070A03080606020203" pitchFamily="18" charset="0"/>
                <a:cs typeface="Times New Roman" panose="02020603050405020304" pitchFamily="18" charset="0"/>
              </a:rPr>
              <a:t>Ask </a:t>
            </a:r>
            <a:r>
              <a:rPr lang="en-US" sz="2800" b="1" dirty="0">
                <a:solidFill>
                  <a:srgbClr val="3333CC"/>
                </a:solidFill>
                <a:effectLst>
                  <a:innerShdw blurRad="63500" dist="50800" dir="2700000">
                    <a:prstClr val="black">
                      <a:alpha val="50000"/>
                    </a:prstClr>
                  </a:innerShdw>
                </a:effectLst>
                <a:latin typeface="Bodoni MT Black" panose="02070A03080606020203" pitchFamily="18" charset="0"/>
                <a:cs typeface="Times New Roman" panose="02020603050405020304" pitchFamily="18" charset="0"/>
              </a:rPr>
              <a:t>and Answer </a:t>
            </a:r>
            <a:r>
              <a:rPr lang="en-US" sz="2800" b="1" dirty="0" smtClean="0">
                <a:solidFill>
                  <a:srgbClr val="3333CC"/>
                </a:solidFill>
                <a:effectLst>
                  <a:innerShdw blurRad="63500" dist="50800" dir="2700000">
                    <a:prstClr val="black">
                      <a:alpha val="50000"/>
                    </a:prstClr>
                  </a:innerShdw>
                </a:effectLst>
                <a:latin typeface="Bodoni MT Black" panose="02070A03080606020203" pitchFamily="18" charset="0"/>
                <a:cs typeface="Times New Roman" panose="02020603050405020304" pitchFamily="18" charset="0"/>
              </a:rPr>
              <a:t>Questions.</a:t>
            </a:r>
            <a:endParaRPr lang="en-US" sz="2800" b="1" dirty="0">
              <a:solidFill>
                <a:srgbClr val="3333CC"/>
              </a:solidFill>
              <a:effectLst>
                <a:innerShdw blurRad="63500" dist="50800" dir="2700000">
                  <a:prstClr val="black">
                    <a:alpha val="50000"/>
                  </a:prstClr>
                </a:innerShdw>
              </a:effectLst>
              <a:latin typeface="Bodoni MT Black" panose="02070A03080606020203" pitchFamily="18" charset="0"/>
              <a:cs typeface="Times New Roman" panose="02020603050405020304" pitchFamily="18" charset="0"/>
            </a:endParaRPr>
          </a:p>
          <a:p>
            <a:pPr marL="342900" indent="-342900">
              <a:buFont typeface="Wingdings" panose="05000000000000000000" pitchFamily="2" charset="2"/>
              <a:buChar char="v"/>
            </a:pPr>
            <a:r>
              <a:rPr lang="en-US" sz="2800" b="1" dirty="0" smtClean="0">
                <a:solidFill>
                  <a:srgbClr val="3333CC"/>
                </a:solidFill>
                <a:effectLst>
                  <a:innerShdw blurRad="63500" dist="50800" dir="2700000">
                    <a:prstClr val="black">
                      <a:alpha val="50000"/>
                    </a:prstClr>
                  </a:innerShdw>
                </a:effectLst>
                <a:latin typeface="Bodoni MT Black" panose="02070A03080606020203" pitchFamily="18" charset="0"/>
                <a:cs typeface="Times New Roman" panose="02020603050405020304" pitchFamily="18" charset="0"/>
              </a:rPr>
              <a:t>Identified true or false. </a:t>
            </a:r>
            <a:endParaRPr lang="en-US" sz="2800" b="1" dirty="0">
              <a:solidFill>
                <a:srgbClr val="3333CC"/>
              </a:solidFill>
              <a:effectLst>
                <a:innerShdw blurRad="63500" dist="50800" dir="2700000">
                  <a:prstClr val="black">
                    <a:alpha val="50000"/>
                  </a:prstClr>
                </a:innerShdw>
              </a:effectLst>
              <a:latin typeface="Bodoni MT Black" panose="02070A03080606020203" pitchFamily="18" charset="0"/>
              <a:cs typeface="Times New Roman" panose="02020603050405020304" pitchFamily="18" charset="0"/>
            </a:endParaRPr>
          </a:p>
          <a:p>
            <a:pPr marL="342900" indent="-342900">
              <a:buFont typeface="Wingdings" panose="05000000000000000000" pitchFamily="2" charset="2"/>
              <a:buChar char="v"/>
            </a:pPr>
            <a:r>
              <a:rPr lang="en-US" sz="2800" b="1" dirty="0" smtClean="0">
                <a:solidFill>
                  <a:srgbClr val="3333CC"/>
                </a:solidFill>
                <a:effectLst>
                  <a:innerShdw blurRad="63500" dist="50800" dir="2700000">
                    <a:prstClr val="black">
                      <a:alpha val="50000"/>
                    </a:prstClr>
                  </a:innerShdw>
                </a:effectLst>
                <a:latin typeface="Bodoni MT Black" panose="02070A03080606020203" pitchFamily="18" charset="0"/>
                <a:cs typeface="Times New Roman" panose="02020603050405020304" pitchFamily="18" charset="0"/>
              </a:rPr>
              <a:t>Know </a:t>
            </a:r>
            <a:r>
              <a:rPr lang="en-US" sz="2800" b="1" dirty="0">
                <a:solidFill>
                  <a:srgbClr val="3333CC"/>
                </a:solidFill>
                <a:effectLst>
                  <a:innerShdw blurRad="63500" dist="50800" dir="2700000">
                    <a:prstClr val="black">
                      <a:alpha val="50000"/>
                    </a:prstClr>
                  </a:innerShdw>
                </a:effectLst>
                <a:latin typeface="Bodoni MT Black" panose="02070A03080606020203" pitchFamily="18" charset="0"/>
                <a:cs typeface="Times New Roman" panose="02020603050405020304" pitchFamily="18" charset="0"/>
              </a:rPr>
              <a:t>about Bangladeshi food </a:t>
            </a:r>
            <a:r>
              <a:rPr lang="en-US" sz="2800" b="1" dirty="0" smtClean="0">
                <a:solidFill>
                  <a:srgbClr val="3333CC"/>
                </a:solidFill>
                <a:effectLst>
                  <a:innerShdw blurRad="63500" dist="50800" dir="2700000">
                    <a:prstClr val="black">
                      <a:alpha val="50000"/>
                    </a:prstClr>
                  </a:innerShdw>
                </a:effectLst>
                <a:latin typeface="Bodoni MT Black" panose="02070A03080606020203" pitchFamily="18" charset="0"/>
                <a:cs typeface="Times New Roman" panose="02020603050405020304" pitchFamily="18" charset="0"/>
              </a:rPr>
              <a:t>and food habit.</a:t>
            </a:r>
            <a:endParaRPr lang="en-US" sz="2800" b="1" dirty="0">
              <a:solidFill>
                <a:srgbClr val="3333CC"/>
              </a:solidFill>
              <a:effectLst>
                <a:innerShdw blurRad="63500" dist="50800" dir="2700000">
                  <a:prstClr val="black">
                    <a:alpha val="50000"/>
                  </a:prstClr>
                </a:innerShdw>
              </a:effectLst>
              <a:latin typeface="Bodoni MT Black" panose="02070A03080606020203" pitchFamily="18" charset="0"/>
              <a:cs typeface="Times New Roman" panose="02020603050405020304" pitchFamily="18" charset="0"/>
            </a:endParaRPr>
          </a:p>
          <a:p>
            <a:pPr marL="342900" indent="-342900">
              <a:buFont typeface="Wingdings" panose="05000000000000000000" pitchFamily="2" charset="2"/>
              <a:buChar char="v"/>
            </a:pPr>
            <a:r>
              <a:rPr lang="en-US" sz="2800" b="1" dirty="0" smtClean="0">
                <a:solidFill>
                  <a:srgbClr val="3333CC"/>
                </a:solidFill>
                <a:effectLst>
                  <a:innerShdw blurRad="63500" dist="50800" dir="2700000">
                    <a:prstClr val="black">
                      <a:alpha val="50000"/>
                    </a:prstClr>
                  </a:innerShdw>
                </a:effectLst>
                <a:latin typeface="Bodoni MT Black" panose="02070A03080606020203" pitchFamily="18" charset="0"/>
                <a:cs typeface="Times New Roman" panose="02020603050405020304" pitchFamily="18" charset="0"/>
              </a:rPr>
              <a:t>Narrate </a:t>
            </a:r>
            <a:r>
              <a:rPr lang="en-US" sz="2800" b="1" dirty="0">
                <a:solidFill>
                  <a:srgbClr val="3333CC"/>
                </a:solidFill>
                <a:effectLst>
                  <a:innerShdw blurRad="63500" dist="50800" dir="2700000">
                    <a:prstClr val="black">
                      <a:alpha val="50000"/>
                    </a:prstClr>
                  </a:innerShdw>
                </a:effectLst>
                <a:latin typeface="Bodoni MT Black" panose="02070A03080606020203" pitchFamily="18" charset="0"/>
                <a:cs typeface="Times New Roman" panose="02020603050405020304" pitchFamily="18" charset="0"/>
              </a:rPr>
              <a:t>about Bangladeshi cooking </a:t>
            </a:r>
            <a:r>
              <a:rPr lang="en-US" sz="2800" b="1" dirty="0" smtClean="0">
                <a:solidFill>
                  <a:srgbClr val="3333CC"/>
                </a:solidFill>
                <a:effectLst>
                  <a:innerShdw blurRad="63500" dist="50800" dir="2700000">
                    <a:prstClr val="black">
                      <a:alpha val="50000"/>
                    </a:prstClr>
                  </a:innerShdw>
                </a:effectLst>
                <a:latin typeface="Bodoni MT Black" panose="02070A03080606020203" pitchFamily="18" charset="0"/>
                <a:cs typeface="Times New Roman" panose="02020603050405020304" pitchFamily="18" charset="0"/>
              </a:rPr>
              <a:t>style.</a:t>
            </a:r>
            <a:endParaRPr lang="en-US" sz="2800" b="1" dirty="0">
              <a:solidFill>
                <a:srgbClr val="3333CC"/>
              </a:solidFill>
              <a:effectLst>
                <a:innerShdw blurRad="63500" dist="50800" dir="2700000">
                  <a:prstClr val="black">
                    <a:alpha val="50000"/>
                  </a:prstClr>
                </a:innerShdw>
              </a:effectLst>
              <a:latin typeface="Bodoni MT Black" panose="02070A03080606020203" pitchFamily="18" charset="0"/>
              <a:cs typeface="Times New Roman" panose="02020603050405020304" pitchFamily="18" charset="0"/>
            </a:endParaRPr>
          </a:p>
        </p:txBody>
      </p:sp>
      <p:grpSp>
        <p:nvGrpSpPr>
          <p:cNvPr id="8" name="Group 7"/>
          <p:cNvGrpSpPr/>
          <p:nvPr/>
        </p:nvGrpSpPr>
        <p:grpSpPr>
          <a:xfrm>
            <a:off x="0" y="0"/>
            <a:ext cx="12192000" cy="6858000"/>
            <a:chOff x="0" y="0"/>
            <a:chExt cx="12192000" cy="6858000"/>
          </a:xfrm>
        </p:grpSpPr>
        <p:sp>
          <p:nvSpPr>
            <p:cNvPr id="6" name="Frame 5"/>
            <p:cNvSpPr/>
            <p:nvPr/>
          </p:nvSpPr>
          <p:spPr>
            <a:xfrm>
              <a:off x="0" y="0"/>
              <a:ext cx="12192000" cy="6858000"/>
            </a:xfrm>
            <a:prstGeom prst="frame">
              <a:avLst>
                <a:gd name="adj1" fmla="val 4015"/>
              </a:avLst>
            </a:prstGeom>
            <a:solidFill>
              <a:srgbClr val="00277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286602" y="286602"/>
              <a:ext cx="11614245" cy="6300465"/>
            </a:xfrm>
            <a:prstGeom prst="frame">
              <a:avLst>
                <a:gd name="adj1" fmla="val 3477"/>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16" y="5190065"/>
            <a:ext cx="11177516" cy="118343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857" y="308868"/>
            <a:ext cx="2261430" cy="181157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9855318" y="184387"/>
            <a:ext cx="2261430" cy="1811576"/>
          </a:xfrm>
          <a:prstGeom prst="rect">
            <a:avLst/>
          </a:prstGeom>
        </p:spPr>
      </p:pic>
    </p:spTree>
    <p:extLst>
      <p:ext uri="{BB962C8B-B14F-4D97-AF65-F5344CB8AC3E}">
        <p14:creationId xmlns:p14="http://schemas.microsoft.com/office/powerpoint/2010/main" val="32803401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3000"/>
                                        <p:tgtEl>
                                          <p:spTgt spid="5"/>
                                        </p:tgtEl>
                                        <p:attrNameLst>
                                          <p:attrName>ppt_x</p:attrName>
                                        </p:attrNameLst>
                                      </p:cBhvr>
                                      <p:tavLst>
                                        <p:tav tm="0">
                                          <p:val>
                                            <p:strVal val="#ppt_x+#ppt_w*1.125000"/>
                                          </p:val>
                                        </p:tav>
                                        <p:tav tm="100000">
                                          <p:val>
                                            <p:strVal val="#ppt_x"/>
                                          </p:val>
                                        </p:tav>
                                      </p:tavLst>
                                    </p:anim>
                                    <p:animEffect transition="in" filter="wipe(left)">
                                      <p:cBhvr>
                                        <p:cTn id="2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4015"/>
            </a:avLst>
          </a:prstGeom>
          <a:solidFill>
            <a:srgbClr val="0036A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226257" y="448857"/>
            <a:ext cx="3582158" cy="769441"/>
          </a:xfrm>
          <a:prstGeom prst="rect">
            <a:avLst/>
          </a:prstGeom>
          <a:noFill/>
        </p:spPr>
        <p:txBody>
          <a:bodyPr wrap="square" rtlCol="0">
            <a:spAutoFit/>
          </a:bodyPr>
          <a:lstStyle/>
          <a:p>
            <a:r>
              <a:rPr lang="en-US" sz="4400" b="1" i="1" dirty="0" smtClean="0">
                <a:solidFill>
                  <a:srgbClr val="E527C1"/>
                </a:solidFill>
                <a:effectLst>
                  <a:outerShdw blurRad="38100" dist="38100" dir="2700000" algn="tl">
                    <a:srgbClr val="000000">
                      <a:alpha val="43137"/>
                    </a:srgbClr>
                  </a:outerShdw>
                </a:effectLst>
                <a:latin typeface="Elephant" panose="02020904090505020303" pitchFamily="18" charset="0"/>
                <a:cs typeface="Times New Roman" panose="02020603050405020304" pitchFamily="18" charset="0"/>
              </a:rPr>
              <a:t>Vocabulary</a:t>
            </a:r>
            <a:endParaRPr lang="en-US" sz="4800" b="1" i="1" dirty="0">
              <a:solidFill>
                <a:srgbClr val="E527C1"/>
              </a:solidFill>
              <a:effectLst>
                <a:outerShdw blurRad="38100" dist="38100" dir="2700000" algn="tl">
                  <a:srgbClr val="000000">
                    <a:alpha val="43137"/>
                  </a:srgbClr>
                </a:outerShdw>
              </a:effectLst>
              <a:latin typeface="Elephant" panose="02020904090505020303" pitchFamily="18" charset="0"/>
              <a:cs typeface="Times New Roman" panose="02020603050405020304" pitchFamily="18" charset="0"/>
            </a:endParaRPr>
          </a:p>
        </p:txBody>
      </p:sp>
      <p:sp>
        <p:nvSpPr>
          <p:cNvPr id="9" name="Frame 8"/>
          <p:cNvSpPr/>
          <p:nvPr/>
        </p:nvSpPr>
        <p:spPr>
          <a:xfrm>
            <a:off x="259306" y="272954"/>
            <a:ext cx="11655189" cy="6318915"/>
          </a:xfrm>
          <a:prstGeom prst="frame">
            <a:avLst>
              <a:gd name="adj1" fmla="val 2935"/>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1485868" y="887871"/>
            <a:ext cx="2141933" cy="523220"/>
          </a:xfrm>
          <a:prstGeom prst="rect">
            <a:avLst/>
          </a:prstGeom>
        </p:spPr>
        <p:txBody>
          <a:bodyPr wrap="none">
            <a:spAutoFit/>
          </a:bodyPr>
          <a:lstStyle/>
          <a:p>
            <a:pPr lvl="0" algn="ctr">
              <a:defRPr/>
            </a:pPr>
            <a:r>
              <a:rPr lang="en-US" sz="2800" b="1" dirty="0">
                <a:effectLst>
                  <a:outerShdw blurRad="38100" dist="38100" dir="2700000" algn="tl">
                    <a:srgbClr val="000000">
                      <a:alpha val="43137"/>
                    </a:srgbClr>
                  </a:outerShdw>
                </a:effectLst>
                <a:latin typeface="Bodoni MT Black" panose="02070A03080606020203" pitchFamily="18" charset="0"/>
                <a:cs typeface="Times New Roman" panose="02020603050405020304" pitchFamily="18" charset="0"/>
              </a:rPr>
              <a:t>Dried Fish</a:t>
            </a:r>
          </a:p>
        </p:txBody>
      </p:sp>
      <p:sp>
        <p:nvSpPr>
          <p:cNvPr id="3" name="Rectangle 2"/>
          <p:cNvSpPr/>
          <p:nvPr/>
        </p:nvSpPr>
        <p:spPr>
          <a:xfrm>
            <a:off x="655425" y="3305891"/>
            <a:ext cx="3781759" cy="1077218"/>
          </a:xfrm>
          <a:prstGeom prst="rect">
            <a:avLst/>
          </a:prstGeom>
        </p:spPr>
        <p:txBody>
          <a:bodyPr wrap="square">
            <a:spAutoFit/>
          </a:bodyPr>
          <a:lstStyle/>
          <a:p>
            <a:pPr lvl="0" algn="ctr">
              <a:defRPr/>
            </a:pPr>
            <a:r>
              <a:rPr lang="en-US" sz="3200" b="1" dirty="0">
                <a:effectLst>
                  <a:outerShdw blurRad="38100" dist="38100" dir="2700000" algn="tl">
                    <a:srgbClr val="000000">
                      <a:alpha val="43137"/>
                    </a:srgbClr>
                  </a:outerShdw>
                </a:effectLst>
                <a:latin typeface="Bodoni MT Black" panose="02070A03080606020203" pitchFamily="18" charset="0"/>
                <a:cs typeface="Times New Roman" panose="02020603050405020304" pitchFamily="18" charset="0"/>
              </a:rPr>
              <a:t>Fishes which are dried in sun</a:t>
            </a:r>
          </a:p>
        </p:txBody>
      </p:sp>
      <p:sp>
        <p:nvSpPr>
          <p:cNvPr id="4" name="Rectangle 3"/>
          <p:cNvSpPr/>
          <p:nvPr/>
        </p:nvSpPr>
        <p:spPr>
          <a:xfrm>
            <a:off x="8793225" y="785034"/>
            <a:ext cx="1707712" cy="584775"/>
          </a:xfrm>
          <a:prstGeom prst="rect">
            <a:avLst/>
          </a:prstGeom>
        </p:spPr>
        <p:txBody>
          <a:bodyPr wrap="none">
            <a:spAutoFit/>
          </a:bodyPr>
          <a:lstStyle/>
          <a:p>
            <a:pPr lvl="0" algn="ctr">
              <a:defRPr/>
            </a:pPr>
            <a:r>
              <a:rPr lang="en-US" sz="3200" b="1" dirty="0">
                <a:solidFill>
                  <a:prstClr val="black"/>
                </a:solidFill>
                <a:effectLst>
                  <a:outerShdw blurRad="38100" dist="38100" dir="2700000" algn="tl">
                    <a:srgbClr val="000000">
                      <a:alpha val="43137"/>
                    </a:srgbClr>
                  </a:outerShdw>
                </a:effectLst>
                <a:latin typeface="Bodoni MT Black" panose="02070A03080606020203" pitchFamily="18" charset="0"/>
                <a:cs typeface="Times New Roman" panose="02020603050405020304" pitchFamily="18" charset="0"/>
              </a:rPr>
              <a:t>Pickles</a:t>
            </a:r>
          </a:p>
        </p:txBody>
      </p:sp>
      <p:sp>
        <p:nvSpPr>
          <p:cNvPr id="5" name="Rectangle 4"/>
          <p:cNvSpPr/>
          <p:nvPr/>
        </p:nvSpPr>
        <p:spPr>
          <a:xfrm>
            <a:off x="8202363" y="3372290"/>
            <a:ext cx="3041217" cy="584775"/>
          </a:xfrm>
          <a:prstGeom prst="rect">
            <a:avLst/>
          </a:prstGeom>
        </p:spPr>
        <p:txBody>
          <a:bodyPr wrap="none">
            <a:spAutoFit/>
          </a:bodyPr>
          <a:lstStyle/>
          <a:p>
            <a:pPr lvl="0" algn="ctr">
              <a:defRPr/>
            </a:pPr>
            <a:r>
              <a:rPr lang="en-US" sz="3200" b="1" dirty="0">
                <a:solidFill>
                  <a:prstClr val="black"/>
                </a:solidFill>
                <a:effectLst>
                  <a:outerShdw blurRad="38100" dist="38100" dir="2700000" algn="tl">
                    <a:srgbClr val="000000">
                      <a:alpha val="43137"/>
                    </a:srgbClr>
                  </a:outerShdw>
                </a:effectLst>
                <a:latin typeface="Bodoni MT Black" panose="02070A03080606020203" pitchFamily="18" charset="0"/>
                <a:cs typeface="Times New Roman" panose="02020603050405020304" pitchFamily="18" charset="0"/>
              </a:rPr>
              <a:t>Predicaments</a:t>
            </a:r>
          </a:p>
        </p:txBody>
      </p:sp>
      <p:sp>
        <p:nvSpPr>
          <p:cNvPr id="10" name="Rectangle 9"/>
          <p:cNvSpPr/>
          <p:nvPr/>
        </p:nvSpPr>
        <p:spPr>
          <a:xfrm>
            <a:off x="2770409" y="4842780"/>
            <a:ext cx="1455848" cy="584775"/>
          </a:xfrm>
          <a:prstGeom prst="rect">
            <a:avLst/>
          </a:prstGeom>
        </p:spPr>
        <p:txBody>
          <a:bodyPr wrap="none">
            <a:spAutoFit/>
          </a:bodyPr>
          <a:lstStyle/>
          <a:p>
            <a:pPr algn="ctr"/>
            <a:r>
              <a:rPr lang="en-US" sz="3200" b="1" dirty="0">
                <a:effectLst>
                  <a:outerShdw blurRad="38100" dist="38100" dir="2700000" algn="tl">
                    <a:srgbClr val="000000">
                      <a:alpha val="43137"/>
                    </a:srgbClr>
                  </a:outerShdw>
                </a:effectLst>
                <a:latin typeface="Bodoni MT Black" panose="02070A03080606020203" pitchFamily="18" charset="0"/>
                <a:cs typeface="Times New Roman" panose="02020603050405020304" pitchFamily="18" charset="0"/>
              </a:rPr>
              <a:t>Spices</a:t>
            </a:r>
          </a:p>
        </p:txBody>
      </p:sp>
      <p:sp>
        <p:nvSpPr>
          <p:cNvPr id="11" name="Rectangle 10"/>
          <p:cNvSpPr/>
          <p:nvPr/>
        </p:nvSpPr>
        <p:spPr>
          <a:xfrm>
            <a:off x="7960490" y="4880748"/>
            <a:ext cx="2460930" cy="584775"/>
          </a:xfrm>
          <a:prstGeom prst="rect">
            <a:avLst/>
          </a:prstGeom>
        </p:spPr>
        <p:txBody>
          <a:bodyPr wrap="none">
            <a:spAutoFit/>
          </a:bodyPr>
          <a:lstStyle/>
          <a:p>
            <a:pPr lvl="0" algn="ctr">
              <a:defRPr/>
            </a:pPr>
            <a:r>
              <a:rPr lang="en-US" sz="3200" b="1" dirty="0">
                <a:effectLst>
                  <a:outerShdw blurRad="38100" dist="38100" dir="2700000" algn="tl">
                    <a:srgbClr val="000000">
                      <a:alpha val="43137"/>
                    </a:srgbClr>
                  </a:outerShdw>
                </a:effectLst>
                <a:latin typeface="Bodoni MT Black" panose="02070A03080606020203" pitchFamily="18" charset="0"/>
                <a:cs typeface="Times New Roman" panose="02020603050405020304" pitchFamily="18" charset="0"/>
              </a:rPr>
              <a:t>Seasonings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8415" y="1382307"/>
            <a:ext cx="3522357" cy="2018479"/>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414" y="1506286"/>
            <a:ext cx="3338843" cy="1842121"/>
          </a:xfrm>
          <a:prstGeom prst="rect">
            <a:avLst/>
          </a:prstGeom>
          <a:ln w="38100" cap="sq">
            <a:solidFill>
              <a:srgbClr val="E527C1"/>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9226" y="4095566"/>
            <a:ext cx="3668294" cy="2045873"/>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2801" y="1290201"/>
            <a:ext cx="2116231" cy="2274290"/>
          </a:xfrm>
          <a:prstGeom prst="rect">
            <a:avLst/>
          </a:prstGeom>
        </p:spPr>
      </p:pic>
    </p:spTree>
    <p:extLst>
      <p:ext uri="{BB962C8B-B14F-4D97-AF65-F5344CB8AC3E}">
        <p14:creationId xmlns:p14="http://schemas.microsoft.com/office/powerpoint/2010/main" val="12556429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ppt_x</p:attrName>
                                        </p:attrNameLst>
                                      </p:cBhvr>
                                      <p:tavLst>
                                        <p:tav tm="0">
                                          <p:val>
                                            <p:strVal val="#ppt_x-#ppt_w*1.125000"/>
                                          </p:val>
                                        </p:tav>
                                        <p:tav tm="100000">
                                          <p:val>
                                            <p:strVal val="#ppt_x"/>
                                          </p:val>
                                        </p:tav>
                                      </p:tavLst>
                                    </p:anim>
                                    <p:animEffect transition="in" filter="wipe(righ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p:tgtEl>
                                          <p:spTgt spid="4"/>
                                        </p:tgtEl>
                                        <p:attrNameLst>
                                          <p:attrName>ppt_x</p:attrName>
                                        </p:attrNameLst>
                                      </p:cBhvr>
                                      <p:tavLst>
                                        <p:tav tm="0">
                                          <p:val>
                                            <p:strVal val="#ppt_x+#ppt_w*1.125000"/>
                                          </p:val>
                                        </p:tav>
                                        <p:tav tm="100000">
                                          <p:val>
                                            <p:strVal val="#ppt_x"/>
                                          </p:val>
                                        </p:tav>
                                      </p:tavLst>
                                    </p:anim>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2"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p:tgtEl>
                                          <p:spTgt spid="5"/>
                                        </p:tgtEl>
                                        <p:attrNameLst>
                                          <p:attrName>ppt_x</p:attrName>
                                        </p:attrNameLst>
                                      </p:cBhvr>
                                      <p:tavLst>
                                        <p:tav tm="0">
                                          <p:val>
                                            <p:strVal val="#ppt_x+#ppt_w*1.125000"/>
                                          </p:val>
                                        </p:tav>
                                        <p:tav tm="100000">
                                          <p:val>
                                            <p:strVal val="#ppt_x"/>
                                          </p:val>
                                        </p:tav>
                                      </p:tavLst>
                                    </p:anim>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p:tgtEl>
                                          <p:spTgt spid="10"/>
                                        </p:tgtEl>
                                        <p:attrNameLst>
                                          <p:attrName>ppt_y</p:attrName>
                                        </p:attrNameLst>
                                      </p:cBhvr>
                                      <p:tavLst>
                                        <p:tav tm="0">
                                          <p:val>
                                            <p:strVal val="#ppt_y+#ppt_h*1.125000"/>
                                          </p:val>
                                        </p:tav>
                                        <p:tav tm="100000">
                                          <p:val>
                                            <p:strVal val="#ppt_y"/>
                                          </p:val>
                                        </p:tav>
                                      </p:tavLst>
                                    </p:anim>
                                    <p:animEffect transition="in" filter="wipe(up)">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p:tgtEl>
                                          <p:spTgt spid="11"/>
                                        </p:tgtEl>
                                        <p:attrNameLst>
                                          <p:attrName>ppt_y</p:attrName>
                                        </p:attrNameLst>
                                      </p:cBhvr>
                                      <p:tavLst>
                                        <p:tav tm="0">
                                          <p:val>
                                            <p:strVal val="#ppt_y+#ppt_h*1.125000"/>
                                          </p:val>
                                        </p:tav>
                                        <p:tav tm="100000">
                                          <p:val>
                                            <p:strVal val="#ppt_y"/>
                                          </p:val>
                                        </p:tav>
                                      </p:tavLst>
                                    </p:anim>
                                    <p:animEffect transition="in" filter="wipe(up)">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Effect transition="in" filter="fad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4" grpId="0"/>
      <p:bldP spid="5"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4015"/>
            </a:avLst>
          </a:prstGeom>
          <a:solidFill>
            <a:srgbClr val="0036A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59306" y="259306"/>
            <a:ext cx="11655189" cy="6305267"/>
          </a:xfrm>
          <a:prstGeom prst="frame">
            <a:avLst>
              <a:gd name="adj1" fmla="val 3149"/>
            </a:avLst>
          </a:prstGeom>
          <a:solidFill>
            <a:srgbClr val="01FF7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1987814" y="477589"/>
            <a:ext cx="1723550" cy="584775"/>
          </a:xfrm>
          <a:prstGeom prst="rect">
            <a:avLst/>
          </a:prstGeom>
        </p:spPr>
        <p:txBody>
          <a:bodyPr wrap="none">
            <a:spAutoFit/>
          </a:bodyPr>
          <a:lstStyle/>
          <a:p>
            <a:pPr lvl="0" algn="ctr">
              <a:defRPr/>
            </a:pPr>
            <a:r>
              <a:rPr lang="en-US" sz="3200" b="1" dirty="0">
                <a:effectLst>
                  <a:outerShdw blurRad="38100" dist="38100" dir="2700000" algn="tl">
                    <a:srgbClr val="000000">
                      <a:alpha val="43137"/>
                    </a:srgbClr>
                  </a:outerShdw>
                </a:effectLst>
                <a:latin typeface="Bodoni MT Black" panose="02070A03080606020203" pitchFamily="18" charset="0"/>
                <a:cs typeface="Times New Roman" pitchFamily="18" charset="0"/>
              </a:rPr>
              <a:t>Cuisine</a:t>
            </a:r>
            <a:endParaRPr lang="en-US" sz="3200" b="1" dirty="0">
              <a:effectLst>
                <a:outerShdw blurRad="38100" dist="38100" dir="2700000" algn="tl">
                  <a:srgbClr val="000000">
                    <a:alpha val="43137"/>
                  </a:srgbClr>
                </a:outerShdw>
              </a:effectLst>
              <a:latin typeface="Bodoni MT Black" panose="02070A03080606020203" pitchFamily="18" charset="0"/>
            </a:endParaRPr>
          </a:p>
        </p:txBody>
      </p:sp>
      <p:sp>
        <p:nvSpPr>
          <p:cNvPr id="4" name="Rectangle 3"/>
          <p:cNvSpPr/>
          <p:nvPr/>
        </p:nvSpPr>
        <p:spPr>
          <a:xfrm>
            <a:off x="908815" y="3113064"/>
            <a:ext cx="4008405" cy="954107"/>
          </a:xfrm>
          <a:prstGeom prst="rect">
            <a:avLst/>
          </a:prstGeom>
        </p:spPr>
        <p:txBody>
          <a:bodyPr wrap="none">
            <a:spAutoFit/>
          </a:bodyPr>
          <a:lstStyle/>
          <a:p>
            <a:pPr algn="ctr"/>
            <a:r>
              <a:rPr lang="en-US" sz="2800" b="1" dirty="0">
                <a:effectLst>
                  <a:outerShdw blurRad="38100" dist="38100" dir="2700000" algn="tl">
                    <a:srgbClr val="000000">
                      <a:alpha val="43137"/>
                    </a:srgbClr>
                  </a:outerShdw>
                </a:effectLst>
                <a:latin typeface="Bodoni MT Black" panose="02070A03080606020203" pitchFamily="18" charset="0"/>
                <a:cs typeface="Times New Roman" pitchFamily="18" charset="0"/>
              </a:rPr>
              <a:t>A style or method of </a:t>
            </a:r>
            <a:endParaRPr lang="en-US" sz="2800" b="1" dirty="0" smtClean="0">
              <a:effectLst>
                <a:outerShdw blurRad="38100" dist="38100" dir="2700000" algn="tl">
                  <a:srgbClr val="000000">
                    <a:alpha val="43137"/>
                  </a:srgbClr>
                </a:outerShdw>
              </a:effectLst>
              <a:latin typeface="Bodoni MT Black" panose="02070A03080606020203" pitchFamily="18" charset="0"/>
              <a:cs typeface="Times New Roman" pitchFamily="18" charset="0"/>
            </a:endParaRPr>
          </a:p>
          <a:p>
            <a:pPr algn="ctr"/>
            <a:r>
              <a:rPr lang="en-US" sz="2800" b="1" dirty="0" smtClean="0">
                <a:effectLst>
                  <a:outerShdw blurRad="38100" dist="38100" dir="2700000" algn="tl">
                    <a:srgbClr val="000000">
                      <a:alpha val="43137"/>
                    </a:srgbClr>
                  </a:outerShdw>
                </a:effectLst>
                <a:latin typeface="Bodoni MT Black" panose="02070A03080606020203" pitchFamily="18" charset="0"/>
                <a:cs typeface="Times New Roman" pitchFamily="18" charset="0"/>
              </a:rPr>
              <a:t>cooking</a:t>
            </a:r>
            <a:endParaRPr lang="en-US" sz="2800" b="1" dirty="0">
              <a:effectLst>
                <a:outerShdw blurRad="38100" dist="38100" dir="2700000" algn="tl">
                  <a:srgbClr val="000000">
                    <a:alpha val="43137"/>
                  </a:srgbClr>
                </a:outerShdw>
              </a:effectLst>
              <a:latin typeface="Bodoni MT Black" panose="02070A03080606020203" pitchFamily="18" charset="0"/>
              <a:cs typeface="Times New Roman" panose="02020603050405020304" pitchFamily="18" charset="0"/>
            </a:endParaRPr>
          </a:p>
        </p:txBody>
      </p:sp>
      <p:sp>
        <p:nvSpPr>
          <p:cNvPr id="7" name="Rectangle 6"/>
          <p:cNvSpPr/>
          <p:nvPr/>
        </p:nvSpPr>
        <p:spPr>
          <a:xfrm>
            <a:off x="8498996" y="541532"/>
            <a:ext cx="1674882" cy="584775"/>
          </a:xfrm>
          <a:prstGeom prst="rect">
            <a:avLst/>
          </a:prstGeom>
        </p:spPr>
        <p:txBody>
          <a:bodyPr wrap="none">
            <a:spAutoFit/>
          </a:bodyPr>
          <a:lstStyle/>
          <a:p>
            <a:pPr lvl="0" algn="ctr">
              <a:defRPr/>
            </a:pPr>
            <a:r>
              <a:rPr lang="en-US" sz="3200" b="1" dirty="0">
                <a:effectLst>
                  <a:outerShdw blurRad="38100" dist="38100" dir="2700000" algn="tl">
                    <a:srgbClr val="000000">
                      <a:alpha val="43137"/>
                    </a:srgbClr>
                  </a:outerShdw>
                </a:effectLst>
                <a:latin typeface="Bodoni MT Black" panose="02070A03080606020203" pitchFamily="18" charset="0"/>
                <a:cs typeface="Times New Roman" pitchFamily="18" charset="0"/>
              </a:rPr>
              <a:t>Platter</a:t>
            </a:r>
            <a:endParaRPr lang="en-US" sz="3200" b="1" dirty="0">
              <a:effectLst>
                <a:outerShdw blurRad="38100" dist="38100" dir="2700000" algn="tl">
                  <a:srgbClr val="000000">
                    <a:alpha val="43137"/>
                  </a:srgbClr>
                </a:outerShdw>
              </a:effectLst>
              <a:latin typeface="Bodoni MT Black" panose="02070A03080606020203" pitchFamily="18" charset="0"/>
            </a:endParaRPr>
          </a:p>
        </p:txBody>
      </p:sp>
      <p:sp>
        <p:nvSpPr>
          <p:cNvPr id="8" name="Rectangle 7"/>
          <p:cNvSpPr/>
          <p:nvPr/>
        </p:nvSpPr>
        <p:spPr>
          <a:xfrm>
            <a:off x="7760396" y="3052312"/>
            <a:ext cx="3321743" cy="584775"/>
          </a:xfrm>
          <a:prstGeom prst="rect">
            <a:avLst/>
          </a:prstGeom>
        </p:spPr>
        <p:txBody>
          <a:bodyPr wrap="none">
            <a:spAutoFit/>
          </a:bodyPr>
          <a:lstStyle/>
          <a:p>
            <a:pPr lvl="0" algn="ctr">
              <a:defRPr/>
            </a:pPr>
            <a:r>
              <a:rPr lang="en-US" sz="3200" b="1" dirty="0">
                <a:effectLst>
                  <a:outerShdw blurRad="38100" dist="38100" dir="2700000" algn="tl">
                    <a:srgbClr val="000000">
                      <a:alpha val="43137"/>
                    </a:srgbClr>
                  </a:outerShdw>
                </a:effectLst>
                <a:latin typeface="Bodoni MT Black" panose="02070A03080606020203" pitchFamily="18" charset="0"/>
                <a:cs typeface="Times New Roman" pitchFamily="18" charset="0"/>
              </a:rPr>
              <a:t>Dish/Trencher</a:t>
            </a:r>
            <a:endParaRPr lang="en-US" sz="3200" b="1" dirty="0">
              <a:effectLst>
                <a:outerShdw blurRad="38100" dist="38100" dir="2700000" algn="tl">
                  <a:srgbClr val="000000">
                    <a:alpha val="43137"/>
                  </a:srgbClr>
                </a:outerShdw>
              </a:effectLst>
              <a:latin typeface="Bodoni MT Black" panose="02070A03080606020203" pitchFamily="18" charset="0"/>
            </a:endParaRPr>
          </a:p>
        </p:txBody>
      </p:sp>
      <p:sp>
        <p:nvSpPr>
          <p:cNvPr id="9" name="Rectangle 8"/>
          <p:cNvSpPr/>
          <p:nvPr/>
        </p:nvSpPr>
        <p:spPr>
          <a:xfrm>
            <a:off x="5220571" y="3290284"/>
            <a:ext cx="2061783" cy="584775"/>
          </a:xfrm>
          <a:prstGeom prst="rect">
            <a:avLst/>
          </a:prstGeom>
        </p:spPr>
        <p:txBody>
          <a:bodyPr wrap="none">
            <a:spAutoFit/>
          </a:bodyPr>
          <a:lstStyle/>
          <a:p>
            <a:pPr lvl="0" algn="ctr">
              <a:defRPr/>
            </a:pPr>
            <a:r>
              <a:rPr lang="en-US" sz="3200" b="1" dirty="0">
                <a:effectLst>
                  <a:outerShdw blurRad="38100" dist="38100" dir="2700000" algn="tl">
                    <a:srgbClr val="000000">
                      <a:alpha val="43137"/>
                    </a:srgbClr>
                  </a:outerShdw>
                </a:effectLst>
                <a:latin typeface="Bodoni MT Black" panose="02070A03080606020203" pitchFamily="18" charset="0"/>
                <a:cs typeface="Times New Roman" pitchFamily="18" charset="0"/>
              </a:rPr>
              <a:t>Molasses</a:t>
            </a:r>
          </a:p>
        </p:txBody>
      </p:sp>
      <p:sp>
        <p:nvSpPr>
          <p:cNvPr id="10" name="Rectangle 9"/>
          <p:cNvSpPr/>
          <p:nvPr/>
        </p:nvSpPr>
        <p:spPr>
          <a:xfrm>
            <a:off x="5321463" y="5738660"/>
            <a:ext cx="1721946" cy="584775"/>
          </a:xfrm>
          <a:prstGeom prst="rect">
            <a:avLst/>
          </a:prstGeom>
        </p:spPr>
        <p:txBody>
          <a:bodyPr wrap="none">
            <a:spAutoFit/>
          </a:bodyPr>
          <a:lstStyle/>
          <a:p>
            <a:pPr lvl="0" algn="ctr">
              <a:defRPr/>
            </a:pPr>
            <a:r>
              <a:rPr lang="en-US" sz="3200" b="1" dirty="0">
                <a:effectLst>
                  <a:outerShdw blurRad="38100" dist="38100" dir="2700000" algn="tl">
                    <a:srgbClr val="000000">
                      <a:alpha val="43137"/>
                    </a:srgbClr>
                  </a:outerShdw>
                </a:effectLst>
                <a:latin typeface="Bodoni MT Black" panose="02070A03080606020203" pitchFamily="18" charset="0"/>
                <a:cs typeface="Times New Roman" pitchFamily="18" charset="0"/>
              </a:rPr>
              <a:t>Treacle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706" y="1126307"/>
            <a:ext cx="3810513" cy="1914961"/>
          </a:xfrm>
          <a:prstGeom prst="rect">
            <a:avLst/>
          </a:prstGeom>
          <a:ln w="38100" cap="sq">
            <a:solidFill>
              <a:srgbClr val="002774"/>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9352" y="1075126"/>
            <a:ext cx="3843830" cy="2028367"/>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7127" y="3861310"/>
            <a:ext cx="3766782" cy="1924532"/>
          </a:xfrm>
          <a:prstGeom prst="rect">
            <a:avLst/>
          </a:prstGeom>
          <a:ln w="38100" cap="sq">
            <a:solidFill>
              <a:srgbClr val="56DCDC"/>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4276" y="1151246"/>
            <a:ext cx="1794372" cy="1928392"/>
          </a:xfrm>
          <a:prstGeom prst="rect">
            <a:avLst/>
          </a:prstGeom>
        </p:spPr>
      </p:pic>
    </p:spTree>
    <p:extLst>
      <p:ext uri="{BB962C8B-B14F-4D97-AF65-F5344CB8AC3E}">
        <p14:creationId xmlns:p14="http://schemas.microsoft.com/office/powerpoint/2010/main" val="24327805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ppt_x</p:attrName>
                                        </p:attrNameLst>
                                      </p:cBhvr>
                                      <p:tavLst>
                                        <p:tav tm="0">
                                          <p:val>
                                            <p:strVal val="#ppt_x-#ppt_w*1.125000"/>
                                          </p:val>
                                        </p:tav>
                                        <p:tav tm="100000">
                                          <p:val>
                                            <p:strVal val="#ppt_x"/>
                                          </p:val>
                                        </p:tav>
                                      </p:tavLst>
                                    </p:anim>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ppt_x</p:attrName>
                                        </p:attrNameLst>
                                      </p:cBhvr>
                                      <p:tavLst>
                                        <p:tav tm="0">
                                          <p:val>
                                            <p:strVal val="#ppt_x+#ppt_w*1.125000"/>
                                          </p:val>
                                        </p:tav>
                                        <p:tav tm="100000">
                                          <p:val>
                                            <p:strVal val="#ppt_x"/>
                                          </p:val>
                                        </p:tav>
                                      </p:tavLst>
                                    </p:anim>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p:tgtEl>
                                          <p:spTgt spid="9"/>
                                        </p:tgtEl>
                                        <p:attrNameLst>
                                          <p:attrName>ppt_y</p:attrName>
                                        </p:attrNameLst>
                                      </p:cBhvr>
                                      <p:tavLst>
                                        <p:tav tm="0">
                                          <p:val>
                                            <p:strVal val="#ppt_y+#ppt_h*1.125000"/>
                                          </p:val>
                                        </p:tav>
                                        <p:tav tm="100000">
                                          <p:val>
                                            <p:strVal val="#ppt_y"/>
                                          </p:val>
                                        </p:tav>
                                      </p:tavLst>
                                    </p:anim>
                                    <p:animEffect transition="in" filter="wipe(up)">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p:tgtEl>
                                          <p:spTgt spid="10"/>
                                        </p:tgtEl>
                                        <p:attrNameLst>
                                          <p:attrName>ppt_y</p:attrName>
                                        </p:attrNameLst>
                                      </p:cBhvr>
                                      <p:tavLst>
                                        <p:tav tm="0">
                                          <p:val>
                                            <p:strVal val="#ppt_y+#ppt_h*1.125000"/>
                                          </p:val>
                                        </p:tav>
                                        <p:tav tm="100000">
                                          <p:val>
                                            <p:strVal val="#ppt_y"/>
                                          </p:val>
                                        </p:tav>
                                      </p:tavLst>
                                    </p:anim>
                                    <p:animEffect transition="in" filter="wipe(up)">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500" fill="hold"/>
                                        <p:tgtEl>
                                          <p:spTgt spid="2"/>
                                        </p:tgtEl>
                                        <p:attrNameLst>
                                          <p:attrName>ppt_w</p:attrName>
                                        </p:attrNameLst>
                                      </p:cBhvr>
                                      <p:tavLst>
                                        <p:tav tm="0">
                                          <p:val>
                                            <p:fltVal val="0"/>
                                          </p:val>
                                        </p:tav>
                                        <p:tav tm="100000">
                                          <p:val>
                                            <p:strVal val="#ppt_w"/>
                                          </p:val>
                                        </p:tav>
                                      </p:tavLst>
                                    </p:anim>
                                    <p:anim calcmode="lin" valueType="num">
                                      <p:cBhvr>
                                        <p:cTn id="62" dur="500" fill="hold"/>
                                        <p:tgtEl>
                                          <p:spTgt spid="2"/>
                                        </p:tgtEl>
                                        <p:attrNameLst>
                                          <p:attrName>ppt_h</p:attrName>
                                        </p:attrNameLst>
                                      </p:cBhvr>
                                      <p:tavLst>
                                        <p:tav tm="0">
                                          <p:val>
                                            <p:fltVal val="0"/>
                                          </p:val>
                                        </p:tav>
                                        <p:tav tm="100000">
                                          <p:val>
                                            <p:strVal val="#ppt_h"/>
                                          </p:val>
                                        </p:tav>
                                      </p:tavLst>
                                    </p:anim>
                                    <p:animEffect transition="in" filter="fade">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3025</TotalTime>
  <Words>821</Words>
  <Application>Microsoft Office PowerPoint</Application>
  <PresentationFormat>Widescreen</PresentationFormat>
  <Paragraphs>111</Paragraphs>
  <Slides>27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Bodoni MT Black</vt:lpstr>
      <vt:lpstr>Book Antiqua</vt:lpstr>
      <vt:lpstr>Calibri</vt:lpstr>
      <vt:lpstr>Calibri Light</vt:lpstr>
      <vt:lpstr>Elephant</vt:lpstr>
      <vt:lpstr>Kunstler Script</vt:lpstr>
      <vt:lpstr>Montserrat Black</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WALTON</dc:creator>
  <cp:lastModifiedBy>User</cp:lastModifiedBy>
  <cp:revision>812</cp:revision>
  <dcterms:created xsi:type="dcterms:W3CDTF">2021-09-25T09:40:46Z</dcterms:created>
  <dcterms:modified xsi:type="dcterms:W3CDTF">2022-07-29T09:45:37Z</dcterms:modified>
</cp:coreProperties>
</file>