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7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51118-D1BD-4D7B-BD21-C194022A940B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64F8A-8052-4D5B-B009-0AB15F6B2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64F8A-8052-4D5B-B009-0AB15F6B24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E62BF-C840-44A2-BEB2-E60772D7E906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আজকের মাল্টিমিডিয়া ক্লাসে স্বাগতম</a:t>
            </a:r>
            <a:endParaRPr 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 descr="F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8153400" cy="4953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solidFill>
                  <a:srgbClr val="92D050"/>
                </a:solidFill>
                <a:latin typeface="Kalpurush" pitchFamily="2" charset="0"/>
                <a:cs typeface="Kalpurush" pitchFamily="2" charset="0"/>
              </a:rPr>
              <a:t>বিশেষ নির্বচনঃ </a:t>
            </a:r>
            <a:endParaRPr lang="en-US">
              <a:solidFill>
                <a:srgbClr val="92D05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458200" cy="41549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smtClean="0">
                <a:latin typeface="Kalpurush" pitchFamily="2" charset="0"/>
                <a:cs typeface="Kalpurush" pitchFamily="2" charset="0"/>
              </a:rPr>
              <a:t>মনে করি, </a:t>
            </a:r>
          </a:p>
          <a:p>
            <a:r>
              <a:rPr lang="en-US" sz="4400" smtClean="0">
                <a:latin typeface="Kalpurush" pitchFamily="2" charset="0"/>
                <a:cs typeface="Kalpurush" pitchFamily="2" charset="0"/>
              </a:rPr>
              <a:t>ABCD রম্বসের AC ও BD  কর্ণদ্বয় পরস্পরকে O বিন্দুতে ছেদ করে। </a:t>
            </a:r>
          </a:p>
          <a:p>
            <a:r>
              <a:rPr lang="en-US" sz="4400" smtClean="0">
                <a:latin typeface="Kalpurush" pitchFamily="2" charset="0"/>
                <a:cs typeface="Kalpurush" pitchFamily="2" charset="0"/>
              </a:rPr>
              <a:t>প্রমান করতে হবে যে, </a:t>
            </a:r>
          </a:p>
          <a:p>
            <a:r>
              <a:rPr lang="en-US" sz="4400" smtClean="0">
                <a:latin typeface="Kalpurush" pitchFamily="2" charset="0"/>
                <a:cs typeface="Kalpurush" pitchFamily="2" charset="0"/>
              </a:rPr>
              <a:t>&lt;AOB  = &lt;BOC = &lt;COD =&lt;DOA = 1 সমকোণ। </a:t>
            </a:r>
            <a:endParaRPr lang="en-US" sz="440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  <a:normAutofit/>
          </a:bodyPr>
          <a:lstStyle/>
          <a:p>
            <a:r>
              <a:rPr lang="en-US" sz="90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প্রমাণঃ</a:t>
            </a:r>
            <a:endParaRPr lang="en-US"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534400" cy="45243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ধাপ-১,</a:t>
            </a:r>
            <a:r>
              <a:rPr lang="en-US" sz="3600" smtClean="0">
                <a:latin typeface="Kalpurush" pitchFamily="2" charset="0"/>
                <a:cs typeface="Kalpurush" pitchFamily="2" charset="0"/>
              </a:rPr>
              <a:t> রম্বস একটি সামান্তরিক</a:t>
            </a:r>
          </a:p>
          <a:p>
            <a:r>
              <a:rPr lang="en-US" sz="3600" smtClean="0">
                <a:latin typeface="Kalpurush" pitchFamily="2" charset="0"/>
                <a:cs typeface="Kalpurush" pitchFamily="2" charset="0"/>
              </a:rPr>
              <a:t> AO = CO,  BO=DO</a:t>
            </a:r>
          </a:p>
          <a:p>
            <a:r>
              <a:rPr lang="en-US" sz="360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ধাপ-২,</a:t>
            </a:r>
            <a:r>
              <a:rPr lang="en-US" sz="3600" smtClean="0">
                <a:latin typeface="Kalpurush" pitchFamily="2" charset="0"/>
                <a:cs typeface="Kalpurush" pitchFamily="2" charset="0"/>
              </a:rPr>
              <a:t> এখন, AOB  ও  BOC ত্রিভুজদ্বয়ের মধ্যে </a:t>
            </a:r>
          </a:p>
          <a:p>
            <a:r>
              <a:rPr lang="en-US" sz="3600" smtClean="0">
                <a:latin typeface="Kalpurush" pitchFamily="2" charset="0"/>
                <a:cs typeface="Kalpurush" pitchFamily="2" charset="0"/>
              </a:rPr>
              <a:t>AB= BC</a:t>
            </a:r>
          </a:p>
          <a:p>
            <a:r>
              <a:rPr lang="en-US" sz="3600" smtClean="0">
                <a:latin typeface="Kalpurush" pitchFamily="2" charset="0"/>
                <a:cs typeface="Kalpurush" pitchFamily="2" charset="0"/>
              </a:rPr>
              <a:t>AO=CO</a:t>
            </a:r>
          </a:p>
          <a:p>
            <a:r>
              <a:rPr lang="en-US" sz="3600" smtClean="0">
                <a:latin typeface="Kalpurush" pitchFamily="2" charset="0"/>
                <a:cs typeface="Kalpurush" pitchFamily="2" charset="0"/>
              </a:rPr>
              <a:t>OB =OB </a:t>
            </a:r>
          </a:p>
          <a:p>
            <a:r>
              <a:rPr lang="en-US" sz="3600" smtClean="0">
                <a:latin typeface="Kalpurush" pitchFamily="2" charset="0"/>
                <a:cs typeface="Kalpurush" pitchFamily="2" charset="0"/>
              </a:rPr>
              <a:t>অতএব ত্রিভুজদ্বয় সর্বসম।</a:t>
            </a:r>
          </a:p>
          <a:p>
            <a:endParaRPr lang="en-US" sz="3600" smtClean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066800"/>
            <a:ext cx="8153400" cy="5029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en-US" smtClean="0">
                <a:latin typeface="Kalpurush" pitchFamily="2" charset="0"/>
                <a:cs typeface="Kalpurush" pitchFamily="2" charset="0"/>
              </a:rPr>
              <a:t>সুতরাং &lt;AOB = &lt;BOC</a:t>
            </a:r>
          </a:p>
          <a:p>
            <a:r>
              <a:rPr lang="en-US" smtClean="0">
                <a:latin typeface="Kalpurush" pitchFamily="2" charset="0"/>
                <a:cs typeface="Kalpurush" pitchFamily="2" charset="0"/>
              </a:rPr>
              <a:t>&lt;AOB + &lt;BOC = 2 সমকোণ</a:t>
            </a:r>
          </a:p>
          <a:p>
            <a:r>
              <a:rPr lang="en-US" smtClean="0">
                <a:latin typeface="Kalpurush" pitchFamily="2" charset="0"/>
                <a:cs typeface="Kalpurush" pitchFamily="2" charset="0"/>
              </a:rPr>
              <a:t>&lt;AOB = &lt;BOC = 1 সমকোণ</a:t>
            </a:r>
          </a:p>
          <a:p>
            <a:r>
              <a:rPr lang="en-US" smtClean="0">
                <a:latin typeface="Kalpurush" pitchFamily="2" charset="0"/>
                <a:cs typeface="Kalpurush" pitchFamily="2" charset="0"/>
              </a:rPr>
              <a:t>অনুরুপভাবে প্রমাণ করা যায়- &lt;COD =&lt;DOA=1 সমকোণ,</a:t>
            </a:r>
          </a:p>
          <a:p>
            <a:r>
              <a:rPr lang="en-US" smtClean="0">
                <a:latin typeface="Kalpurush" pitchFamily="2" charset="0"/>
                <a:cs typeface="Kalpurush" pitchFamily="2" charset="0"/>
              </a:rPr>
              <a:t> (</a:t>
            </a:r>
            <a:r>
              <a:rPr lang="en-US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প্রমানিত)</a:t>
            </a:r>
            <a:endParaRPr lang="en-US">
              <a:solidFill>
                <a:srgbClr val="C0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একক কাজঃ</a:t>
            </a:r>
            <a:endParaRPr lang="en-US" b="1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305800" cy="4419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১। আয়তের চিত্র আঁক?</a:t>
            </a:r>
          </a:p>
          <a:p>
            <a:r>
              <a:rPr 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Kalpurush" pitchFamily="2" charset="0"/>
                <a:cs typeface="Kalpurush" pitchFamily="2" charset="0"/>
              </a:rPr>
              <a:t>২। রম্বসের চিত্র আঁক?</a:t>
            </a:r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দলীয় কাজঃ</a:t>
            </a:r>
            <a:endParaRPr lang="en-US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534400" cy="3657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প্রমান কর যে, </a:t>
            </a:r>
          </a:p>
          <a:p>
            <a:r>
              <a:rPr lang="en-US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সামান্তরিকের কর্নদ্বয় পরস্পরকে সমদ্বিখন্ডিত করে</a:t>
            </a:r>
            <a:r>
              <a:rPr lang="en-US" smtClean="0">
                <a:latin typeface="Kalpurush" pitchFamily="2" charset="0"/>
                <a:cs typeface="Kalpurush" pitchFamily="2" charset="0"/>
              </a:rPr>
              <a:t>।</a:t>
            </a:r>
            <a:endParaRPr lang="en-US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731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মূল্যায়ণঃ</a:t>
            </a: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382000" cy="3733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১/ রম্বস কাকে বলে?</a:t>
            </a:r>
          </a:p>
          <a:p>
            <a:r>
              <a:rPr lang="en-US" smtClean="0">
                <a:solidFill>
                  <a:srgbClr val="7030A0"/>
                </a:solidFill>
              </a:rPr>
              <a:t>২</a:t>
            </a:r>
            <a:r>
              <a:rPr lang="en-US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/ এক সমকোণ সমান কত ডিগ্রী? </a:t>
            </a:r>
            <a:endParaRPr lang="en-US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বাড়ীর কাজ</a:t>
            </a:r>
            <a:endParaRPr lang="en-US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 descr="H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76400"/>
            <a:ext cx="7162799" cy="2971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410200"/>
            <a:ext cx="8077200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প্রমাণ কর যে ,আয়তের প্রত্যেকটি কোণ সমকোণ </a:t>
            </a:r>
            <a:endParaRPr lang="en-US" b="1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706562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en-US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ধন্যবাদ </a:t>
            </a:r>
            <a:endParaRPr lang="en-US" b="1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 descr="F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5000"/>
            <a:ext cx="7391400" cy="44196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latin typeface="Kalpurush" pitchFamily="2" charset="0"/>
                <a:cs typeface="Kalpurush" pitchFamily="2" charset="0"/>
              </a:rPr>
              <a:t>শিক্ষক পরিচিতি</a:t>
            </a:r>
            <a:endParaRPr lang="en-US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 descr="man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3810000" cy="495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43400" y="1676400"/>
            <a:ext cx="4572000" cy="487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মোঃমানিক মিয়া</a:t>
            </a:r>
          </a:p>
          <a:p>
            <a:r>
              <a:rPr lang="en-US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সহকারি শিক্ষক(গণিত)</a:t>
            </a:r>
          </a:p>
          <a:p>
            <a:r>
              <a:rPr lang="en-US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কচুরগুল উচ্চ বিদ্যালয়</a:t>
            </a:r>
          </a:p>
          <a:p>
            <a:r>
              <a:rPr lang="en-U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জুড়ী, মৌলভীবাজার</a:t>
            </a:r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পাঠ পরিচিতি</a:t>
            </a:r>
            <a:endParaRPr lang="en-US" b="1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 descr="math-8.jpg"/>
          <p:cNvPicPr>
            <a:picLocks noChangeAspect="1"/>
          </p:cNvPicPr>
          <p:nvPr/>
        </p:nvPicPr>
        <p:blipFill>
          <a:blip r:embed="rId3"/>
          <a:srcRect r="50000"/>
          <a:stretch>
            <a:fillRect/>
          </a:stretch>
        </p:blipFill>
        <p:spPr>
          <a:xfrm>
            <a:off x="0" y="1447800"/>
            <a:ext cx="4038600" cy="541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4800" y="1828800"/>
            <a:ext cx="4800600" cy="464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শ্রেনীঃ অষ্ঠম</a:t>
            </a:r>
          </a:p>
          <a:p>
            <a:r>
              <a:rPr lang="en-US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বিষয়ঃ গণিত</a:t>
            </a:r>
          </a:p>
          <a:p>
            <a:r>
              <a:rPr lang="en-U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অধ্যায়ঃ ৮ম</a:t>
            </a:r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পাঠঃ চতুর্ভুজ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249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নিচের চিত্রটি লক্ষ কর</a:t>
            </a:r>
            <a:endParaRPr lang="en-US">
              <a:solidFill>
                <a:srgbClr val="FFFF00"/>
              </a:solidFill>
            </a:endParaRPr>
          </a:p>
        </p:txBody>
      </p:sp>
      <p:pic>
        <p:nvPicPr>
          <p:cNvPr id="24" name="Picture 23" descr="hjk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6172200" cy="471686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943600" y="2819400"/>
            <a:ext cx="2895600" cy="28194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উত্তরঃ</a:t>
            </a:r>
          </a:p>
          <a:p>
            <a:r>
              <a:rPr lang="en-US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রম্বস</a:t>
            </a:r>
            <a:endParaRPr lang="en-US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আজকেরপাঠ</a:t>
            </a:r>
            <a:endParaRPr lang="en-US" b="1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743200"/>
            <a:ext cx="8153400" cy="304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রম্বসের কর্ণদ্বয় পরস্পরকে</a:t>
            </a:r>
          </a:p>
          <a:p>
            <a:r>
              <a:rPr lang="en-US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সমকোণে সমদ্বিখন্ডিত করে</a:t>
            </a:r>
            <a:r>
              <a:rPr lang="en-US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</a:rPr>
              <a:t>।</a:t>
            </a:r>
            <a:endParaRPr lang="en-US">
              <a:ln>
                <a:solidFill>
                  <a:srgbClr val="00B05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62400" y="1524000"/>
            <a:ext cx="1752600" cy="12192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4017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শিখনফল</a:t>
            </a:r>
            <a:endParaRPr lang="en-US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458200" cy="4648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mtClean="0"/>
              <a:t> </a:t>
            </a:r>
            <a:r>
              <a:rPr lang="en-US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রম্বস কী তা বলতে পারবে?</a:t>
            </a:r>
          </a:p>
          <a:p>
            <a:pPr>
              <a:buFont typeface="Wingdings" pitchFamily="2" charset="2"/>
              <a:buChar char="q"/>
            </a:pPr>
            <a:r>
              <a:rPr lang="en-US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রম্বসের চিত্র অঙ্কন করতে পারবে?</a:t>
            </a:r>
          </a:p>
          <a:p>
            <a:pPr>
              <a:buFont typeface="Wingdings" pitchFamily="2" charset="2"/>
              <a:buChar char="q"/>
            </a:pPr>
            <a:r>
              <a:rPr lang="en-US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রম্বসের কর্ণদ্বয় পরস্পরকে সমকোণে</a:t>
            </a:r>
          </a:p>
          <a:p>
            <a:r>
              <a:rPr lang="en-US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সমদ্বিখন্ডিত করে তা প্রমাণ করতে পারবে?</a:t>
            </a:r>
            <a:endParaRPr lang="en-US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রম্বসঃ</a:t>
            </a:r>
            <a:endParaRPr lang="en-US"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382000" cy="441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যে  চতুর্ভুজের চারটি বাহু সমান এবং </a:t>
            </a:r>
          </a:p>
          <a:p>
            <a:r>
              <a:rPr lang="en-US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কোণ গুলো আসমান তাকে রম্বস বলে</a:t>
            </a:r>
            <a:r>
              <a:rPr lang="en-US" smtClean="0"/>
              <a:t>।</a:t>
            </a:r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latin typeface="Kalpurush" pitchFamily="2" charset="0"/>
                <a:cs typeface="Kalpurush" pitchFamily="2" charset="0"/>
              </a:rPr>
              <a:t>চিত্রঃ</a:t>
            </a:r>
            <a:endParaRPr lang="en-US">
              <a:latin typeface="Kalpurush" pitchFamily="2" charset="0"/>
              <a:cs typeface="Kalpurush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419600" y="3276600"/>
            <a:ext cx="22860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5562600" y="3962400"/>
            <a:ext cx="18288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276600" y="4038600"/>
            <a:ext cx="18288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62400" y="5105400"/>
            <a:ext cx="22860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1600" y="2438400"/>
            <a:ext cx="1981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solidFill>
                  <a:srgbClr val="FFC000"/>
                </a:solidFill>
                <a:latin typeface="Kalpurush" pitchFamily="2" charset="0"/>
                <a:cs typeface="Kalpurush" pitchFamily="2" charset="0"/>
              </a:rPr>
              <a:t>প্রমাণঃ</a:t>
            </a:r>
            <a:endParaRPr lang="en-US">
              <a:solidFill>
                <a:srgbClr val="FFC00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 descr="gb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676400"/>
            <a:ext cx="5105400" cy="397770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514600" y="2209800"/>
            <a:ext cx="3962400" cy="2667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6600" y="2286000"/>
            <a:ext cx="2590800" cy="25146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A</a:t>
            </a:r>
            <a:endParaRPr lang="en-US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1" y="2057400"/>
            <a:ext cx="3810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C</a:t>
            </a:r>
            <a:endParaRPr lang="en-US"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B</a:t>
            </a:r>
            <a:endParaRPr lang="en-US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1828800"/>
            <a:ext cx="5334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D</a:t>
            </a:r>
            <a:endParaRPr lang="en-US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3886200"/>
            <a:ext cx="3810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latin typeface="Kalpurush" pitchFamily="2" charset="0"/>
                <a:cs typeface="Kalpurush" pitchFamily="2" charset="0"/>
              </a:rPr>
              <a:t>O</a:t>
            </a:r>
            <a:endParaRPr lang="en-US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245</Words>
  <Application>Microsoft Office PowerPoint</Application>
  <PresentationFormat>On-screen Show (4:3)</PresentationFormat>
  <Paragraphs>63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আজকের মাল্টিমিডিয়া ক্লাসে স্বাগতম</vt:lpstr>
      <vt:lpstr>শিক্ষক পরিচিতি</vt:lpstr>
      <vt:lpstr>পাঠ পরিচিতি</vt:lpstr>
      <vt:lpstr>নিচের চিত্রটি লক্ষ কর</vt:lpstr>
      <vt:lpstr>আজকেরপাঠ</vt:lpstr>
      <vt:lpstr>শিখনফল</vt:lpstr>
      <vt:lpstr>রম্বসঃ</vt:lpstr>
      <vt:lpstr>চিত্রঃ</vt:lpstr>
      <vt:lpstr>প্রমাণঃ</vt:lpstr>
      <vt:lpstr>বিশেষ নির্বচনঃ </vt:lpstr>
      <vt:lpstr>প্রমাণঃ</vt:lpstr>
      <vt:lpstr>Slide 12</vt:lpstr>
      <vt:lpstr>একক কাজঃ</vt:lpstr>
      <vt:lpstr>দলীয় কাজঃ</vt:lpstr>
      <vt:lpstr>মূল্যায়ণঃ</vt:lpstr>
      <vt:lpstr>বাড়ীর কাজ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মাল্টিমিডিয়া ক্লাসে স্বাগতম</dc:title>
  <dc:creator>KM</dc:creator>
  <cp:lastModifiedBy>KM</cp:lastModifiedBy>
  <cp:revision>35</cp:revision>
  <dcterms:created xsi:type="dcterms:W3CDTF">2022-07-03T00:11:28Z</dcterms:created>
  <dcterms:modified xsi:type="dcterms:W3CDTF">2022-07-03T03:40:59Z</dcterms:modified>
</cp:coreProperties>
</file>