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9" r:id="rId4"/>
    <p:sldId id="260" r:id="rId5"/>
    <p:sldId id="277" r:id="rId6"/>
    <p:sldId id="261" r:id="rId7"/>
    <p:sldId id="278" r:id="rId8"/>
    <p:sldId id="262" r:id="rId9"/>
    <p:sldId id="270" r:id="rId10"/>
    <p:sldId id="263" r:id="rId11"/>
    <p:sldId id="272" r:id="rId12"/>
    <p:sldId id="264" r:id="rId13"/>
    <p:sldId id="279" r:id="rId14"/>
    <p:sldId id="265" r:id="rId15"/>
    <p:sldId id="273" r:id="rId16"/>
    <p:sldId id="266" r:id="rId17"/>
    <p:sldId id="271" r:id="rId18"/>
    <p:sldId id="267" r:id="rId19"/>
    <p:sldId id="268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19F7"/>
    <a:srgbClr val="F3F8FF"/>
    <a:srgbClr val="E610DC"/>
    <a:srgbClr val="24EC58"/>
    <a:srgbClr val="34CC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9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6934200" y="6346646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200" baseline="0" dirty="0" smtClean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 রেজাউল ফারুক মানিকদিপা মাদরাসা, শাজাহ্নপুর, বগুড়া। </a:t>
            </a:r>
            <a:endParaRPr lang="en-US" sz="1200" dirty="0">
              <a:solidFill>
                <a:srgbClr val="2919F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6934200" y="6346646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200" baseline="0" dirty="0" smtClean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 রেজাউল ফারুক মানিকদিপা মাদরাসা, শাজাহ্নপুর, বগুড়া। </a:t>
            </a:r>
            <a:endParaRPr lang="en-US" sz="1200" dirty="0">
              <a:solidFill>
                <a:srgbClr val="2919F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Bevel 1"/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3958"/>
            </a:avLst>
          </a:prstGeom>
          <a:pattFill prst="pct25">
            <a:fgClr>
              <a:srgbClr val="F3F8FF"/>
            </a:fgClr>
            <a:bgClr>
              <a:schemeClr val="bg1"/>
            </a:bgClr>
          </a:pattFill>
          <a:ln w="38100">
            <a:solidFill>
              <a:srgbClr val="291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304800"/>
            <a:ext cx="566856" cy="5985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0207" y="3709944"/>
            <a:ext cx="695496" cy="386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902820" y="1828800"/>
            <a:ext cx="553191" cy="3276600"/>
            <a:chOff x="4172571" y="1897394"/>
            <a:chExt cx="1120947" cy="6217213"/>
          </a:xfrm>
        </p:grpSpPr>
        <p:grpSp>
          <p:nvGrpSpPr>
            <p:cNvPr id="8" name="Group 7"/>
            <p:cNvGrpSpPr/>
            <p:nvPr/>
          </p:nvGrpSpPr>
          <p:grpSpPr>
            <a:xfrm>
              <a:off x="4172571" y="1897394"/>
              <a:ext cx="659232" cy="4712956"/>
              <a:chOff x="4084251" y="1897394"/>
              <a:chExt cx="659232" cy="471295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084251" y="6248400"/>
                <a:ext cx="659232" cy="361950"/>
                <a:chOff x="4084251" y="6248400"/>
                <a:chExt cx="659232" cy="36195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4" name="Snip Same Side Corner Rectangle 3"/>
                <p:cNvSpPr/>
                <p:nvPr/>
              </p:nvSpPr>
              <p:spPr>
                <a:xfrm>
                  <a:off x="4281761" y="6248400"/>
                  <a:ext cx="297517" cy="190503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Snip Same Side Corner Rectangle 4"/>
                <p:cNvSpPr/>
                <p:nvPr/>
              </p:nvSpPr>
              <p:spPr>
                <a:xfrm>
                  <a:off x="4084251" y="6438901"/>
                  <a:ext cx="659232" cy="171449"/>
                </a:xfrm>
                <a:prstGeom prst="snip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4374553" y="1897394"/>
                <a:ext cx="76583" cy="435100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70084" y="8022906"/>
              <a:ext cx="923434" cy="9170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866900" y="228600"/>
            <a:ext cx="5410200" cy="44958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0941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69942E-6 L -0.0059 -0.279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3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911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১১।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‘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সেই দিন এই মাঠ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’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কবিতায় কোন পাখির নাম উল্লে</a:t>
            </a:r>
            <a:r>
              <a:rPr lang="ar-SA" sz="2800" dirty="0">
                <a:latin typeface="SutonnyOMJ" pitchFamily="2" charset="0"/>
              </a:rPr>
              <a:t>­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 করা হয়েছে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245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ময়না  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লক্ষ্মীপ্যাঁচা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গ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সাদা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বক       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ঘ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ময়ূর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3298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১২।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খেয়ানৌকাগুলো কোথায় এসে লেগেছে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218" y="250450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১৩।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মাঠ স্তব্ধ হবে না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কারণ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—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962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১৪।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সাধের স্বপ্ন কী রকম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98128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বন্দরে 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খেয়াঘাটে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গ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নদীর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ঘাটে 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ঘ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চরের খুব কাছে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145" y="3029428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সবাই মিলে সজীব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রাখবে    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নতুনভাবে পরিচর্যা করবে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bn-IN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গ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কোনো দুর্যোগের আশঙ্কা নেই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ঘ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বহমানতা টিকিয়ে রাখবে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34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ঐতিহ্য বাঁচিয়ে রাখবে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        খ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রাষ্ট্র সংরক্ষণ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করবে</a:t>
            </a:r>
          </a:p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(গ)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শিল্প কখনো মরে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না                  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ঘ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আদর্শগত কারণে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419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মধুর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রোমাঞ্চকর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গ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সোনার         ঘ)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দ্যুতিময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876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১৫।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‘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এই সব গল্প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’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চিরকাল বেঁচে রবে কেন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12" name="Oval 11"/>
          <p:cNvSpPr/>
          <p:nvPr/>
        </p:nvSpPr>
        <p:spPr>
          <a:xfrm>
            <a:off x="2000250" y="936523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2024456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27071" y="3499002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76700" y="4452610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" y="5410199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5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999" y="914400"/>
            <a:ext cx="8396289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4864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কবির মৃত্যু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48639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লক্ষ্মীপেঁচা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" y="1997467"/>
            <a:ext cx="3885609" cy="30178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8164" y="1968892"/>
            <a:ext cx="4457700" cy="31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343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673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১৬।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মানুষের মৃত্যু থাকলেও তার স্বপ্নের কী নেই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007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সৌন্দর্য           (খ) মৃত্যু                (গ) রূপ               (ঘ) রস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১৭।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লক্ষ্মীপ্যাঁচা কার জন্য গান করবে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6272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১৮। </a:t>
            </a:r>
            <a:r>
              <a:rPr lang="hi-IN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‘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সবকিছু যেমন আছে তেমনি রবে যদিও আমি থাকব না।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’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উক্তিটি কবিতার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—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2011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১৯।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স্বপ্নকে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‘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সোনার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’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বলা হয়েছে কেন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0675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SutonnyOMJ" pitchFamily="2" charset="0"/>
                <a:cs typeface="SutonnyOMJ" pitchFamily="2" charset="0"/>
              </a:rPr>
              <a:t>ক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বাঙালিদের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জন্য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লক্ষ্মীটির জন্য গ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প্রকৃতির জন্য ঘ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নিজের জন্য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915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মূলভাব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খ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খণ্ডিতভাব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গ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বিপরীতভাব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ঘ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সারাংশ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8013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পলাশ       (খ) শিমুল        (গ) শিউলী          (ঘ) চালতা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7345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আহ্লাদ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করে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মধুর বলে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গ)মূল্যবান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বলে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ঘ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অপূর্ণ বলে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2679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২০।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শীতের শিশির কোন ফুলে পড়ে?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3200" y="990600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67000" y="2067580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1488" y="3624590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43186" y="4767590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48400" y="5834390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3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2" y="2057400"/>
            <a:ext cx="4377728" cy="2432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928" y="2057400"/>
            <a:ext cx="3956648" cy="2432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5200" y="84161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336" y="4953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খেয়া ঘাট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9252" y="4952999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বাংলার প্রকৃতি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24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911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২১।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লক্ষ্মীপেঁচা কার জন্য গান করবে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?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245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বাঙ্গালির জন্য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 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লক্ষীটির জন্য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প্রকৃতির জন্য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নিজের জন্য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3298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২২।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জীবনানন্দ দাশ কিসের কবি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667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SutonnyOMJ" pitchFamily="2" charset="0"/>
                <a:cs typeface="SutonnyOMJ" pitchFamily="2" charset="0"/>
              </a:rPr>
              <a:t>২৩।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‘সেই দিন এই মাঠ’ কবিতায় কবি চারদিকে কী ধরনের কলরবের কথা বলেছেন</a:t>
            </a:r>
            <a:r>
              <a:rPr lang="bn-BD" sz="24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10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২৪।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চরের খুব কাছে কী এসে লেগেছে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8128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প্রকৃতির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পল্লীর  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নাগরিক   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প্রেমের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19022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শান্ত কলরব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উচ্চ কলরব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মুগ্ধ কলরব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মৃদু কলরব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791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বনলতা সেন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 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রুপসী বাংলা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ঝরা পালক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ধূসর পান্ডুলিপি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534692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কোকিল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শিশিরের জল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খেয়ানৌকা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 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মঙ্গলবার্তা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26701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২৫।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‘সেই দিন এই মাঠ’ কবিতাটি কোন কাব্যগ্রন্থের অন্তর্গত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18796" y="95759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7675" y="1981284"/>
            <a:ext cx="457200" cy="457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91287" y="3223230"/>
            <a:ext cx="457200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96225" y="4559522"/>
            <a:ext cx="4572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70554" y="5771822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8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99" y="449759"/>
            <a:ext cx="838200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5562600"/>
            <a:ext cx="4343400" cy="76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2919F7"/>
                </a:solidFill>
                <a:latin typeface="SutonnyOMJ" pitchFamily="2" charset="0"/>
                <a:cs typeface="SutonnyOMJ" pitchFamily="2" charset="0"/>
              </a:rPr>
              <a:t>চালতা ফুল </a:t>
            </a:r>
            <a:r>
              <a:rPr lang="bn-BD" sz="4800" b="1" dirty="0" smtClean="0">
                <a:solidFill>
                  <a:srgbClr val="2919F7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800" b="1" dirty="0">
              <a:solidFill>
                <a:srgbClr val="2919F7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14961" y="5562600"/>
            <a:ext cx="3348039" cy="7620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ট্রাম দুর্ঘটনা </a:t>
            </a:r>
            <a:r>
              <a:rPr lang="bn-BD" sz="48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800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" y="1381230"/>
            <a:ext cx="5181601" cy="3942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1" y="1381231"/>
            <a:ext cx="3048000" cy="39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4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911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২৬।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লক্ষীপেঁচার কন্ঠে কী ধ্বনিত হয়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245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পল্লীর গান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ব্যথার সঙ্গীত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মঙ্গলবার্তা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দুর্ঘটনা বার্তা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3298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২৭।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মানুষের মৃত্যু আছে কিন্তু এ পৃথিবীতে কিসের মৃত্যু নেই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667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২৮।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শিশিরের জলে আর ভিজবে না-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90425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২৯।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‘সেই দিন এই মাঠ’ কবিতায় লক্ষীপেঁচা কী করবে তার লক্ষীটির তরে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8128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সম্পদের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 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স্বপ্নের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সভ্যতার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সুখের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19022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শিউলি ফুল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 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চালতা ফুল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 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কদম ফুল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 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কামিনী ফুল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70493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সড়ক দুর্ঘটনায়                   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(খ)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ট্রাম দুর্ঘটনায় </a:t>
            </a:r>
            <a:endParaRPr lang="bn-BD" sz="2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(গ)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ট্রেন দুর্ঘটনায় 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          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(ঘ)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লঞ্চ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দুর্ঘটনায়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4804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নাচবে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জীবন দিবে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অভিনয় করবে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গান গাইবে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953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৩০।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কবি জীবনানন্দ দাশ কীভাবে মৃত্যুবরণ করেন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05300" y="924580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71750" y="1981284"/>
            <a:ext cx="457200" cy="457200"/>
          </a:xfrm>
          <a:prstGeom prst="ellipse">
            <a:avLst/>
          </a:prstGeom>
          <a:solidFill>
            <a:srgbClr val="291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52687" y="3223230"/>
            <a:ext cx="457200" cy="4572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05600" y="4495800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29200" y="5357008"/>
            <a:ext cx="457200" cy="457200"/>
          </a:xfrm>
          <a:prstGeom prst="ellipse">
            <a:avLst/>
          </a:prstGeom>
          <a:solidFill>
            <a:srgbClr val="34C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2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56388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SutonnyOMJ" pitchFamily="2" charset="0"/>
                <a:cs typeface="SutonnyOMJ" pitchFamily="2" charset="0"/>
              </a:rPr>
              <a:t>নদী </a:t>
            </a:r>
            <a:r>
              <a:rPr lang="bn-BD" sz="4400" b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4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2816" y="5634037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SutonnyOMJ" pitchFamily="2" charset="0"/>
                <a:cs typeface="SutonnyOMJ" pitchFamily="2" charset="0"/>
              </a:rPr>
              <a:t>মহাপৃথিবী </a:t>
            </a:r>
            <a:r>
              <a:rPr lang="bn-BD" sz="4400" b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4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718095"/>
            <a:ext cx="83058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828800"/>
            <a:ext cx="4876800" cy="34117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8916" y="16764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2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911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৩১।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‘সেই দিন এই মাঠ’ কবিতায়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কবির স্বপ্ন কীরুপ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?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588" y="9245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স্বপ্ন মরণশীল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স্বপ্ন বহমান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স্বপ্ন মরে না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স্বপ্ন ক্ষণস্থায়ী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3298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৩২।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কোনটি জীবনানন্দ দাশের কাব্যগ্রন্থ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0450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৩৩।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‘সেই দিন এই মাঠ’ কবিতায় নক্ষত্রের তলে স্বপ্ন দেখবে কে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৩৪।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‘এশিরিয়া’ কী?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8128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চক্রবাক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ঝিঙ্গেফুল 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মালঞ্চ 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মহাপৃথিবী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2772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চালতা ফুল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নদী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লক্ষী পেঁচা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খেয়া নৌকা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50249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সভ্যতা ক্ষণস্থায়ী অথচ প্রকৃতি চিরন্তন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(খ)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খেয়ালী প্রকৃতি আপন নিয়মে বহমান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প্রকৃতির রূপ আপন মহিমায় উজ্জ্বল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(ঘ)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সৃষ্টি নশ্বর মানব জীবন অবিনশ্বর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588" y="403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একটি মহাদেশের নাম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একটি সংস্কৃতির নাম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একটি জাতিগোষ্ঠীর নাম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একটি সভ্যতার নাম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936125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৩৫।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‘এই সব গল্প বেঁচে রবে---- বেবিলন ছাই হয়ে আছে’- এর অর্থ কী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?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19600" y="957590"/>
            <a:ext cx="457200" cy="457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81800" y="1981284"/>
            <a:ext cx="457200" cy="457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3200" y="3060734"/>
            <a:ext cx="457200" cy="457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8200" y="4498719"/>
            <a:ext cx="457200" cy="4572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8603" y="5522343"/>
            <a:ext cx="457200" cy="4572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05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149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৩৬</a:t>
            </a:r>
            <a:r>
              <a:rPr lang="bn-BD" sz="24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শিশিরের জলে ভেজা চালতা ফুলের গন্ধের ঢেউ কত দিন প্রবাহিত হতে থাকবে </a:t>
            </a:r>
            <a:r>
              <a:rPr lang="bn-BD" sz="24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সাত দিন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শতদিন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শত বছর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অনন্তকাল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3298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৩৭।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‘সেই দিন এই মাঠ’ কবিতায় যে সভ্যতার কথা বলা হয়েছে, তা হল-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14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   নিচের কোনটি সঠিক?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733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৩৮।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 ‘সেই দিন এই মাঠ’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কবিতার মূল কথা হল-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8128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i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এশিরিয়া     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ii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বেবিলন           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iii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মিশরীয়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412" y="3124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i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(খ)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i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ও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 ii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(গ) 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ii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ও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 iii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(ঘ)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i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ii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ও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  iii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638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i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(খ)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ii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(গ)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 iii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(ঘ) 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i,  ii  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ও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 iii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495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i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মানুষের অমরত্ব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(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ii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মৃত্যু অনন্ত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 (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iii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প্রকৃতির সৌন্দর্যের মৃত্যু নেই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181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     নিচের কোনটি সঠিক 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53187" y="838200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19262" y="3160652"/>
            <a:ext cx="457200" cy="457200"/>
          </a:xfrm>
          <a:prstGeom prst="ellipse">
            <a:avLst/>
          </a:prstGeom>
          <a:solidFill>
            <a:srgbClr val="291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57600" y="5643560"/>
            <a:ext cx="4572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8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85798" y="727363"/>
            <a:ext cx="3733801" cy="342207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762000"/>
            <a:ext cx="3429000" cy="33528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799" y="3519055"/>
            <a:ext cx="4572000" cy="25545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018D6"/>
                </a:solidFill>
                <a:latin typeface="SutonnyOMJ" pitchFamily="2" charset="0"/>
                <a:cs typeface="SutonnyOMJ" pitchFamily="2" charset="0"/>
              </a:rPr>
              <a:t>মোঃ </a:t>
            </a:r>
            <a:r>
              <a:rPr lang="bn-BD" sz="2800" dirty="0" smtClean="0">
                <a:solidFill>
                  <a:srgbClr val="F018D6"/>
                </a:solidFill>
                <a:latin typeface="SutonnyOMJ" pitchFamily="2" charset="0"/>
                <a:cs typeface="SutonnyOMJ" pitchFamily="2" charset="0"/>
              </a:rPr>
              <a:t>জাহাঙ্গীর আলম</a:t>
            </a:r>
            <a:r>
              <a:rPr lang="bn-IN" sz="2800" dirty="0" smtClean="0">
                <a:solidFill>
                  <a:srgbClr val="F018D6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bn-BD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সিনিয়র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সহকারী শিক্ষক </a:t>
            </a:r>
          </a:p>
          <a:p>
            <a:pPr algn="ctr"/>
            <a:r>
              <a:rPr lang="bn-BD" sz="24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রাজাখালী ফৈজুনেছা উচ্চ বিদ্যালয়</a:t>
            </a:r>
            <a:r>
              <a:rPr lang="bn-IN" sz="24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পেকুয়া, কক্সবাজার</a:t>
            </a:r>
            <a:r>
              <a:rPr lang="bn-IN" sz="28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bn-IN" sz="2800" dirty="0" smtClean="0">
                <a:solidFill>
                  <a:srgbClr val="2919F7"/>
                </a:solidFill>
                <a:latin typeface="SutonnyOMJ" pitchFamily="2" charset="0"/>
                <a:cs typeface="SutonnyOMJ" pitchFamily="2" charset="0"/>
              </a:rPr>
              <a:t>০১৭৫০-৭৮২৭৭০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bn-BD" sz="20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rezaulnogor</a:t>
            </a:r>
            <a:r>
              <a:rPr lang="bn-IN" sz="20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@</a:t>
            </a:r>
            <a:r>
              <a:rPr lang="bn-BD" sz="20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gmail.com</a:t>
            </a:r>
            <a:endParaRPr lang="en-US" sz="2000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3505200"/>
            <a:ext cx="3276600" cy="255454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বাংলা প্রথম পত্র </a:t>
            </a:r>
          </a:p>
          <a:p>
            <a:pPr algn="ctr"/>
            <a:r>
              <a:rPr lang="bn-IN" sz="32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(পদ্য) বহুনির্বাচনী প্রশ্ন 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নবম-দশম শ্রেণি </a:t>
            </a:r>
          </a:p>
          <a:p>
            <a:pPr algn="ctr"/>
            <a:r>
              <a:rPr lang="bn-IN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সময়ঃ </a:t>
            </a:r>
            <a:r>
              <a:rPr lang="bn-BD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৪</a:t>
            </a:r>
            <a:r>
              <a:rPr lang="bn-IN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০ মিনিট </a:t>
            </a:r>
          </a:p>
          <a:p>
            <a:pPr algn="ctr"/>
            <a:r>
              <a:rPr lang="bn-IN" sz="3200" dirty="0" smtClean="0">
                <a:solidFill>
                  <a:srgbClr val="F018D6"/>
                </a:solidFill>
                <a:latin typeface="SutonnyOMJ" pitchFamily="2" charset="0"/>
                <a:cs typeface="SutonnyOMJ" pitchFamily="2" charset="0"/>
              </a:rPr>
              <a:t>তারিখঃ</a:t>
            </a:r>
            <a:r>
              <a:rPr lang="en-US" sz="3200" dirty="0" smtClean="0">
                <a:solidFill>
                  <a:srgbClr val="F018D6"/>
                </a:solidFill>
                <a:latin typeface="SutonnyOMJ" pitchFamily="2" charset="0"/>
                <a:cs typeface="SutonnyOMJ" pitchFamily="2" charset="0"/>
              </a:rPr>
              <a:t>00-00-2022</a:t>
            </a:r>
            <a:r>
              <a:rPr lang="bn-IN" sz="3200" dirty="0" smtClean="0">
                <a:solidFill>
                  <a:srgbClr val="F018D6"/>
                </a:solidFill>
                <a:latin typeface="SutonnyOMJ" pitchFamily="2" charset="0"/>
                <a:cs typeface="SutonnyOMJ" pitchFamily="2" charset="0"/>
              </a:rPr>
              <a:t>ইং  </a:t>
            </a:r>
            <a:endParaRPr lang="en-US" sz="3200" dirty="0">
              <a:solidFill>
                <a:srgbClr val="F018D6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721" y="2209800"/>
            <a:ext cx="2020669" cy="3546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721" y="1752600"/>
            <a:ext cx="1551079" cy="16002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mpd="tri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370" y="72618"/>
            <a:ext cx="9031238" cy="675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9340" y="1641145"/>
            <a:ext cx="1321171" cy="173751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844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4495800"/>
            <a:ext cx="533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1190" y="4448330"/>
            <a:ext cx="381000" cy="1536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1690" y="1447800"/>
            <a:ext cx="45719" cy="30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6700" y="1395384"/>
            <a:ext cx="1028700" cy="57092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0" y="6553200"/>
            <a:ext cx="8960431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*সিনিয়র সহকারী শিক্ষক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রাজাখালী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ফৈজুন্নেছা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পেকুয়া,কক্সবাজার</a:t>
            </a:r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*মোবাইলঃ০১৮১৯৩৬৮৩১৪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536992"/>
            <a:ext cx="9099839" cy="337216"/>
            <a:chOff x="76199" y="3657600"/>
            <a:chExt cx="8986408" cy="304800"/>
          </a:xfrm>
        </p:grpSpPr>
        <p:sp>
          <p:nvSpPr>
            <p:cNvPr id="12" name="Rectangle 11"/>
            <p:cNvSpPr/>
            <p:nvPr/>
          </p:nvSpPr>
          <p:spPr>
            <a:xfrm>
              <a:off x="3497407" y="3657600"/>
              <a:ext cx="2055669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199" y="3657600"/>
              <a:ext cx="3421208" cy="304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53076" y="3657600"/>
              <a:ext cx="3509531" cy="304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00125" y="41941"/>
            <a:ext cx="7162799" cy="55116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IN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0867E-6 L -0.00208 0.3433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29 -0.00162 L -0.49271 -0.00162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4310" y="426112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710" y="1447800"/>
            <a:ext cx="41656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624" y="1447800"/>
            <a:ext cx="41656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572000"/>
            <a:ext cx="609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প্রকৃতির সৌন্দর্য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82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SutonnyOMJ" pitchFamily="2" charset="0"/>
                <a:cs typeface="SutonnyOMJ" pitchFamily="2" charset="0"/>
              </a:rPr>
              <a:t>পাঠ ঘোষণা </a:t>
            </a:r>
            <a:endParaRPr lang="en-US" sz="5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438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সেইদিন এই মাঠ </a:t>
            </a:r>
            <a:r>
              <a:rPr lang="bn-BD" sz="9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9600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4030806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bn-IN" sz="54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জীবনানন্দ দাশ  </a:t>
            </a:r>
            <a:endParaRPr lang="en-US" sz="54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5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752601"/>
            <a:ext cx="4346905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4310" y="426112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105" y="1752601"/>
            <a:ext cx="3958895" cy="2886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876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চালতা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9552" y="4898172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বরিশাল জেলা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38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911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SutonnyOMJ" pitchFamily="2" charset="0"/>
                <a:cs typeface="SutonnyOMJ" pitchFamily="2" charset="0"/>
              </a:rPr>
              <a:t>১</a:t>
            </a:r>
            <a:r>
              <a:rPr lang="hi-IN" sz="2800" dirty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‘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সেই দিন এই মাঠ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’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কবিতায় বর্ণিত ফুলের নাম কী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8483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গোলাপ       (খ)</a:t>
            </a:r>
            <a:r>
              <a:rPr lang="ar-SA" sz="2800" dirty="0" smtClean="0">
                <a:latin typeface="SutonnyOMJ" pitchFamily="2" charset="0"/>
              </a:rPr>
              <a:t>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শিউলি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(গ) </a:t>
            </a:r>
            <a:r>
              <a:rPr lang="ar-SA" sz="2800" dirty="0" smtClean="0">
                <a:latin typeface="SutonnyOMJ" pitchFamily="2" charset="0"/>
              </a:rPr>
              <a:t>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চালতা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  (ঘ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)</a:t>
            </a:r>
            <a:r>
              <a:rPr lang="ar-SA" sz="2800" dirty="0" smtClean="0">
                <a:latin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কদম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3298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SutonnyOMJ" pitchFamily="2" charset="0"/>
                <a:cs typeface="SutonnyOMJ" pitchFamily="2" charset="0"/>
              </a:rPr>
              <a:t>২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‘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আমি চলে যাব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’—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কবি কোথায় চলে যাওয়ার কথা বলেছেন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6009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SutonnyOMJ" pitchFamily="2" charset="0"/>
                <a:cs typeface="SutonnyOMJ" pitchFamily="2" charset="0"/>
              </a:rPr>
              <a:t>৩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জীবনানন্দ দাশ কোন শহরে জন্মগ্রহণ করেন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৪।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কোনটি জীবনানন্দ দাশের কাব্যগ্রন্থ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98128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(ক) গ্রামে     (খ)শহরে         ( গ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)</a:t>
            </a:r>
            <a:r>
              <a:rPr lang="ar-SA" sz="2800" dirty="0" smtClean="0">
                <a:latin typeface="SutonnyOMJ" pitchFamily="2" charset="0"/>
              </a:rPr>
              <a:t>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পরপারে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(ঘ)বিদেশে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1343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ঢাকা 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রাজশাহী         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গ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বরিশাল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 ঘ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সিলেট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867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চারণ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কবি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গীতিকবি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গ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পল্লি</a:t>
            </a:r>
            <a:r>
              <a:rPr lang="ar-SA" sz="2800" dirty="0">
                <a:latin typeface="SutonnyOMJ" pitchFamily="2" charset="0"/>
              </a:rPr>
              <a:t>­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কবি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ঘ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স্বভাবকবি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534692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চক্রবাক      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ঝিঙেফুল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গ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মালঞ্চ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 ঘ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মহাপৃথিবী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26701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৫।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জীবনানন্দ দাশের জননী ছিলেন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— </a:t>
            </a:r>
          </a:p>
        </p:txBody>
      </p:sp>
      <p:sp>
        <p:nvSpPr>
          <p:cNvPr id="12" name="Oval 11"/>
          <p:cNvSpPr/>
          <p:nvPr/>
        </p:nvSpPr>
        <p:spPr>
          <a:xfrm>
            <a:off x="4343400" y="8382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38600" y="2057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83527" y="3140417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81800" y="45720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48400" y="5867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5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60" r="14173"/>
          <a:stretch/>
        </p:blipFill>
        <p:spPr>
          <a:xfrm>
            <a:off x="5029200" y="1600200"/>
            <a:ext cx="3714750" cy="2952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675" y="1600200"/>
            <a:ext cx="4391025" cy="2952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4310" y="426112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187" y="4953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বেবিলন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953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নক্ষত্র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75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911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SutonnyOMJ" pitchFamily="2" charset="0"/>
                <a:cs typeface="SutonnyOMJ" pitchFamily="2" charset="0"/>
              </a:rPr>
              <a:t>৬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কে ছাই হয়ে আছে?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483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বেবিলন     (খ)</a:t>
            </a:r>
            <a:r>
              <a:rPr lang="ar-SA" sz="2800" dirty="0" smtClean="0">
                <a:latin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এশিরিয়া     (গ) সাইবেরিয়া         (ঘ) শ্রীলঙ্কা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055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SutonnyOMJ" pitchFamily="2" charset="0"/>
                <a:cs typeface="SutonnyOMJ" pitchFamily="2" charset="0"/>
              </a:rPr>
              <a:t>৭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‘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সেই দিন এই মাঠ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’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কী হবে না বলে কবি মনে করেন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30636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SutonnyOMJ" pitchFamily="2" charset="0"/>
                <a:cs typeface="SutonnyOMJ" pitchFamily="2" charset="0"/>
              </a:rPr>
              <a:t>৮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কবির মতে পৃথিবীতে কোনটি কখনো ঝরে না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705" y="4260178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SutonnyOMJ" pitchFamily="2" charset="0"/>
                <a:cs typeface="SutonnyOMJ" pitchFamily="2" charset="0"/>
              </a:rPr>
              <a:t>৯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‘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সেই দিন এই মাঠ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’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কবিতায় উল্লি</a:t>
            </a:r>
            <a:r>
              <a:rPr lang="ar-SA" sz="2800" dirty="0">
                <a:latin typeface="SutonnyOMJ" pitchFamily="2" charset="0"/>
              </a:rPr>
              <a:t>­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খিত গন্ধটা কেমন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390" y="177275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শান্ত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খ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স্তব্ধ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গ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স্থবির               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ঘ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বন্ধ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001933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সোনার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স্বপ্নের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সাধ               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খ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সুন্দরের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আরাধনা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গ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নবীনের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বরণ                      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ঘ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কল্যাণের আবাহন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867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(ক) গাছে     (খ) আকাশে     (গ) উচ্চ মাচায়        ঘ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নক্ষত্রের তলে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796302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সোঁদা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 খ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ভিজে    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গ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ঝাঁজালো          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ঘ</a:t>
            </a:r>
            <a:r>
              <a:rPr lang="ar-SA" sz="2800" dirty="0">
                <a:latin typeface="SutonnyOMJ" pitchFamily="2" charset="0"/>
              </a:rPr>
              <a:t>.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মিষ্টি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336526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১০। </a:t>
            </a:r>
            <a:r>
              <a:rPr lang="bn-IN" sz="2800" dirty="0">
                <a:latin typeface="SutonnyOMJ" pitchFamily="2" charset="0"/>
                <a:cs typeface="SutonnyOMJ" pitchFamily="2" charset="0"/>
              </a:rPr>
              <a:t>কোথায় বসে মানুষ স্বপ্ন দেখবে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12" name="Oval 11"/>
          <p:cNvSpPr/>
          <p:nvPr/>
        </p:nvSpPr>
        <p:spPr>
          <a:xfrm>
            <a:off x="474717" y="88139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1646" y="1791476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8947" y="3457496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3954" y="4829312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59436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1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694996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হুতুম পেঁচা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33400"/>
            <a:ext cx="836295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57336"/>
            <a:ext cx="266700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1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1244</Words>
  <Application>Microsoft Office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user</cp:lastModifiedBy>
  <cp:revision>332</cp:revision>
  <dcterms:created xsi:type="dcterms:W3CDTF">2006-08-16T00:00:00Z</dcterms:created>
  <dcterms:modified xsi:type="dcterms:W3CDTF">2022-06-22T18:24:19Z</dcterms:modified>
</cp:coreProperties>
</file>