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7" r:id="rId2"/>
    <p:sldId id="292" r:id="rId3"/>
    <p:sldId id="309" r:id="rId4"/>
    <p:sldId id="330" r:id="rId5"/>
    <p:sldId id="311" r:id="rId6"/>
    <p:sldId id="312" r:id="rId7"/>
    <p:sldId id="331" r:id="rId8"/>
    <p:sldId id="314" r:id="rId9"/>
    <p:sldId id="315" r:id="rId10"/>
    <p:sldId id="316" r:id="rId11"/>
    <p:sldId id="317" r:id="rId12"/>
    <p:sldId id="318" r:id="rId13"/>
    <p:sldId id="329" r:id="rId14"/>
    <p:sldId id="322" r:id="rId15"/>
    <p:sldId id="320" r:id="rId16"/>
    <p:sldId id="321" r:id="rId17"/>
    <p:sldId id="323" r:id="rId18"/>
    <p:sldId id="328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71D1A-D367-4738-B432-29906AD8588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41927-3588-4012-A6F3-AF7F8A8EE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8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3D49-39C6-45AE-87B7-1C6E941E48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3D49-39C6-45AE-87B7-1C6E941E48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9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3D49-39C6-45AE-87B7-1C6E941E48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3D49-39C6-45AE-87B7-1C6E941E48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3D49-39C6-45AE-87B7-1C6E941E48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9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3D49-39C6-45AE-87B7-1C6E941E48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4F75-24E1-B0B7-7A95-9F39D588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13298-54F6-D857-37AA-8968E426E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78AD5-C52B-8AA2-909A-1994DB34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D4F9-B5E6-06F6-C026-CC88AFE7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8919-CA0F-C9AA-6BDD-611E24EA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A87A-AD74-FBAB-FFA7-F719A40C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0A8D3-9794-3007-15F3-39D787979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FC514-1CCC-4D2B-38AB-39CD6E2E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1DC06-20D2-217A-7DC4-1C42DA6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A9BF5-F743-EE4E-68DA-248A2084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89067-574C-5F88-C60F-F813B4266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1E775-5E1A-70D2-2C77-C73689D98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8BBF-DE2E-C4A6-CDC1-517305F6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493F-0FA5-617A-58CB-421E3F61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8303E-86BC-3785-6EBD-A884F8E9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6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0FA2-04E7-6000-D64E-84FD005A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C564-A6F2-CDF4-7871-505FBC58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DE42-68D2-484D-0842-6CC4E545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4146D-A80C-E948-62A1-0F8AA4AD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39963-5F85-4098-37CD-45FC2F69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BF99-5D75-913A-76F1-E06D4BD1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73D29-6F80-C4C3-5E17-881020F1D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351F-7B49-FAEE-BF9D-3677FF30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7993-17E2-DDE6-DFAF-17C1DB09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DD21-B866-6A5C-07E7-B00FADEA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34AD-02A6-06CA-FF21-E2E1017F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44E7-314E-7F02-97AC-30B9526E1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7E67C-2E5F-23ED-7EE0-F812CDBC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C4927-8034-E9BC-57D3-1A63CA30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5A6C7-B1E1-1236-D7BF-5BB509E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29FD4-F654-E714-7C06-758ADE7E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CFBF-073B-D1BA-EA74-9D8D063A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E15E8-7E6E-D9A9-7AFF-656AD32CA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6E642-013C-17C7-48CC-7D3D4A297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1B021-B23B-DB5C-BDAF-478A92AFD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4BF05-931C-399F-46AB-1A02C9643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88904-37D1-38AB-A497-F6167913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127DB-6201-E9DC-A5F2-A690B54A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05E52C-A203-89AA-2CE4-FA8BE55D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CC7-0D61-5765-F3B5-12B33F13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E5F42-6CA2-6833-F5C8-4D2D4B32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D2691-B667-4D5E-8E7E-2593E9F9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D1B07-498F-9296-9D60-EF630EE5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169A8-D1DF-F39B-9E4F-3CE46FD6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A7E89-AD9D-ED38-24C5-544371FF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CACFC-DF65-E061-B573-22CEC0ED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C33E-E6A8-5423-B0CF-19FA4E536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A36DC-1C48-9D43-9592-1837ED56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3BB7E-B8D3-4CBB-E4BA-52CDAE58C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2A6B5-2A55-32D5-5841-553ECEE6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07459-5501-351E-CB2C-4A1AA6DF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46E8E-5E4F-07D7-BEC1-85F38812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7192-5DCB-2C30-4854-39AD6811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771B6-8F5F-B62C-5B91-DA583CFA9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F7353-604C-9586-FC88-5B02817BC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4D606-2836-F87D-E2E2-0AC61D80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1199-9E4A-81F9-3FF5-D7406476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C5B61-28B0-4219-5A5C-846193C0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5BDFB-2B1C-BCCB-A769-EBC0EBAC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A0EE5-E6B4-4367-08CD-AE02C2F9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96DD8-ACE3-EB90-DC97-84BE0B4DF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9FBB-5937-4E04-AA8B-05B76E3476B8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0C18A-D1D3-2416-4BA4-8A23A35EB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2B9E2-4111-CCDD-63DF-A3F5584FA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0DAA-9645-4768-9BFE-5F9E68DA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hanabgps@gmail.com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2" y="280984"/>
            <a:ext cx="11596688" cy="629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08000" y="477641"/>
            <a:ext cx="6807200" cy="102592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5867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ক্লাসে তোমাদেরকে</a:t>
            </a:r>
            <a:endParaRPr lang="en-US" sz="5867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701800"/>
            <a:ext cx="37592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0666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 </a:t>
            </a:r>
            <a:endParaRPr lang="en-US" sz="10666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umblr_ms4th0h51A1sfk0ybo1_50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1701800"/>
            <a:ext cx="3052884" cy="254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7" name="Frame 6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2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ndexhho8y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7305453" y="3429000"/>
            <a:ext cx="4480147" cy="303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DGTCy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048000" y="279401"/>
            <a:ext cx="4261995" cy="298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3200" y="279401"/>
            <a:ext cx="26416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2641600" cy="1405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17600" y="4343401"/>
            <a:ext cx="6096000" cy="1219200"/>
            <a:chOff x="838200" y="3257550"/>
            <a:chExt cx="4572000" cy="914400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3409950"/>
              <a:ext cx="4038600" cy="561741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267" dirty="0">
                  <a:latin typeface="NikoshBAN" pitchFamily="2" charset="0"/>
                  <a:cs typeface="NikoshBAN" pitchFamily="2" charset="0"/>
                </a:rPr>
                <a:t>মৎস্য খামারে পানির বব্যহার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990600" y="3257550"/>
              <a:ext cx="4419600" cy="914400"/>
            </a:xfrm>
            <a:prstGeom prst="homePlate">
              <a:avLst>
                <a:gd name="adj" fmla="val 93290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0" y="685801"/>
            <a:ext cx="4165600" cy="1405641"/>
            <a:chOff x="5562600" y="514350"/>
            <a:chExt cx="3429000" cy="1054231"/>
          </a:xfrm>
        </p:grpSpPr>
        <p:sp>
          <p:nvSpPr>
            <p:cNvPr id="12" name="TextBox 11"/>
            <p:cNvSpPr txBox="1"/>
            <p:nvPr/>
          </p:nvSpPr>
          <p:spPr>
            <a:xfrm>
              <a:off x="6019800" y="514350"/>
              <a:ext cx="2971800" cy="1054231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267" dirty="0">
                  <a:latin typeface="NikoshBAN" pitchFamily="2" charset="0"/>
                  <a:cs typeface="NikoshBAN" pitchFamily="2" charset="0"/>
                </a:rPr>
                <a:t>ফসল </a:t>
              </a:r>
              <a:r>
                <a:rPr lang="bn-IN" sz="4267" dirty="0">
                  <a:latin typeface="NikoshBAN" pitchFamily="2" charset="0"/>
                  <a:cs typeface="NikoshBAN" pitchFamily="2" charset="0"/>
                </a:rPr>
                <a:t>ফলাতে</a:t>
              </a:r>
              <a:r>
                <a:rPr lang="bn-BD" sz="4267" dirty="0">
                  <a:latin typeface="NikoshBAN" pitchFamily="2" charset="0"/>
                  <a:cs typeface="NikoshBAN" pitchFamily="2" charset="0"/>
                </a:rPr>
                <a:t> পানির ব্যবহার   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5562600" y="514350"/>
              <a:ext cx="3429000" cy="990600"/>
            </a:xfrm>
            <a:prstGeom prst="homePlat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8" name="Frame 17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9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rberg-sugar-factory-30-10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82600"/>
            <a:ext cx="42672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agesu8rfdhj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0" y="3722336"/>
            <a:ext cx="4365275" cy="276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3200" y="279401"/>
            <a:ext cx="26416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2641600" cy="1405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7600" y="4749801"/>
            <a:ext cx="6197600" cy="1219200"/>
            <a:chOff x="838200" y="3257550"/>
            <a:chExt cx="4572000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3409950"/>
              <a:ext cx="4038600" cy="561741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267" dirty="0">
                  <a:latin typeface="NikoshBAN" pitchFamily="2" charset="0"/>
                  <a:cs typeface="NikoshBAN" pitchFamily="2" charset="0"/>
                </a:rPr>
                <a:t>আগুন নেভাতে পানির ব্যবহার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990600" y="3257550"/>
              <a:ext cx="4419600" cy="914400"/>
            </a:xfrm>
            <a:prstGeom prst="homePlate">
              <a:avLst>
                <a:gd name="adj" fmla="val 93290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18400" y="1092201"/>
            <a:ext cx="4368800" cy="1405641"/>
            <a:chOff x="5562600" y="514350"/>
            <a:chExt cx="3429000" cy="1054231"/>
          </a:xfrm>
        </p:grpSpPr>
        <p:sp>
          <p:nvSpPr>
            <p:cNvPr id="11" name="TextBox 10"/>
            <p:cNvSpPr txBox="1"/>
            <p:nvPr/>
          </p:nvSpPr>
          <p:spPr>
            <a:xfrm>
              <a:off x="6019800" y="514350"/>
              <a:ext cx="2971800" cy="1054231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267" dirty="0">
                  <a:latin typeface="NikoshBAN" pitchFamily="2" charset="0"/>
                  <a:cs typeface="NikoshBAN" pitchFamily="2" charset="0"/>
                </a:rPr>
                <a:t>কল-কারখানায়</a:t>
              </a:r>
              <a:r>
                <a:rPr lang="bn-BD" sz="4267" dirty="0">
                  <a:latin typeface="NikoshBAN" pitchFamily="2" charset="0"/>
                  <a:cs typeface="NikoshBAN" pitchFamily="2" charset="0"/>
                </a:rPr>
                <a:t> পানির ব্যবহার   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 flipH="1">
              <a:off x="5562600" y="514350"/>
              <a:ext cx="3429000" cy="990600"/>
            </a:xfrm>
            <a:prstGeom prst="homePlat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4" name="Frame 13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3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1"/>
            <a:ext cx="3251200" cy="914400"/>
            <a:chOff x="304800" y="819150"/>
            <a:chExt cx="2438400" cy="6858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895350"/>
              <a:ext cx="1828800" cy="5617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267" dirty="0"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304800" y="819150"/>
              <a:ext cx="2438400" cy="685800"/>
            </a:xfrm>
            <a:prstGeom prst="homePlat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229600" y="279401"/>
            <a:ext cx="30480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৫মিনিট </a:t>
            </a:r>
            <a:endParaRPr lang="en-US" sz="426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WINDOWS\Application Data\Microsoft\Media Catalog\Downloaded Clips\cl5d\j02347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0" y="-25399"/>
            <a:ext cx="2743200" cy="2556060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60176" y="3041314"/>
          <a:ext cx="5367648" cy="3334086"/>
        </p:xfrm>
        <a:graphic>
          <a:graphicData uri="http://schemas.openxmlformats.org/drawingml/2006/table">
            <a:tbl>
              <a:tblPr/>
              <a:tblGrid>
                <a:gridCol w="75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4553">
                <a:tc gridSpan="2">
                  <a:txBody>
                    <a:bodyPr/>
                    <a:lstStyle/>
                    <a:p>
                      <a:pPr algn="ctr"/>
                      <a:r>
                        <a:rPr lang="bn-IN" sz="4300" dirty="0" smtClean="0"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IN" sz="43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ব্যবহার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bn-IN" sz="43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bn-IN" sz="2400" dirty="0" smtClean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93">
                <a:tc>
                  <a:txBody>
                    <a:bodyPr/>
                    <a:lstStyle/>
                    <a:p>
                      <a:r>
                        <a:rPr lang="bn-IN" sz="43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6400" y="3637838"/>
            <a:ext cx="5181600" cy="1893794"/>
            <a:chOff x="381000" y="2520375"/>
            <a:chExt cx="3886200" cy="1420345"/>
          </a:xfrm>
        </p:grpSpPr>
        <p:sp>
          <p:nvSpPr>
            <p:cNvPr id="12" name="TextBox 11"/>
            <p:cNvSpPr txBox="1"/>
            <p:nvPr/>
          </p:nvSpPr>
          <p:spPr>
            <a:xfrm>
              <a:off x="762000" y="2578953"/>
              <a:ext cx="3505200" cy="136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তোমাদের খাতায় ডান দিকে দেখানো ছকের মত করে একটি ছক তৈরি কর।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2520375"/>
              <a:ext cx="457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67" dirty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4267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2921001"/>
            <a:ext cx="4368800" cy="666787"/>
            <a:chOff x="228600" y="2190750"/>
            <a:chExt cx="3276600" cy="500090"/>
          </a:xfrm>
        </p:grpSpPr>
        <p:sp>
          <p:nvSpPr>
            <p:cNvPr id="15" name="TextBox 14"/>
            <p:cNvSpPr txBox="1"/>
            <p:nvPr/>
          </p:nvSpPr>
          <p:spPr>
            <a:xfrm>
              <a:off x="609600" y="2190750"/>
              <a:ext cx="28956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33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কী করতে হবেঃ</a:t>
              </a:r>
              <a:endParaRPr lang="en-US" sz="3733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28600" y="2266950"/>
              <a:ext cx="381000" cy="3810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6400" y="5562601"/>
            <a:ext cx="579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২. ছকে পানির ৩টি ব্যবহার লেখ।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9" name="Frame 18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5542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-20465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5438" y="1143000"/>
            <a:ext cx="2570162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62400" y="279401"/>
            <a:ext cx="51816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279401"/>
            <a:ext cx="2844801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যোগে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দেখ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0" y="3327400"/>
            <a:ext cx="2133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3327400"/>
            <a:ext cx="2133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327400"/>
            <a:ext cx="2133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3327400"/>
            <a:ext cx="21336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পাথর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343401"/>
            <a:ext cx="11176000" cy="1754326"/>
          </a:xfrm>
          <a:prstGeom prst="rect">
            <a:avLst/>
          </a:prstGeom>
          <a:noFill/>
          <a:ln>
            <a:solidFill>
              <a:srgbClr val="3399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প্রাকৃতিক সম্পদ। পৃথিবীতে প্রাকৃতিক সম্পদ সীমিত পরিমাণে রয়েছে। পানি একটি প্রাকৃতিক সম্পদ। স্বাদু পানির পরিমাণ খুবই কম। তাই পানি সংরক্ষণ করা প্রয়োজন।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22" name="Frame 21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54" y="1143000"/>
            <a:ext cx="2433646" cy="187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2" y="1143000"/>
            <a:ext cx="2794000" cy="187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544" y="1143000"/>
            <a:ext cx="2712808" cy="187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10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82601"/>
            <a:ext cx="29464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7600" y="617301"/>
            <a:ext cx="29464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4267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:\School\IMG_20141029_141620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279400"/>
            <a:ext cx="223520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2108201"/>
            <a:ext cx="335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শূন্যস্থান পূরণ কর।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16000" y="2209800"/>
            <a:ext cx="508000" cy="50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422400" y="3429000"/>
            <a:ext cx="9245600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পানি একটি..............সম্পদ।</a:t>
            </a:r>
          </a:p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পিপাসা পেলে আমরা...............করি।</a:t>
            </a:r>
          </a:p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স্বাদু পানির পরিমাণ খুবই...........।</a:t>
            </a:r>
          </a:p>
          <a:p>
            <a:pPr marL="685783" indent="-685783">
              <a:buAutoNum type="arabicParenR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খাবার রান্না করতে আমরা.........ব্যবহার করি।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5316" y="5359400"/>
            <a:ext cx="1088760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endParaRPr lang="en-US" sz="4267" dirty="0">
              <a:solidFill>
                <a:srgbClr val="1305C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648200"/>
            <a:ext cx="1320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4267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5600" y="3327401"/>
            <a:ext cx="1727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4800" y="3937000"/>
            <a:ext cx="2540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পানি পান</a:t>
            </a:r>
            <a:endParaRPr lang="en-US" sz="4267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108200"/>
            <a:ext cx="3251200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মিলিয়ে নাওঃ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5" name="Frame 14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8483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640" y="279401"/>
            <a:ext cx="39624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 সংরক্ষণের উপায় 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33"/>
          <a:stretch>
            <a:fillRect/>
          </a:stretch>
        </p:blipFill>
        <p:spPr bwMode="auto">
          <a:xfrm>
            <a:off x="4368800" y="381000"/>
            <a:ext cx="2540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14"/>
          <a:stretch>
            <a:fillRect/>
          </a:stretch>
        </p:blipFill>
        <p:spPr bwMode="auto">
          <a:xfrm>
            <a:off x="9448800" y="3429000"/>
            <a:ext cx="223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7010400" y="381000"/>
            <a:ext cx="4572000" cy="2743200"/>
            <a:chOff x="5181600" y="285750"/>
            <a:chExt cx="3429000" cy="2057400"/>
          </a:xfrm>
        </p:grpSpPr>
        <p:sp>
          <p:nvSpPr>
            <p:cNvPr id="7" name="Cloud Callout 6"/>
            <p:cNvSpPr/>
            <p:nvPr/>
          </p:nvSpPr>
          <p:spPr>
            <a:xfrm>
              <a:off x="5181600" y="285750"/>
              <a:ext cx="3429000" cy="2057400"/>
            </a:xfrm>
            <a:prstGeom prst="cloudCallout">
              <a:avLst>
                <a:gd name="adj1" fmla="val 24181"/>
                <a:gd name="adj2" fmla="val 694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8800" y="514350"/>
              <a:ext cx="2971800" cy="1361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গোসল করার সময় অপ্রয়োজনে পানির কল চালু রাখব না।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0229" y="2239917"/>
            <a:ext cx="4751372" cy="4325882"/>
            <a:chOff x="161335" y="1679938"/>
            <a:chExt cx="3563529" cy="3244411"/>
          </a:xfrm>
        </p:grpSpPr>
        <p:sp>
          <p:nvSpPr>
            <p:cNvPr id="9" name="Cloud Callout 8"/>
            <p:cNvSpPr/>
            <p:nvPr/>
          </p:nvSpPr>
          <p:spPr>
            <a:xfrm rot="12420378">
              <a:off x="161335" y="1679938"/>
              <a:ext cx="3563529" cy="3244411"/>
            </a:xfrm>
            <a:prstGeom prst="cloudCallout">
              <a:avLst>
                <a:gd name="adj1" fmla="val -28450"/>
                <a:gd name="adj2" fmla="val 637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584668"/>
              <a:ext cx="2971800" cy="17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33" dirty="0">
                  <a:latin typeface="NikoshBAN" pitchFamily="2" charset="0"/>
                  <a:cs typeface="NikoshBAN" pitchFamily="2" charset="0"/>
                </a:rPr>
                <a:t>হাত-মুখ ধোয়ার সময় আমরা প্রয়োজনীয় পানি ব্যবহার করব। অকারণে পানির কল চালু রাখব না।</a:t>
              </a:r>
              <a:endParaRPr lang="en-US" sz="3733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4800" y="5103257"/>
            <a:ext cx="3962400" cy="1241237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0F07B9"/>
                </a:solidFill>
                <a:latin typeface="NikoshBAN" pitchFamily="2" charset="0"/>
                <a:cs typeface="NikoshBAN" pitchFamily="2" charset="0"/>
              </a:rPr>
              <a:t>এভাবে আমরা পানির অপচয় রোধ করতে পারি।</a:t>
            </a:r>
            <a:endParaRPr lang="en-US" sz="3733" dirty="0">
              <a:solidFill>
                <a:srgbClr val="0F07B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5" name="Frame 14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279401"/>
            <a:ext cx="39624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 সংরক্ষণের উপায় 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v mjbkj.jpg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9144" y="381000"/>
            <a:ext cx="3004456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448248362_brus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0" y="3530600"/>
            <a:ext cx="4030133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315200" y="279400"/>
            <a:ext cx="4572000" cy="2743200"/>
            <a:chOff x="5181600" y="285750"/>
            <a:chExt cx="3429000" cy="2057400"/>
          </a:xfrm>
        </p:grpSpPr>
        <p:sp>
          <p:nvSpPr>
            <p:cNvPr id="9" name="Cloud Callout 8"/>
            <p:cNvSpPr/>
            <p:nvPr/>
          </p:nvSpPr>
          <p:spPr>
            <a:xfrm>
              <a:off x="5181600" y="285750"/>
              <a:ext cx="3429000" cy="2057400"/>
            </a:xfrm>
            <a:prstGeom prst="cloudCallout">
              <a:avLst>
                <a:gd name="adj1" fmla="val -61"/>
                <a:gd name="adj2" fmla="val 815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685621"/>
              <a:ext cx="297180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দাঁত ব্রাশ করার সময় অপ্রয়োজনে পানির কল চালু রাখব না।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2616201"/>
            <a:ext cx="5032944" cy="3048001"/>
            <a:chOff x="307742" y="1374486"/>
            <a:chExt cx="3444479" cy="3246443"/>
          </a:xfrm>
        </p:grpSpPr>
        <p:sp>
          <p:nvSpPr>
            <p:cNvPr id="13" name="Cloud Callout 12"/>
            <p:cNvSpPr/>
            <p:nvPr/>
          </p:nvSpPr>
          <p:spPr>
            <a:xfrm rot="11437744">
              <a:off x="307742" y="1374486"/>
              <a:ext cx="3444479" cy="3246443"/>
            </a:xfrm>
            <a:prstGeom prst="cloudCallout">
              <a:avLst>
                <a:gd name="adj1" fmla="val -15602"/>
                <a:gd name="adj2" fmla="val 738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9891" y="2086917"/>
              <a:ext cx="2526866" cy="2196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কাপড় ধোয়ার সময় আমরা প্রয়োজনীয় পানি ব্যবহার করব। অকারণে পানির কল চালু রাখব না।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5765801"/>
            <a:ext cx="11582400" cy="6667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আমাদের জীবনের জন্য পানি অত্যন্ত প্রয়োজন। তাই আমরা পানি সংরক্ষণ করব।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7" name="Frame 16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1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6400" y="279400"/>
            <a:ext cx="3251200" cy="914400"/>
            <a:chOff x="304800" y="819150"/>
            <a:chExt cx="2438400" cy="6858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895350"/>
              <a:ext cx="1828800" cy="5617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267" dirty="0">
                  <a:solidFill>
                    <a:srgbClr val="2A07A9"/>
                  </a:solidFill>
                  <a:latin typeface="NikoshBAN" pitchFamily="2" charset="0"/>
                  <a:cs typeface="NikoshBAN" pitchFamily="2" charset="0"/>
                </a:rPr>
                <a:t>দলে কর </a:t>
              </a:r>
              <a:endParaRPr lang="en-US" sz="4267" dirty="0">
                <a:solidFill>
                  <a:srgbClr val="2A07A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304800" y="819150"/>
              <a:ext cx="2438400" cy="685800"/>
            </a:xfrm>
            <a:prstGeom prst="homePlat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31200" y="279401"/>
            <a:ext cx="3149600" cy="748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426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gfrjnyt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03200"/>
            <a:ext cx="2501900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2400" y="1836501"/>
            <a:ext cx="9347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কর।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016000" y="1905000"/>
            <a:ext cx="508000" cy="50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828800" y="2819401"/>
            <a:ext cx="4267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 বায়ু, মাটি, পানি, পাথর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3600" y="4274901"/>
            <a:ext cx="314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343400"/>
            <a:ext cx="314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267" dirty="0">
                <a:latin typeface="NikoshBAN" pitchFamily="2" charset="0"/>
                <a:cs typeface="NikoshBAN" pitchFamily="2" charset="0"/>
              </a:rPr>
              <a:t>পান করা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3600" y="5087700"/>
            <a:ext cx="233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পিপাসা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4800" y="5054600"/>
            <a:ext cx="3048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267" dirty="0">
                <a:latin typeface="NikoshBAN" pitchFamily="2" charset="0"/>
                <a:cs typeface="NikoshBAN" pitchFamily="2" charset="0"/>
              </a:rPr>
              <a:t>মৎস্য খামার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3600" y="3665300"/>
            <a:ext cx="1828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3632201"/>
            <a:ext cx="3860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267" dirty="0">
                <a:latin typeface="NikoshBAN" pitchFamily="2" charset="0"/>
                <a:cs typeface="NikoshBAN" pitchFamily="2" charset="0"/>
              </a:rPr>
              <a:t> পানির অপচয় রোধ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3600" y="5765801"/>
            <a:ext cx="3048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পানি সংরক্ষণ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1600" y="5765800"/>
            <a:ext cx="3251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267" dirty="0">
                <a:latin typeface="NikoshBAN" pitchFamily="2" charset="0"/>
                <a:cs typeface="NikoshBAN" pitchFamily="2" charset="0"/>
              </a:rPr>
              <a:t>জীবনের জন্য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2852501"/>
            <a:ext cx="365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267" dirty="0">
                <a:latin typeface="NikoshBAN" pitchFamily="2" charset="0"/>
                <a:cs typeface="NikoshBAN" pitchFamily="2" charset="0"/>
              </a:rPr>
              <a:t> পানির প্রয়োজন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19200" y="2716741"/>
            <a:ext cx="10365317" cy="3861859"/>
            <a:chOff x="914400" y="2037556"/>
            <a:chExt cx="7773988" cy="2896394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3352800" y="3485356"/>
              <a:ext cx="2895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400" y="2037556"/>
              <a:ext cx="777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4400" y="4931568"/>
              <a:ext cx="777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532606" y="3484562"/>
              <a:ext cx="2895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239794" y="3484562"/>
              <a:ext cx="2895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331200" y="1193800"/>
            <a:ext cx="3149600" cy="6667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মিলিয়ে দেখ </a:t>
            </a:r>
            <a:endParaRPr lang="en-US" sz="3733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28" name="Frame 27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6219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729 L -0.025 0.424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2717 L -0.0375 -0.222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3458 L -0.02917 -0.10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01482 L -0.03334 -0.308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1235 L -0.03334 0.2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200" y="279401"/>
            <a:ext cx="8229600" cy="124459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385"/>
              </a:avLst>
            </a:prstTxWarp>
            <a:spAutoFit/>
          </a:bodyPr>
          <a:lstStyle/>
          <a:p>
            <a:pPr algn="ctr"/>
            <a:r>
              <a:rPr lang="bn-BD" sz="5333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5333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" y="5943599"/>
            <a:ext cx="11277600" cy="64770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>
                <a:gd name="adj1" fmla="val 12500"/>
                <a:gd name="adj2" fmla="val -281"/>
              </a:avLst>
            </a:prstTxWarp>
            <a:spAutoFit/>
          </a:bodyPr>
          <a:lstStyle/>
          <a:p>
            <a:pPr algn="ctr"/>
            <a:r>
              <a:rPr lang="bn-BD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বিজ্ঞান বইয়ের </a:t>
            </a:r>
            <a:r>
              <a:rPr lang="en-US" sz="4267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24</a:t>
            </a:r>
            <a:r>
              <a:rPr lang="bn-BD" sz="4267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267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267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267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পৃ</a:t>
            </a:r>
            <a:r>
              <a:rPr lang="en-US" sz="4267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bn-BD" sz="4267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267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খুলে নিরবে পড় । </a:t>
            </a:r>
            <a:endParaRPr lang="en-US" sz="4267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9" name="Frame 8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8" r="99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628" y="1186657"/>
            <a:ext cx="8698743" cy="4611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38" y="2132081"/>
            <a:ext cx="2157412" cy="2650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578" y="2132081"/>
            <a:ext cx="1861272" cy="26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63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11111E-6 L 3.33333E-6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5600" y="2664540"/>
            <a:ext cx="9753600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 রান্না করতে কী প্রয়োজন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 পানি সংরক্ষণ বলতে কী বুঝ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itchFamily="2" charset="2"/>
              <a:buChar char="q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 পানির অপর নাম কী? </a:t>
            </a:r>
            <a:endParaRPr lang="bn-BD" sz="4267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267" dirty="0">
                <a:latin typeface="NikoshBAN" pitchFamily="2" charset="0"/>
                <a:cs typeface="NikoshBAN" pitchFamily="2" charset="0"/>
              </a:rPr>
              <a:t> পৃথিবীতে কোন সম্পদের পরিমাণ সীমিত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4267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400" y="1754425"/>
            <a:ext cx="5181600" cy="83099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8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কথায় উত্তর দাও</a:t>
            </a:r>
            <a:r>
              <a:rPr lang="en-US" sz="48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pic>
        <p:nvPicPr>
          <p:cNvPr id="8" name="Picture 7" descr="Purple-Tuli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971" y="4546601"/>
            <a:ext cx="2565829" cy="2076772"/>
          </a:xfrm>
          <a:prstGeom prst="rect">
            <a:avLst/>
          </a:prstGeom>
        </p:spPr>
      </p:pic>
      <p:pic>
        <p:nvPicPr>
          <p:cNvPr id="9" name="Picture 8" descr="_res__red_flower_decoration_png_by_hanabell1-d6lcbj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953000"/>
            <a:ext cx="1625477" cy="1627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4000" y="369094"/>
            <a:ext cx="3556000" cy="1200329"/>
          </a:xfrm>
          <a:prstGeom prst="rect">
            <a:avLst/>
          </a:prstGeom>
          <a:noFill/>
          <a:ln w="12700">
            <a:solidFill>
              <a:srgbClr val="CC00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nios-de-riego-444854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1" y="482600"/>
            <a:ext cx="2147081" cy="2514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3" name="Frame 12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6657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80032" y="482600"/>
            <a:ext cx="2743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7200" y="3172540"/>
            <a:ext cx="5080000" cy="3375604"/>
          </a:xfrm>
          <a:prstGeom prst="rect">
            <a:avLst/>
          </a:prstGeom>
          <a:noFill/>
          <a:ln w="12700">
            <a:solidFill>
              <a:srgbClr val="B60C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26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তৃতীয় </a:t>
            </a:r>
            <a:r>
              <a:rPr lang="bn-BD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প্রাথমিক বিজ্ঞান । </a:t>
            </a:r>
          </a:p>
          <a:p>
            <a:pPr algn="ctr"/>
            <a:r>
              <a:rPr lang="bn-BD" sz="4267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2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4</a:t>
            </a:r>
          </a:p>
          <a:p>
            <a:pPr algn="ctr"/>
            <a:r>
              <a:rPr lang="bn-IN" sz="42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জীবনের জন্য পানি </a:t>
            </a:r>
            <a:endParaRPr lang="en-US" sz="4267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26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218" y="279400"/>
            <a:ext cx="2185982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6192" flipV="1">
            <a:off x="4132730" y="1901349"/>
            <a:ext cx="1360661" cy="709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33332" flipH="1" flipV="1">
            <a:off x="7887803" y="1901424"/>
            <a:ext cx="1361675" cy="709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11" y="279400"/>
            <a:ext cx="3255577" cy="27604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889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Frame 19"/>
          <p:cNvSpPr/>
          <p:nvPr/>
        </p:nvSpPr>
        <p:spPr>
          <a:xfrm>
            <a:off x="253395" y="3172540"/>
            <a:ext cx="6261458" cy="3385542"/>
          </a:xfrm>
          <a:prstGeom prst="frame">
            <a:avLst>
              <a:gd name="adj1" fmla="val 0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CC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শাহেনা আক্তার</a:t>
            </a:r>
            <a:endParaRPr lang="en-GB" sz="5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GB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ব্রাহ্মণডুরা সরকারি প্রাথমিক বিদ্যালয়।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 , হবিগঞ্জ। </a:t>
            </a:r>
            <a:endParaRPr lang="bn-IN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</a:t>
            </a:r>
            <a:r>
              <a:rPr lang="as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:</a:t>
            </a:r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  <a:hlinkClick r:id="rId6"/>
              </a:rPr>
              <a:t>sahanabgps@gmail.com</a:t>
            </a:r>
            <a:endParaRPr lang="bn-I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মোবাইলঃ ০১৭৯১৪৯৮৫৯০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22" name="Frame 21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7936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138064"/>
            <a:ext cx="5828073" cy="371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entagon 6"/>
          <p:cNvSpPr/>
          <p:nvPr/>
        </p:nvSpPr>
        <p:spPr>
          <a:xfrm>
            <a:off x="406402" y="2311400"/>
            <a:ext cx="2743199" cy="839061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267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267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664201"/>
            <a:ext cx="10464800" cy="74898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তুমি বাড়িতে কী কী কাজে পানি ব্যবহার কর লিখে আনবে।</a:t>
            </a:r>
            <a:endParaRPr lang="en-US" sz="4267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" y="5765800"/>
            <a:ext cx="508000" cy="4563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Writing-CatalinPet_2405246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197" y="2037771"/>
            <a:ext cx="2375004" cy="149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2" name="Frame 11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9709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-river-boat-o.gif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03200" y="165099"/>
            <a:ext cx="11785600" cy="6515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77800"/>
            <a:ext cx="803433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06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IN" sz="10666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10666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10666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0666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</a:t>
            </a:r>
            <a:endParaRPr lang="en-US" sz="10666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4947407"/>
            <a:ext cx="36576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733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733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7" name="Frame 6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8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92200"/>
            <a:ext cx="6299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38980" y="253764"/>
            <a:ext cx="47752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267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4267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যোগে </a:t>
            </a:r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দেখ।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92200"/>
            <a:ext cx="4978400" cy="748988"/>
          </a:xfrm>
          <a:prstGeom prst="rect">
            <a:avLst/>
          </a:prstGeom>
          <a:noFill/>
          <a:ln>
            <a:solidFill>
              <a:srgbClr val="003399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কী দেখতে পাচ্ছ? </a:t>
            </a:r>
            <a:endParaRPr lang="en-US" sz="4267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08201"/>
            <a:ext cx="49784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থালা-বাসন ধৌত করছে।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124201"/>
            <a:ext cx="4978400" cy="1405641"/>
          </a:xfrm>
          <a:prstGeom prst="rect">
            <a:avLst/>
          </a:prstGeom>
          <a:noFill/>
          <a:ln>
            <a:solidFill>
              <a:srgbClr val="0033CC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থালা-বাসন কী দিয়ে ধৌত  করছে? </a:t>
            </a:r>
            <a:endParaRPr lang="en-US" sz="4267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1" y="4851400"/>
            <a:ext cx="4978400" cy="74898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 দিয়ে। </a:t>
            </a:r>
            <a:endParaRPr lang="en-US" sz="4267" dirty="0"/>
          </a:p>
        </p:txBody>
      </p:sp>
      <p:sp>
        <p:nvSpPr>
          <p:cNvPr id="10" name="TextBox 9"/>
          <p:cNvSpPr txBox="1"/>
          <p:nvPr/>
        </p:nvSpPr>
        <p:spPr>
          <a:xfrm>
            <a:off x="812800" y="5798901"/>
            <a:ext cx="10464800" cy="748988"/>
          </a:xfrm>
          <a:prstGeom prst="rect">
            <a:avLst/>
          </a:prstGeom>
          <a:noFill/>
          <a:ln>
            <a:solidFill>
              <a:srgbClr val="FF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পাঠ কী হতে পারে? অনুমান কর।</a:t>
            </a:r>
            <a:endParaRPr lang="en-US" sz="4267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2" name="Frame 11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8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4800" y="279400"/>
            <a:ext cx="6604000" cy="1219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Chevro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586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5867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600" y="2514600"/>
            <a:ext cx="5892800" cy="147732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পানির ব্যবহার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4445000"/>
            <a:ext cx="2900875" cy="2032000"/>
          </a:xfrm>
          <a:prstGeom prst="rect">
            <a:avLst/>
          </a:prstGeom>
        </p:spPr>
      </p:pic>
      <p:pic>
        <p:nvPicPr>
          <p:cNvPr id="10" name="Picture 9" descr="photo-14564696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4546601"/>
            <a:ext cx="2999192" cy="1997924"/>
          </a:xfrm>
          <a:prstGeom prst="rect">
            <a:avLst/>
          </a:prstGeom>
        </p:spPr>
      </p:pic>
      <p:pic>
        <p:nvPicPr>
          <p:cNvPr id="11" name="Picture 3" descr="D:\Khodiza\uses of water\wudodrink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1193801"/>
            <a:ext cx="2578100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68"/>
          <a:stretch>
            <a:fillRect/>
          </a:stretch>
        </p:blipFill>
        <p:spPr bwMode="auto">
          <a:xfrm>
            <a:off x="9652001" y="990600"/>
            <a:ext cx="22461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3" name="Frame 12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2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717800"/>
            <a:ext cx="10668000" cy="2308324"/>
          </a:xfrm>
          <a:prstGeom prst="rect">
            <a:avLst/>
          </a:prstGeom>
          <a:noFill/>
          <a:ln>
            <a:solidFill>
              <a:srgbClr val="0F07B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3.3.1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৩.৪.১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অপচয়ের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পরিণাম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5008" y="787400"/>
            <a:ext cx="4452993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867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9" name="Frame 8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2885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279401"/>
            <a:ext cx="51816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03229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966" y="1282701"/>
            <a:ext cx="4283781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353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1295400"/>
            <a:ext cx="4165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8023" y="325568"/>
            <a:ext cx="2980962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যোগে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দেখ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0800" y="4255373"/>
            <a:ext cx="4267200" cy="6667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পানি পান করছে।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4000" y="4255373"/>
            <a:ext cx="4165600" cy="6667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733" dirty="0">
                <a:latin typeface="NikoshBAN" pitchFamily="2" charset="0"/>
                <a:cs typeface="NikoshBAN" pitchFamily="2" charset="0"/>
              </a:rPr>
              <a:t> গোসল করছে।  </a:t>
            </a:r>
            <a:endParaRPr lang="en-US" sz="37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0800" y="5142309"/>
            <a:ext cx="4267200" cy="140564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পিপাসা পেলে আমরা পানি পান করি।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000" y="5142309"/>
            <a:ext cx="4165600" cy="140564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গোসল করতে আমরা পানি ব্যবহার করি।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6" name="Frame 15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7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35200" y="1193800"/>
            <a:ext cx="7620000" cy="4470400"/>
            <a:chOff x="1425388" y="741298"/>
            <a:chExt cx="5508812" cy="36904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741298"/>
              <a:ext cx="2590800" cy="17542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884" y="745187"/>
              <a:ext cx="2516224" cy="1750363"/>
            </a:xfrm>
            <a:prstGeom prst="rect">
              <a:avLst/>
            </a:prstGeom>
          </p:spPr>
        </p:pic>
        <p:pic>
          <p:nvPicPr>
            <p:cNvPr id="5" name="Picture 4" descr="C:\Documents and Settings\ATAUR\Desktop\New Folder\index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5388" y="2647950"/>
              <a:ext cx="2537012" cy="178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2" descr="C:\Documents and Settings\ATAUR\Desktop\New Folder\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3400" y="2647950"/>
              <a:ext cx="25908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04800" y="312501"/>
            <a:ext cx="2738438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4267" dirty="0" smtClean="0">
                <a:latin typeface="NikoshBAN" pitchFamily="2" charset="0"/>
                <a:cs typeface="NikoshBAN" pitchFamily="2" charset="0"/>
              </a:rPr>
              <a:t>যোগে </a:t>
            </a:r>
            <a:r>
              <a:rPr lang="bn-IN" sz="4267" dirty="0">
                <a:latin typeface="NikoshBAN" pitchFamily="2" charset="0"/>
                <a:cs typeface="NikoshBAN" pitchFamily="2" charset="0"/>
              </a:rPr>
              <a:t>দেখ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12501"/>
            <a:ext cx="51816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0000" y="4274900"/>
            <a:ext cx="17272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বাঘ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00" y="4140200"/>
            <a:ext cx="17272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পাখি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0000" y="2039700"/>
            <a:ext cx="17272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ছাগল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200" y="1803401"/>
            <a:ext cx="17272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বিড়াল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5200" y="5765800"/>
            <a:ext cx="76200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এরাও পানি পান করে।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6" name="Frame 15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9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79401"/>
            <a:ext cx="29464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6_04_28_19_28_08_MtiRnDXBII9XTqdYExbWbEUueLa36d_original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5600" y="1295400"/>
            <a:ext cx="371869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201_212162_267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93" y="1397001"/>
            <a:ext cx="4029907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60800" y="312501"/>
            <a:ext cx="51816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038600"/>
            <a:ext cx="45720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 রান্না করছে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4800" y="4884501"/>
            <a:ext cx="65024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রান্না করতে কী ব্যবহার করতে হয়?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200" y="5798901"/>
            <a:ext cx="4978400" cy="748988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 ব্যবহার করতে হয়। </a:t>
            </a:r>
            <a:endParaRPr lang="en-US" sz="4267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12" name="Frame 11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1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279401"/>
            <a:ext cx="29464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400" y="1938101"/>
            <a:ext cx="23368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কাপড় ধোয়া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400" y="3821510"/>
            <a:ext cx="2336800" cy="140564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গরু-বাছুর ধোয়া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8800" y="4071701"/>
            <a:ext cx="23368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হাত ধোয়া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1600200"/>
            <a:ext cx="2336800" cy="140564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হাড়ি-পাতিল ধোয়া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400" y="5697301"/>
            <a:ext cx="11176000" cy="74898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পরিচ্ছন্নতা এবং ধোয়া-মোছার  কাজে আমরা পানি ব্যবহার করি।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49600" y="1295400"/>
            <a:ext cx="5994400" cy="4165600"/>
            <a:chOff x="2286000" y="971550"/>
            <a:chExt cx="4495800" cy="312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389" y="971550"/>
              <a:ext cx="2183411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ca1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2628900"/>
              <a:ext cx="2107157" cy="1466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8389" y="2647950"/>
              <a:ext cx="2172244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bangladeshi-women-washing-clothes-lake-bangladesh-tangail-city-two-hindu-colorful-traditional-clothing-headscarf-68383477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86000" y="971550"/>
              <a:ext cx="2133600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3860800" y="312501"/>
            <a:ext cx="5181600" cy="748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267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6951434"/>
            <a:chOff x="0" y="-6360"/>
            <a:chExt cx="12192000" cy="6951434"/>
          </a:xfrm>
        </p:grpSpPr>
        <p:sp>
          <p:nvSpPr>
            <p:cNvPr id="22" name="Frame 21"/>
            <p:cNvSpPr/>
            <p:nvPr/>
          </p:nvSpPr>
          <p:spPr>
            <a:xfrm>
              <a:off x="0" y="-6360"/>
              <a:ext cx="12192000" cy="6858000"/>
            </a:xfrm>
            <a:prstGeom prst="frame">
              <a:avLst>
                <a:gd name="adj1" fmla="val 2722"/>
              </a:avLst>
            </a:prstGeom>
            <a:gradFill>
              <a:gsLst>
                <a:gs pos="99000">
                  <a:schemeClr val="tx2">
                    <a:lumMod val="60000"/>
                    <a:lumOff val="40000"/>
                  </a:schemeClr>
                </a:gs>
                <a:gs pos="45000">
                  <a:srgbClr val="FFC000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3912" y="6637297"/>
              <a:ext cx="1013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শাহেনা </a:t>
              </a:r>
              <a:r>
                <a:rPr lang="bn-BD" sz="14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r>
                <a:rPr lang="bn-IN" sz="1200" b="1" dirty="0" smtClean="0">
                  <a:solidFill>
                    <a:srgbClr val="000099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ব্রাহ্মণডুরা </a:t>
              </a:r>
              <a:r>
                <a:rPr lang="bn-BD" sz="1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</a:t>
              </a:r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IN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1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শায়েস্তাগঞ্জ</a:t>
              </a:r>
              <a:r>
                <a:rPr lang="bn-BD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IN" sz="1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0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  <a:prstDash val="sysDot"/>
        </a:ln>
      </a:spPr>
      <a:bodyPr wrap="square" rtlCol="0">
        <a:spAutoFit/>
      </a:bodyPr>
      <a:lstStyle>
        <a:defPPr algn="ctr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881</Words>
  <Application>Microsoft Office PowerPoint</Application>
  <PresentationFormat>Widescreen</PresentationFormat>
  <Paragraphs>151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Sahana Akther, Assistant Teacher, Brahmondura GPS</dc:creator>
  <cp:lastModifiedBy>dell</cp:lastModifiedBy>
  <cp:revision>78</cp:revision>
  <dcterms:created xsi:type="dcterms:W3CDTF">2022-05-13T04:57:15Z</dcterms:created>
  <dcterms:modified xsi:type="dcterms:W3CDTF">2022-07-30T15:15:47Z</dcterms:modified>
</cp:coreProperties>
</file>