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 showGuides="1" snapToGrid="0">
      <p:cViewPr varScale="1">
        <p:scale>
          <a:sx n="50" d="100"/>
          <a:sy n="50" d="100"/>
        </p:scale>
        <p:origin x="787" y="43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tableStyles" Target="tableStyle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F3C5B-16BB-41D7-BE61-46B5E71D20C2}" type="datetimeFigureOut">
              <a:rPr lang="en-US" smtClean="0"/>
              <a:t>6/23/2021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8B966-6063-4955-8FC4-2A2CA500A4DF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2119" b="12119"/>
          <a:stretch>
            <a:fillRect/>
          </a:stretch>
        </p:blipFill>
        <p:spPr>
          <a:xfrm>
            <a:off x="2330699" y="1519476"/>
            <a:ext cx="7530602" cy="4607004"/>
          </a:xfrm>
          <a:prstGeom prst="rect"/>
        </p:spPr>
      </p:pic>
      <p:sp>
        <p:nvSpPr>
          <p:cNvPr id="1048584" name="TextBox 2"/>
          <p:cNvSpPr txBox="1"/>
          <p:nvPr/>
        </p:nvSpPr>
        <p:spPr>
          <a:xfrm>
            <a:off x="3922085" y="304800"/>
            <a:ext cx="4033381" cy="1107996"/>
          </a:xfrm>
          <a:prstGeom prst="rect"/>
          <a:noFill/>
        </p:spPr>
        <p:txBody>
          <a:bodyPr rtlCol="0" wrap="square">
            <a:prstTxWarp prst="textChevron"/>
            <a:spAutoFit/>
          </a:bodyPr>
          <a:p>
            <a:pPr algn="ctr"/>
            <a:r>
              <a:rPr dirty="0" sz="7400" lang="en-US" smtClean="0">
                <a:solidFill>
                  <a:srgbClr val="363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dirty="0" sz="7400" lang="en-US" smtClean="0">
                <a:solidFill>
                  <a:srgbClr val="36363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dirty="0" sz="7400" lang="en-US">
              <a:solidFill>
                <a:srgbClr val="36363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extBox 1"/>
          <p:cNvSpPr txBox="1"/>
          <p:nvPr/>
        </p:nvSpPr>
        <p:spPr>
          <a:xfrm>
            <a:off x="2092861" y="3429000"/>
            <a:ext cx="7681613" cy="169164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একসময় ইন্টারনেটে তথ্য খোঁজার জন্য ইংরেজিতে লিখতে হতো কিন্তু বর্তমানে বাংলায় লিখলেও তথ্য পাওয়া যায়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481732" y="1265185"/>
            <a:ext cx="3047805" cy="1663051"/>
          </a:xfrm>
          <a:prstGeom prst="rect"/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67" name="Picture 4" descr="C:\Users\RAFI\Desktop\Bangla-Search-Engine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84119" y="1359819"/>
            <a:ext cx="3047805" cy="1783081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10" name="TextBox 5"/>
          <p:cNvSpPr txBox="1"/>
          <p:nvPr/>
        </p:nvSpPr>
        <p:spPr>
          <a:xfrm>
            <a:off x="1129665" y="287189"/>
            <a:ext cx="9932670" cy="1285241"/>
          </a:xfrm>
          <a:prstGeom prst="rect"/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শিক্ষা ব্যবস্থা পরিচালনায় ইন্টারনেটের ভ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ূ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মিকাঃ</a:t>
            </a:r>
            <a:endParaRPr b="1" dirty="0" sz="40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"/>
          <p:cNvSpPr txBox="1"/>
          <p:nvPr/>
        </p:nvSpPr>
        <p:spPr>
          <a:xfrm>
            <a:off x="2503516" y="4929191"/>
            <a:ext cx="7945582" cy="128524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en-US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ইন্টারনেটে বিভিন্ন বাংলা ওয়েবসাইট</a:t>
            </a:r>
            <a:r>
              <a:rPr dirty="0" sz="4000" lang="bn-BD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রয়েছে</a:t>
            </a:r>
            <a:r>
              <a:rPr dirty="0" sz="4000" lang="en-US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 ধীরে ধীরে সমৃদ্ধ হচ্ছে  </a:t>
            </a:r>
            <a:endParaRPr dirty="0" sz="4000" lang="en-US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8" name="Picture 4" descr="E:\Motiar D. Content\Class Viii\Picture\পাঠ ৫৭\bbcjanala_home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 cstate="print"/>
          <a:srcRect l="8824" r="10161"/>
          <a:stretch>
            <a:fillRect/>
          </a:stretch>
        </p:blipFill>
        <p:spPr bwMode="auto">
          <a:xfrm>
            <a:off x="1271792" y="1851537"/>
            <a:ext cx="3028604" cy="2629097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69" name="Picture 3" descr="E:\Motiar D. Content\Class Viii\Picture\পাঠ ৫৭\120px-Bn-wiki-logo2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696007" y="1851537"/>
            <a:ext cx="3108960" cy="2651427"/>
          </a:xfrm>
          <a:prstGeom prst="rect"/>
          <a:noFill/>
          <a:ln w="3175">
            <a:solidFill>
              <a:schemeClr val="tx1"/>
            </a:solidFill>
          </a:ln>
        </p:spPr>
      </p:pic>
      <p:pic>
        <p:nvPicPr>
          <p:cNvPr id="2097170" name="Picture 5" descr="E:\Motiar D. Content\Class Viii\Picture\পাঠ ৫৭\5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8200578" y="1873867"/>
            <a:ext cx="3048000" cy="2629097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12" name="TextBox 5"/>
          <p:cNvSpPr txBox="1"/>
          <p:nvPr/>
        </p:nvSpPr>
        <p:spPr>
          <a:xfrm>
            <a:off x="1738408" y="0"/>
            <a:ext cx="9043554" cy="1882140"/>
          </a:xfrm>
          <a:prstGeom prst="rect"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শিক্ষা ব্যবস্থা পরিচালনায় ইন্টারনেটের ভ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ূ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মিকাঃ</a:t>
            </a:r>
            <a:endParaRPr b="1" dirty="0" sz="40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1"/>
          <p:cNvSpPr txBox="1"/>
          <p:nvPr/>
        </p:nvSpPr>
        <p:spPr>
          <a:xfrm>
            <a:off x="1747340" y="3103234"/>
            <a:ext cx="9070580" cy="1691641"/>
          </a:xfrm>
          <a:prstGeom prst="rect"/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just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বিজ্ঞান শিক্ষায় নানা ধরণের পরীক্ষা বা এক্সপেরিমেন্ট করতে হয়। ইন্টারনেটের মাধ্যমে পরীক্ষাটির কাল্পনিক প্রদর্শন করা সম্ভব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6"/>
          <p:cNvSpPr txBox="1"/>
          <p:nvPr/>
        </p:nvSpPr>
        <p:spPr>
          <a:xfrm>
            <a:off x="1560710" y="453837"/>
            <a:ext cx="9257211" cy="1882140"/>
          </a:xfrm>
          <a:prstGeom prst="rect"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শিক্ষা ব্যবস্থা পরিচালনায় ইন্টারনেটের ভ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ূ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মিকাঃ</a:t>
            </a:r>
            <a:endParaRPr b="1" dirty="0" sz="40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1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extBox 1"/>
          <p:cNvSpPr txBox="1"/>
          <p:nvPr/>
        </p:nvSpPr>
        <p:spPr>
          <a:xfrm>
            <a:off x="936774" y="5093788"/>
            <a:ext cx="10318450" cy="1158240"/>
          </a:xfrm>
          <a:prstGeom prst="rect"/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ইন্টানেটের কারণে লেখাপড়া এখন ক্লাশরুমের গণ্ডি পেরিয়ে ছড়িয়ে পড়েছে বিশ্বব্যাপি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1" name="Picture 2" descr="E:\Motiar D. Content\Class Viii\Picture\56\rtls_1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t="12633"/>
          <a:stretch>
            <a:fillRect/>
          </a:stretch>
        </p:blipFill>
        <p:spPr bwMode="auto">
          <a:xfrm>
            <a:off x="3221891" y="982934"/>
            <a:ext cx="4191000" cy="3353666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16" name="TextBox 4"/>
          <p:cNvSpPr txBox="1"/>
          <p:nvPr/>
        </p:nvSpPr>
        <p:spPr>
          <a:xfrm>
            <a:off x="893740" y="225745"/>
            <a:ext cx="10834146" cy="1285240"/>
          </a:xfrm>
          <a:prstGeom prst="rect"/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শিক্ষা ব্যবস্থা পরিচালনায় ইন্টারনেটের ভ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ূ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মিকাঃ</a:t>
            </a:r>
            <a:endParaRPr b="1" dirty="0" sz="40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extBox 1"/>
          <p:cNvSpPr txBox="1"/>
          <p:nvPr/>
        </p:nvSpPr>
        <p:spPr>
          <a:xfrm>
            <a:off x="2244495" y="2583179"/>
            <a:ext cx="8001001" cy="169164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ইন্টারনেটে রয়েছে বিভিন্ন বিষয়ের কোর্স। এ সকল কোর্সে নিবন্ধন করে ক্ল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া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স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করা ও পরীক্ষা দেওয়া যায়।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TextBox 5"/>
          <p:cNvSpPr txBox="1"/>
          <p:nvPr/>
        </p:nvSpPr>
        <p:spPr>
          <a:xfrm>
            <a:off x="1242638" y="311498"/>
            <a:ext cx="10004714" cy="1285241"/>
          </a:xfrm>
          <a:prstGeom prst="rect"/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শিক্ষা ব্যবস্থা পরিচালনায় ইন্টারনেটের ভ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ূ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মিকাঃ</a:t>
            </a:r>
            <a:endParaRPr b="1" dirty="0" sz="40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extBox 1"/>
          <p:cNvSpPr txBox="1"/>
          <p:nvPr/>
        </p:nvSpPr>
        <p:spPr>
          <a:xfrm>
            <a:off x="1014462" y="3429000"/>
            <a:ext cx="10718645" cy="1691641"/>
          </a:xfrm>
          <a:prstGeom prst="rect"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ইন্টারনেটের কারণে শুধু স্কুল-কলেজ বিশ্ববিদ্যালয় নয় মহাকাশে স্পেস স্টেশনে বসেও পরীক্ষা করার সুযোগ রয়েছে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TextBox 6"/>
          <p:cNvSpPr txBox="1"/>
          <p:nvPr/>
        </p:nvSpPr>
        <p:spPr>
          <a:xfrm>
            <a:off x="1290858" y="254901"/>
            <a:ext cx="9275432" cy="1882140"/>
          </a:xfrm>
          <a:prstGeom prst="rect"/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শিক্ষা ব্যবস্থা পরিচালনায় ইন্টারনেটের ভ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ূ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মিকাঃ</a:t>
            </a:r>
            <a:endParaRPr b="1" dirty="0" sz="40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extBox 1"/>
          <p:cNvSpPr txBox="1"/>
          <p:nvPr/>
        </p:nvSpPr>
        <p:spPr>
          <a:xfrm>
            <a:off x="4819104" y="376825"/>
            <a:ext cx="3124201" cy="707886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dirty="0" sz="4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TextBox 5"/>
          <p:cNvSpPr txBox="1"/>
          <p:nvPr/>
        </p:nvSpPr>
        <p:spPr>
          <a:xfrm>
            <a:off x="1573351" y="4777731"/>
            <a:ext cx="8364882" cy="1755140"/>
          </a:xfrm>
          <a:prstGeom prst="rect"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 indent="-571500" marL="571500">
              <a:buFont typeface="Wingdings" panose="05000000000000000000" pitchFamily="2" charset="2"/>
              <a:buChar char="Ø"/>
            </a:pP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শিক্ষা ব্যবস্থায় পরিচালনায় ইন্টারনেট কী ভুমিকা পালন করে বলে তোমরা মনে কর।</a:t>
            </a:r>
          </a:p>
          <a:p>
            <a:pPr algn="ctr"/>
            <a:endParaRPr dirty="0" sz="40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21312" y="1483694"/>
            <a:ext cx="6749376" cy="2895053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" descr="E:\Motiar D. Content\Class Viii\Picture\56\Amazon_Kindle_1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b="6546"/>
          <a:stretch>
            <a:fillRect/>
          </a:stretch>
        </p:blipFill>
        <p:spPr bwMode="auto">
          <a:xfrm>
            <a:off x="2150047" y="769441"/>
            <a:ext cx="3383280" cy="2797834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23" name="TextBox 3"/>
          <p:cNvSpPr txBox="1"/>
          <p:nvPr/>
        </p:nvSpPr>
        <p:spPr>
          <a:xfrm>
            <a:off x="400774" y="3609815"/>
            <a:ext cx="11572629" cy="1082040"/>
          </a:xfrm>
          <a:prstGeom prst="rect"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0" dirty="0" sz="3300" lang="en-US" smtClean="0">
                <a:latin typeface="NikoshBAN" pitchFamily="2" charset="0"/>
                <a:cs typeface="NikoshBAN" pitchFamily="2" charset="0"/>
              </a:rPr>
              <a:t>বর্তমানে ইচ্ছা করলে তুমি তোমার পকেটে একটি লাইব্রেরী ভরে রাখতে পারে।</a:t>
            </a:r>
            <a:endParaRPr b="0" dirty="0" sz="33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TextBox 4"/>
          <p:cNvSpPr txBox="1"/>
          <p:nvPr/>
        </p:nvSpPr>
        <p:spPr>
          <a:xfrm>
            <a:off x="4387127" y="0"/>
            <a:ext cx="3819526" cy="769441"/>
          </a:xfrm>
          <a:prstGeom prst="rect"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ই-</a:t>
            </a:r>
            <a:r>
              <a:rPr b="1" dirty="0" sz="4400" lang="en-US" err="1" smtClean="0">
                <a:latin typeface="NikoshBAN" pitchFamily="2" charset="0"/>
                <a:cs typeface="NikoshBAN" pitchFamily="2" charset="0"/>
              </a:rPr>
              <a:t>বুকের</a:t>
            </a:r>
            <a:r>
              <a:rPr b="1" dirty="0" sz="4400" lang="en-US" smtClean="0">
                <a:latin typeface="NikoshBAN" pitchFamily="2" charset="0"/>
                <a:cs typeface="NikoshBAN" pitchFamily="2" charset="0"/>
              </a:rPr>
              <a:t> গুরুত্ব </a:t>
            </a:r>
            <a:endParaRPr b="1" dirty="0" sz="4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TextBox 1"/>
          <p:cNvSpPr txBox="1"/>
          <p:nvPr/>
        </p:nvSpPr>
        <p:spPr>
          <a:xfrm>
            <a:off x="400774" y="4525448"/>
            <a:ext cx="11693929" cy="1539240"/>
          </a:xfrm>
          <a:prstGeom prst="rect"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আগের দিনে মানুষ যে কয়টি বই বহন করতে পারত সে কয়টি নিয়ে সন্তু</a:t>
            </a:r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ষ্ট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 থাকত</a:t>
            </a:r>
            <a:r>
              <a:rPr dirty="0" sz="32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কিন্তু বর্তমানে মানুষ লক্ষ লক্ষ বইয়ের সাথে যোগাযোগ রাখতে পারে।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096000" y="1164160"/>
            <a:ext cx="4570911" cy="2264839"/>
          </a:xfrm>
          <a:prstGeom prst="rect"/>
        </p:spPr>
      </p:pic>
      <p:sp>
        <p:nvSpPr>
          <p:cNvPr id="1048626" name="TextBox 1"/>
          <p:cNvSpPr txBox="1"/>
          <p:nvPr/>
        </p:nvSpPr>
        <p:spPr>
          <a:xfrm>
            <a:off x="642647" y="5953759"/>
            <a:ext cx="10906706" cy="980440"/>
          </a:xfrm>
          <a:prstGeom prst="rect"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0" dirty="0" sz="3000" lang="en-US" smtClean="0">
                <a:latin typeface="NikoshBAN" pitchFamily="2" charset="0"/>
                <a:cs typeface="NikoshBAN" pitchFamily="2" charset="0"/>
              </a:rPr>
              <a:t>এখন আমরা কাগজের বইয়ে অভ্যস্থ কিন্তু কিছু</a:t>
            </a:r>
            <a:r>
              <a:rPr b="0" dirty="0" sz="3000" lang="bn-BD" smtClean="0">
                <a:latin typeface="NikoshBAN" pitchFamily="2" charset="0"/>
                <a:cs typeface="NikoshBAN" pitchFamily="2" charset="0"/>
              </a:rPr>
              <a:t>দি</a:t>
            </a:r>
            <a:r>
              <a:rPr b="0" dirty="0" sz="3000" lang="en-US" smtClean="0">
                <a:latin typeface="NikoshBAN" pitchFamily="2" charset="0"/>
                <a:cs typeface="NikoshBAN" pitchFamily="2" charset="0"/>
              </a:rPr>
              <a:t>নের মধ্যে এ জ</a:t>
            </a:r>
            <a:r>
              <a:rPr b="0" dirty="0" sz="3000" lang="bn-BD" smtClean="0">
                <a:latin typeface="NikoshBAN" pitchFamily="2" charset="0"/>
                <a:cs typeface="NikoshBAN" pitchFamily="2" charset="0"/>
              </a:rPr>
              <a:t>া</a:t>
            </a:r>
            <a:r>
              <a:rPr b="0" dirty="0" sz="3000" lang="en-US" smtClean="0">
                <a:latin typeface="NikoshBAN" pitchFamily="2" charset="0"/>
                <a:cs typeface="NikoshBAN" pitchFamily="2" charset="0"/>
              </a:rPr>
              <a:t>য়গা দখল করবে ই-</a:t>
            </a:r>
            <a:r>
              <a:rPr b="0" dirty="0" sz="3000" lang="en-US" err="1" smtClean="0">
                <a:latin typeface="NikoshBAN" pitchFamily="2" charset="0"/>
                <a:cs typeface="NikoshBAN" pitchFamily="2" charset="0"/>
              </a:rPr>
              <a:t>বুক</a:t>
            </a:r>
            <a:endParaRPr b="0" dirty="0" sz="3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1"/>
          <p:cNvSpPr txBox="1"/>
          <p:nvPr/>
        </p:nvSpPr>
        <p:spPr>
          <a:xfrm>
            <a:off x="4104441" y="243730"/>
            <a:ext cx="3830718" cy="707886"/>
          </a:xfrm>
          <a:prstGeom prst="rect"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4300" lang="en-US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dirty="0" sz="43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TextBox 3"/>
          <p:cNvSpPr txBox="1"/>
          <p:nvPr/>
        </p:nvSpPr>
        <p:spPr>
          <a:xfrm>
            <a:off x="982980" y="5265414"/>
            <a:ext cx="10073640" cy="1310640"/>
          </a:xfrm>
          <a:prstGeom prst="rect"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 indent="-571500" marL="571500">
              <a:buFont typeface="Wingdings" panose="05000000000000000000" pitchFamily="2" charset="2"/>
              <a:buChar char="Ø"/>
            </a:pP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তোমার স্কুলে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ই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ন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ট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রনেটে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্য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ব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হ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স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ম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্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প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র্কে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ল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ে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খ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।</a:t>
            </a:r>
            <a:endParaRPr b="1" dirty="0" sz="41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74191" y="951615"/>
            <a:ext cx="6043618" cy="4135574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Box 1"/>
          <p:cNvSpPr txBox="1"/>
          <p:nvPr/>
        </p:nvSpPr>
        <p:spPr>
          <a:xfrm>
            <a:off x="4236720" y="538965"/>
            <a:ext cx="3413760" cy="769441"/>
          </a:xfrm>
          <a:prstGeom prst="rect"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prstTxWarp prst="textChevron"/>
            <a:spAutoFit/>
          </a:bodyPr>
          <a:p>
            <a:pPr algn="ctr"/>
            <a:r>
              <a:rPr dirty="0" sz="4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dirty="0" sz="44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Rectangle 3"/>
          <p:cNvSpPr/>
          <p:nvPr/>
        </p:nvSpPr>
        <p:spPr>
          <a:xfrm>
            <a:off x="2341532" y="3080295"/>
            <a:ext cx="7934325" cy="1691640"/>
          </a:xfrm>
          <a:prstGeom prst="rect"/>
          <a:noFill/>
        </p:spPr>
        <p:txBody>
          <a:bodyPr wrap="square">
            <a:spAutoFit/>
          </a:bodyPr>
          <a:p>
            <a:pPr algn="ctr" indent="-571500" marL="571500">
              <a:buFont typeface="Wingdings" panose="05000000000000000000" pitchFamily="2" charset="2"/>
              <a:buChar char="Ø"/>
            </a:pPr>
            <a:r>
              <a:rPr dirty="0" sz="3600" lang="en-US" smtClean="0">
                <a:ln w="1905"/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তোমার শিক্ষা ব্যবস্থা পরিচালনায় ইন্টারনেটে তুমি কী </a:t>
            </a:r>
            <a:r>
              <a:rPr dirty="0" sz="3600" lang="en-US" err="1" smtClean="0">
                <a:ln w="1905"/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dirty="0" sz="3600" lang="en-US" smtClean="0">
                <a:ln w="1905"/>
                <a:effectLst>
                  <a:innerShdw blurRad="69850" dir="5400000" dist="4318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সুবিধা পেতে পার তার তালিকা কর। </a:t>
            </a:r>
            <a:endParaRPr dirty="0" sz="3600" lang="bn-BD">
              <a:ln w="1905"/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extBox 1"/>
          <p:cNvSpPr txBox="1"/>
          <p:nvPr/>
        </p:nvSpPr>
        <p:spPr>
          <a:xfrm>
            <a:off x="4497448" y="292186"/>
            <a:ext cx="3197104" cy="1015663"/>
          </a:xfrm>
          <a:prstGeom prst="rect"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prstTxWarp prst="textChevron"/>
            <a:spAutoFit/>
          </a:bodyPr>
          <a:p>
            <a:pPr algn="ctr"/>
            <a:r>
              <a:rPr dirty="0" sz="6000" lang="bn-IN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dirty="0" sz="6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8564880" y="1073321"/>
            <a:ext cx="2001732" cy="2133084"/>
          </a:xfrm>
          <a:prstGeom prst="rect"/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048586" name="Rectangle 7"/>
          <p:cNvSpPr/>
          <p:nvPr/>
        </p:nvSpPr>
        <p:spPr>
          <a:xfrm>
            <a:off x="7018020" y="3428999"/>
            <a:ext cx="5351782" cy="212344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p>
            <a:pPr>
              <a:lnSpc>
                <a:spcPct val="90000"/>
              </a:lnSpc>
            </a:pPr>
            <a:r>
              <a:rPr b="1" dirty="0" sz="3800" lang="bn-BD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b="1" dirty="0" sz="3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b="1" dirty="0" sz="38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b="1" dirty="0" sz="3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b="1" dirty="0" sz="3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b="1" dirty="0" sz="3800" lang="en-US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b="1" dirty="0" sz="3800" lang="bn-BD"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b="1" dirty="0" sz="3800" lang="en-US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b="1" dirty="0" sz="3800" lang="bn-BD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b="1" dirty="0" sz="3800" lang="en-US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b="1" dirty="0" sz="38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০৫</a:t>
            </a:r>
            <a:endParaRPr b="1" dirty="0" sz="38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endParaRPr b="1" dirty="0" sz="38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7" name=""/>
          <p:cNvSpPr txBox="1"/>
          <p:nvPr/>
        </p:nvSpPr>
        <p:spPr>
          <a:xfrm>
            <a:off x="462812" y="4023359"/>
            <a:ext cx="5681302" cy="2694940"/>
          </a:xfrm>
          <a:prstGeom prst="rect"/>
        </p:spPr>
        <p:txBody>
          <a:bodyPr rtlCol="0" wrap="square">
            <a:spAutoFit/>
          </a:bodyPr>
          <a:p>
            <a:r>
              <a:rPr b="1" sz="3500" lang="en-US">
                <a:solidFill>
                  <a:srgbClr val="000000"/>
                </a:solidFill>
              </a:rPr>
              <a:t>ব</a:t>
            </a:r>
            <a:r>
              <a:rPr b="1" sz="3500" lang="en-US">
                <a:solidFill>
                  <a:srgbClr val="000000"/>
                </a:solidFill>
              </a:rPr>
              <a:t>ে</a:t>
            </a:r>
            <a:r>
              <a:rPr b="1" sz="3500" lang="en-US">
                <a:solidFill>
                  <a:srgbClr val="000000"/>
                </a:solidFill>
              </a:rPr>
              <a:t>ল</a:t>
            </a:r>
            <a:r>
              <a:rPr b="1" sz="3500" lang="en-US">
                <a:solidFill>
                  <a:srgbClr val="000000"/>
                </a:solidFill>
              </a:rPr>
              <a:t>ুশ্রী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রায়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endParaRPr b="1" sz="3500" lang="en-US">
              <a:solidFill>
                <a:srgbClr val="000000"/>
              </a:solidFill>
            </a:endParaRPr>
          </a:p>
          <a:p>
            <a:r>
              <a:rPr b="1" sz="3500" lang="en-US">
                <a:solidFill>
                  <a:srgbClr val="000000"/>
                </a:solidFill>
              </a:rPr>
              <a:t>স</a:t>
            </a:r>
            <a:r>
              <a:rPr b="1" sz="3500" lang="en-US">
                <a:solidFill>
                  <a:srgbClr val="000000"/>
                </a:solidFill>
              </a:rPr>
              <a:t>হ</a:t>
            </a:r>
            <a:r>
              <a:rPr b="1" sz="3500" lang="en-US">
                <a:solidFill>
                  <a:srgbClr val="000000"/>
                </a:solidFill>
              </a:rPr>
              <a:t>ক</a:t>
            </a:r>
            <a:r>
              <a:rPr b="1" sz="3500" lang="en-US">
                <a:solidFill>
                  <a:srgbClr val="000000"/>
                </a:solidFill>
              </a:rPr>
              <a:t>ারী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শিক্ষক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endParaRPr b="1" sz="3500" lang="en-US">
              <a:solidFill>
                <a:srgbClr val="000000"/>
              </a:solidFill>
            </a:endParaRPr>
          </a:p>
          <a:p>
            <a:r>
              <a:rPr b="1" sz="3500" lang="en-US">
                <a:solidFill>
                  <a:srgbClr val="000000"/>
                </a:solidFill>
              </a:rPr>
              <a:t>হ</a:t>
            </a:r>
            <a:r>
              <a:rPr b="1" sz="3500" lang="en-US">
                <a:solidFill>
                  <a:srgbClr val="000000"/>
                </a:solidFill>
              </a:rPr>
              <a:t>া</a:t>
            </a:r>
            <a:r>
              <a:rPr b="1" sz="3500" lang="en-US">
                <a:solidFill>
                  <a:srgbClr val="000000"/>
                </a:solidFill>
              </a:rPr>
              <a:t>ল</a:t>
            </a:r>
            <a:r>
              <a:rPr b="1" sz="3500" lang="en-US">
                <a:solidFill>
                  <a:srgbClr val="000000"/>
                </a:solidFill>
              </a:rPr>
              <a:t>ি</a:t>
            </a:r>
            <a:r>
              <a:rPr b="1" sz="3500" lang="en-US">
                <a:solidFill>
                  <a:srgbClr val="000000"/>
                </a:solidFill>
              </a:rPr>
              <a:t>শহর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হাউজিং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এস্টেট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উচ্চ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r>
              <a:rPr b="1" sz="3500" lang="en-US">
                <a:solidFill>
                  <a:srgbClr val="000000"/>
                </a:solidFill>
              </a:rPr>
              <a:t>বিদ</a:t>
            </a:r>
            <a:r>
              <a:rPr b="1" sz="3500" lang="en-US">
                <a:solidFill>
                  <a:srgbClr val="000000"/>
                </a:solidFill>
              </a:rPr>
              <a:t>্য</a:t>
            </a:r>
            <a:r>
              <a:rPr b="1" sz="3500" lang="en-US">
                <a:solidFill>
                  <a:srgbClr val="000000"/>
                </a:solidFill>
              </a:rPr>
              <a:t>া</a:t>
            </a:r>
            <a:r>
              <a:rPr b="1" sz="3500" lang="en-US">
                <a:solidFill>
                  <a:srgbClr val="000000"/>
                </a:solidFill>
              </a:rPr>
              <a:t>ল</a:t>
            </a:r>
            <a:r>
              <a:rPr b="1" sz="3500" lang="en-US">
                <a:solidFill>
                  <a:srgbClr val="000000"/>
                </a:solidFill>
              </a:rPr>
              <a:t>য়</a:t>
            </a:r>
            <a:endParaRPr b="1" sz="3500" lang="en-US">
              <a:solidFill>
                <a:srgbClr val="000000"/>
              </a:solidFill>
            </a:endParaRPr>
          </a:p>
          <a:p>
            <a:r>
              <a:rPr b="1" sz="3500" lang="en-US">
                <a:solidFill>
                  <a:srgbClr val="000000"/>
                </a:solidFill>
              </a:rPr>
              <a:t>হ</a:t>
            </a:r>
            <a:r>
              <a:rPr b="1" sz="3500" lang="en-US">
                <a:solidFill>
                  <a:srgbClr val="000000"/>
                </a:solidFill>
              </a:rPr>
              <a:t>া</a:t>
            </a:r>
            <a:r>
              <a:rPr b="1" sz="3500" lang="en-US">
                <a:solidFill>
                  <a:srgbClr val="000000"/>
                </a:solidFill>
              </a:rPr>
              <a:t>ল</a:t>
            </a:r>
            <a:r>
              <a:rPr b="1" sz="3500" lang="en-US">
                <a:solidFill>
                  <a:srgbClr val="000000"/>
                </a:solidFill>
              </a:rPr>
              <a:t>ি</a:t>
            </a:r>
            <a:r>
              <a:rPr b="1" sz="3500" lang="en-US">
                <a:solidFill>
                  <a:srgbClr val="000000"/>
                </a:solidFill>
              </a:rPr>
              <a:t>শহর</a:t>
            </a:r>
            <a:r>
              <a:rPr b="1" sz="3500" lang="en-US">
                <a:solidFill>
                  <a:srgbClr val="000000"/>
                </a:solidFill>
              </a:rPr>
              <a:t>, </a:t>
            </a:r>
            <a:r>
              <a:rPr b="1" sz="3500" lang="en-US">
                <a:solidFill>
                  <a:srgbClr val="000000"/>
                </a:solidFill>
              </a:rPr>
              <a:t>চ</a:t>
            </a:r>
            <a:r>
              <a:rPr b="1" sz="3500" lang="en-US">
                <a:solidFill>
                  <a:srgbClr val="000000"/>
                </a:solidFill>
              </a:rPr>
              <a:t>ট</a:t>
            </a:r>
            <a:r>
              <a:rPr b="1" sz="3500" lang="en-US">
                <a:solidFill>
                  <a:srgbClr val="000000"/>
                </a:solidFill>
              </a:rPr>
              <a:t>্টগ্রাম</a:t>
            </a:r>
            <a:r>
              <a:rPr b="1" sz="3500" lang="en-US">
                <a:solidFill>
                  <a:srgbClr val="000000"/>
                </a:solidFill>
              </a:rPr>
              <a:t> </a:t>
            </a:r>
            <a:endParaRPr b="1" sz="3500" lang="en-US">
              <a:solidFill>
                <a:srgbClr val="000000"/>
              </a:solidFill>
            </a:endParaRP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72655" y="169824"/>
            <a:ext cx="3259265" cy="3548735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52500" y="244799"/>
            <a:ext cx="10287000" cy="6368402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extBox 7"/>
          <p:cNvSpPr txBox="1"/>
          <p:nvPr/>
        </p:nvSpPr>
        <p:spPr>
          <a:xfrm>
            <a:off x="2027105" y="1898141"/>
            <a:ext cx="7986472" cy="815340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z="4800" lang="bn-BD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dirty="0" sz="4800" lang="en-US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জীবনে </a:t>
            </a:r>
            <a:r>
              <a:rPr dirty="0" sz="4800" lang="bn-BD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ইন্টারনে</a:t>
            </a:r>
            <a:r>
              <a:rPr dirty="0" sz="4800" lang="en-US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টের প্রভাব</a:t>
            </a:r>
            <a:endParaRPr dirty="0" sz="4800" lang="en-US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2" descr="E:\Motiar D. Content\Class Viii\Picture\56\aulas-virtuales-gico-201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784178" y="2902359"/>
            <a:ext cx="6472327" cy="3569919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chemeClr val="tx1"/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1048589" name="TextBox 3"/>
          <p:cNvSpPr txBox="1"/>
          <p:nvPr/>
        </p:nvSpPr>
        <p:spPr>
          <a:xfrm>
            <a:off x="2469213" y="178383"/>
            <a:ext cx="7102258" cy="769441"/>
          </a:xfrm>
          <a:prstGeom prst="rect"/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4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b="1" dirty="0" sz="4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3"/>
          <p:cNvSpPr txBox="1"/>
          <p:nvPr/>
        </p:nvSpPr>
        <p:spPr>
          <a:xfrm>
            <a:off x="4352959" y="432637"/>
            <a:ext cx="3105078" cy="769441"/>
          </a:xfrm>
          <a:prstGeom prst="rect"/>
          <a:noFill/>
        </p:spPr>
        <p:txBody>
          <a:bodyPr rtlCol="0" wrap="square">
            <a:prstTxWarp prst="textChevron"/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z="4400" lang="en-US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dirty="0" sz="4400" lang="en-US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1" name="Rectangle 2"/>
          <p:cNvSpPr/>
          <p:nvPr/>
        </p:nvSpPr>
        <p:spPr>
          <a:xfrm>
            <a:off x="1006779" y="2028099"/>
            <a:ext cx="10178441" cy="3368040"/>
          </a:xfrm>
          <a:prstGeom prst="rect"/>
          <a:ln>
            <a:noFill/>
          </a:ln>
        </p:spPr>
        <p:txBody>
          <a:bodyPr wrap="square">
            <a:spAutoFit/>
          </a:bodyPr>
          <a:p>
            <a:r>
              <a:rPr b="1" dirty="0" sz="3700" lang="bn-BD">
                <a:ln w="0"/>
                <a:latin typeface="NikoshBAN" pitchFamily="2" charset="0"/>
                <a:cs typeface="NikoshBAN" pitchFamily="2" charset="0"/>
              </a:rPr>
              <a:t> </a:t>
            </a:r>
            <a:endParaRPr b="1" dirty="0" sz="3700" lang="en-US">
              <a:ln w="0"/>
              <a:latin typeface="NikoshBAN" pitchFamily="2" charset="0"/>
              <a:cs typeface="NikoshBAN" pitchFamily="2" charset="0"/>
            </a:endParaRPr>
          </a:p>
          <a:p>
            <a:r>
              <a:rPr b="1" dirty="0" sz="3700" lang="en-US" smtClean="0">
                <a:latin typeface="NikoshBAN" pitchFamily="2" charset="0"/>
                <a:cs typeface="NikoshBAN" pitchFamily="2" charset="0"/>
              </a:rPr>
              <a:t>1। শিক্ষা </a:t>
            </a:r>
            <a:r>
              <a:rPr b="1" dirty="0" sz="3700" lang="en-US">
                <a:latin typeface="NikoshBAN" pitchFamily="2" charset="0"/>
                <a:cs typeface="NikoshBAN" pitchFamily="2" charset="0"/>
              </a:rPr>
              <a:t>ব্যবস্থায় ইন্টারনেটের </a:t>
            </a:r>
            <a:r>
              <a:rPr b="1" dirty="0" sz="3700" lang="en-US" smtClean="0">
                <a:latin typeface="NikoshBAN" pitchFamily="2" charset="0"/>
                <a:cs typeface="NikoshBAN" pitchFamily="2" charset="0"/>
              </a:rPr>
              <a:t>ব্যবহার বর্ণনা করতে পারবে</a:t>
            </a:r>
            <a:r>
              <a:rPr b="1" dirty="0" sz="3700" lang="en-US">
                <a:latin typeface="NikoshBAN" pitchFamily="2" charset="0"/>
                <a:cs typeface="NikoshBAN" pitchFamily="2" charset="0"/>
              </a:rPr>
              <a:t>;</a:t>
            </a:r>
            <a:endParaRPr b="1" dirty="0" sz="3700" lang="en-US" smtClean="0">
              <a:latin typeface="NikoshBAN" pitchFamily="2" charset="0"/>
              <a:cs typeface="NikoshBAN" pitchFamily="2" charset="0"/>
            </a:endParaRPr>
          </a:p>
          <a:p>
            <a:r>
              <a:rPr b="1" dirty="0" sz="3700" lang="en-US" smtClean="0">
                <a:latin typeface="NikoshBAN" pitchFamily="2" charset="0"/>
                <a:cs typeface="NikoshBAN" pitchFamily="2" charset="0"/>
              </a:rPr>
              <a:t>২। </a:t>
            </a:r>
            <a:r>
              <a:rPr b="1" dirty="0" sz="3700" lang="en-US">
                <a:latin typeface="NikoshBAN" pitchFamily="2" charset="0"/>
                <a:cs typeface="NikoshBAN" pitchFamily="2" charset="0"/>
              </a:rPr>
              <a:t>শিক্ষা ব্যবস্থা পরিচালনায় ইন্টারনেটের </a:t>
            </a:r>
            <a:r>
              <a:rPr b="1" dirty="0" sz="3700" lang="en-US" smtClean="0">
                <a:latin typeface="NikoshBAN" pitchFamily="2" charset="0"/>
                <a:cs typeface="NikoshBAN" pitchFamily="2" charset="0"/>
              </a:rPr>
              <a:t>ভূমিকা উল্লেখ করতে পারবে</a:t>
            </a:r>
            <a:r>
              <a:rPr b="1" dirty="0" sz="3700" lang="en-US">
                <a:latin typeface="NikoshBAN" pitchFamily="2" charset="0"/>
                <a:cs typeface="NikoshBAN" pitchFamily="2" charset="0"/>
              </a:rPr>
              <a:t>;</a:t>
            </a:r>
            <a:endParaRPr b="1" dirty="0" sz="3700" lang="en-US">
              <a:latin typeface="NikoshBAN" pitchFamily="2" charset="0"/>
              <a:cs typeface="NikoshBAN" pitchFamily="2" charset="0"/>
            </a:endParaRPr>
          </a:p>
          <a:p>
            <a:r>
              <a:rPr b="1" dirty="0" sz="3700" lang="en-US" smtClean="0">
                <a:latin typeface="NikoshBAN" pitchFamily="2" charset="0"/>
                <a:cs typeface="NikoshBAN" pitchFamily="2" charset="0"/>
              </a:rPr>
              <a:t>৩। </a:t>
            </a:r>
            <a:r>
              <a:rPr b="1" dirty="0" sz="3700" lang="en-US">
                <a:latin typeface="NikoshBAN" pitchFamily="2" charset="0"/>
                <a:cs typeface="NikoshBAN" pitchFamily="2" charset="0"/>
              </a:rPr>
              <a:t>ই-</a:t>
            </a:r>
            <a:r>
              <a:rPr b="1" dirty="0" sz="3700" lang="en-US" err="1">
                <a:latin typeface="NikoshBAN" pitchFamily="2" charset="0"/>
                <a:cs typeface="NikoshBAN" pitchFamily="2" charset="0"/>
              </a:rPr>
              <a:t>বুকের</a:t>
            </a:r>
            <a:r>
              <a:rPr b="1" dirty="0" sz="3700" lang="en-US">
                <a:latin typeface="NikoshBAN" pitchFamily="2" charset="0"/>
                <a:cs typeface="NikoshBAN" pitchFamily="2" charset="0"/>
              </a:rPr>
              <a:t> গুরুত্ব </a:t>
            </a:r>
            <a:r>
              <a:rPr b="1" dirty="0" sz="3700" lang="en-US" smtClean="0">
                <a:latin typeface="NikoshBAN" pitchFamily="2" charset="0"/>
                <a:cs typeface="NikoshBAN" pitchFamily="2" charset="0"/>
              </a:rPr>
              <a:t>বর্ণনা করতে পারবে।</a:t>
            </a:r>
            <a:endParaRPr b="1" dirty="0" sz="37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extBox 1"/>
          <p:cNvSpPr txBox="1"/>
          <p:nvPr/>
        </p:nvSpPr>
        <p:spPr>
          <a:xfrm>
            <a:off x="2911163" y="0"/>
            <a:ext cx="6965907" cy="68834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শিক্ষা ব্যবস্থা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য়</a:t>
            </a:r>
            <a:r>
              <a:rPr b="1" dirty="0" sz="4100" lang="en-US" smtClean="0">
                <a:latin typeface="NikoshBAN" pitchFamily="2" charset="0"/>
                <a:cs typeface="NikoshBAN" pitchFamily="2" charset="0"/>
              </a:rPr>
              <a:t> ইন্টারনেট ব্যবহারঃ</a:t>
            </a:r>
            <a:endParaRPr b="1" dirty="0" sz="41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t="10959" b="10959"/>
          <a:stretch>
            <a:fillRect/>
          </a:stretch>
        </p:blipFill>
        <p:spPr>
          <a:xfrm>
            <a:off x="1280612" y="4855895"/>
            <a:ext cx="2748744" cy="1608525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93" name="TextBox 3"/>
          <p:cNvSpPr txBox="1"/>
          <p:nvPr/>
        </p:nvSpPr>
        <p:spPr>
          <a:xfrm>
            <a:off x="4596006" y="4855895"/>
            <a:ext cx="6280238" cy="1691640"/>
          </a:xfrm>
          <a:prstGeom prst="rect"/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just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dirty="0" sz="3600" lang="bn-BD">
                <a:latin typeface="NikoshBAN" pitchFamily="2" charset="0"/>
                <a:cs typeface="NikoshBAN" pitchFamily="2" charset="0"/>
              </a:rPr>
              <a:t>-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শিখ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নের মাধ্যমে সমগ্র পৃথিবীর স্কুল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একটি শিক্ষা প্রতিষ্ঠানে পরিণত হয়েছে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7" name="Picture 4" descr="Screen Clippin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280612" y="2892954"/>
            <a:ext cx="2748744" cy="1658318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94" name="Rectangle 3"/>
          <p:cNvSpPr txBox="1">
            <a:spLocks noChangeArrowheads="1"/>
          </p:cNvSpPr>
          <p:nvPr/>
        </p:nvSpPr>
        <p:spPr>
          <a:xfrm>
            <a:off x="4596006" y="2892954"/>
            <a:ext cx="7161072" cy="1305727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dirty="0" sz="3600" lang="bn-BD" spc="-150">
                <a:latin typeface="NikoshBAN" pitchFamily="2" charset="0"/>
                <a:cs typeface="NikoshBAN" pitchFamily="2" charset="0"/>
              </a:rPr>
              <a:t>জাতীয় শিক্ষাক্রম ও পাঠ্য পুস্তক </a:t>
            </a:r>
            <a:r>
              <a:rPr dirty="0" sz="3600" lang="bn-BD" spc="-150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dirty="0" sz="3600" lang="en-US" spc="-150" smtClean="0">
                <a:latin typeface="NikoshBAN" pitchFamily="2" charset="0"/>
                <a:cs typeface="NikoshBAN" pitchFamily="2" charset="0"/>
              </a:rPr>
              <a:t> রয়েছে শিক্ষা কারিকুলাম ও সকল শ্রেণির পুস্তক </a:t>
            </a:r>
            <a:r>
              <a:rPr dirty="0" sz="3600" lang="en-US" spc="-150">
                <a:latin typeface="NikoshBAN" pitchFamily="2" charset="0"/>
                <a:cs typeface="NikoshBAN" pitchFamily="2" charset="0"/>
              </a:rPr>
              <a:t>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8" name="Picture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 cstate="print"/>
          <a:srcRect l="6510" r="6510"/>
          <a:stretch>
            <a:fillRect/>
          </a:stretch>
        </p:blipFill>
        <p:spPr>
          <a:xfrm>
            <a:off x="1280611" y="688339"/>
            <a:ext cx="2748743" cy="1776297"/>
          </a:xfrm>
          <a:prstGeom prst="rect"/>
          <a:ln w="3175">
            <a:solidFill>
              <a:schemeClr val="tx1"/>
            </a:solidFill>
          </a:ln>
        </p:spPr>
      </p:pic>
      <p:sp>
        <p:nvSpPr>
          <p:cNvPr id="1048595" name="TextBox 7"/>
          <p:cNvSpPr txBox="1"/>
          <p:nvPr/>
        </p:nvSpPr>
        <p:spPr>
          <a:xfrm>
            <a:off x="4596006" y="944826"/>
            <a:ext cx="6872512" cy="169164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তথ্য  সংগ্রহে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SMS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এর মাধ্যমে শিক্ষা সংক্রান্ত তথ্যসহ বিভিন্ন তথ্য সংগ্রহ করা হচ্ছে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।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 animBg="1"/>
      <p:bldP spid="10485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E:\Motiar D. Content\Class Viii\Picture\56\Capture 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499926" y="1156334"/>
            <a:ext cx="2819400" cy="1633091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96" name="TextBox 2"/>
          <p:cNvSpPr txBox="1"/>
          <p:nvPr/>
        </p:nvSpPr>
        <p:spPr>
          <a:xfrm>
            <a:off x="5268238" y="1450574"/>
            <a:ext cx="5648490" cy="1158241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স্কুল কলেজের তথ্য ইন্টারনেট থেকে পাওয়া যায়</a:t>
            </a:r>
          </a:p>
        </p:txBody>
      </p:sp>
      <p:pic>
        <p:nvPicPr>
          <p:cNvPr id="2097160" name="Picture 3" descr="I:\mobile\IMG_20150428_125130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499926" y="2936676"/>
            <a:ext cx="2819401" cy="1600200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97" name="TextBox 4"/>
          <p:cNvSpPr txBox="1"/>
          <p:nvPr/>
        </p:nvSpPr>
        <p:spPr>
          <a:xfrm>
            <a:off x="5268238" y="2973770"/>
            <a:ext cx="4043402" cy="1158240"/>
          </a:xfrm>
          <a:prstGeom prst="rect"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মাল্টিমিডিয়ায় 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ক্লা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স</a:t>
            </a:r>
            <a:r>
              <a:rPr dirty="0" sz="3600" lang="bn-BD">
                <a:latin typeface="NikoshBAN" pitchFamily="2" charset="0"/>
                <a:cs typeface="NikoshBAN" pitchFamily="2" charset="0"/>
              </a:rPr>
              <a:t> পরিচালিত হচ্ছে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1513952" y="4705631"/>
            <a:ext cx="2819400" cy="1562643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98" name="TextBox 6"/>
          <p:cNvSpPr txBox="1"/>
          <p:nvPr/>
        </p:nvSpPr>
        <p:spPr>
          <a:xfrm>
            <a:off x="5268238" y="4656381"/>
            <a:ext cx="5872202" cy="1691640"/>
          </a:xfrm>
          <a:prstGeom prst="rect"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ইন্টারনেটে 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প্রত্যক্ষ নির্দেশের মাধ্যমে স্কুল, কলেজ, বিশ্ববিদ্যালয় পরিচালিত 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হয়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9" name="TextBox 7"/>
          <p:cNvSpPr txBox="1"/>
          <p:nvPr/>
        </p:nvSpPr>
        <p:spPr>
          <a:xfrm>
            <a:off x="2909626" y="283648"/>
            <a:ext cx="7104719" cy="68834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শিক্ষা ব্যবস্থায় ইন্টারনেট ব্যবহারঃ</a:t>
            </a:r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  <p:bldP spid="1048597" grpId="0" animBg="1"/>
      <p:bldP spid="10485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227011" y="1189815"/>
            <a:ext cx="2669199" cy="1659971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00" name="Rectangle 3"/>
          <p:cNvSpPr txBox="1">
            <a:spLocks noChangeArrowheads="1"/>
          </p:cNvSpPr>
          <p:nvPr/>
        </p:nvSpPr>
        <p:spPr>
          <a:xfrm>
            <a:off x="4822103" y="1189815"/>
            <a:ext cx="5867399" cy="114300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45720" lIns="91440" rIns="91440" rtlCol="0" tIns="45720" vert="horz">
            <a:no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dirty="0" sz="3600" lang="en-US" spc="-150" smtClean="0">
                <a:latin typeface="NikoshBAN" pitchFamily="2" charset="0"/>
                <a:cs typeface="NikoshBAN" pitchFamily="2" charset="0"/>
              </a:rPr>
              <a:t>বই হারিয়ে গেলে যে কোন মুহুর্তে বইটি ই-</a:t>
            </a:r>
            <a:r>
              <a:rPr dirty="0" sz="3600" lang="en-US" spc="-15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dirty="0" sz="3600" lang="en-US" spc="-150" smtClean="0">
                <a:latin typeface="NikoshBAN" pitchFamily="2" charset="0"/>
                <a:cs typeface="NikoshBAN" pitchFamily="2" charset="0"/>
              </a:rPr>
              <a:t> থেকে ডাউনলোড করে নিতে পা</a:t>
            </a:r>
            <a:r>
              <a:rPr dirty="0" sz="3600" lang="bn-BD" spc="-150" smtClean="0">
                <a:latin typeface="NikoshBAN" pitchFamily="2" charset="0"/>
                <a:cs typeface="NikoshBAN" pitchFamily="2" charset="0"/>
              </a:rPr>
              <a:t>রি</a:t>
            </a:r>
            <a:endParaRPr dirty="0" sz="3600" lang="en-US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271527" y="3008354"/>
            <a:ext cx="2669199" cy="1524000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01" name="TextBox 4"/>
          <p:cNvSpPr txBox="1"/>
          <p:nvPr/>
        </p:nvSpPr>
        <p:spPr>
          <a:xfrm>
            <a:off x="4684942" y="3008354"/>
            <a:ext cx="5867399" cy="115824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ঘরে বসেই 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বিভিন্ন  পরীক্ষার ফলাফল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 জানতে প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া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রি 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4" name="Picture 2" descr="F:\Software\Capture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1227011" y="4693919"/>
            <a:ext cx="2697185" cy="1597427"/>
          </a:xfrm>
          <a:prstGeom prst="rect"/>
          <a:ln w="3175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02" name="TextBox 6"/>
          <p:cNvSpPr txBox="1"/>
          <p:nvPr/>
        </p:nvSpPr>
        <p:spPr>
          <a:xfrm>
            <a:off x="4970327" y="4693919"/>
            <a:ext cx="5867399" cy="169164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স্কুল, কলেজ, বিশ্ববিদ্যালয়ে ভর্তি পরীক্ষা</a:t>
            </a:r>
            <a:r>
              <a:rPr dirty="0" sz="3600" lang="bn-BD" smtClean="0">
                <a:latin typeface="NikoshBAN" pitchFamily="2" charset="0"/>
                <a:cs typeface="NikoshBAN" pitchFamily="2" charset="0"/>
              </a:rPr>
              <a:t>র আবেদন বাড়ীতে বসেই কর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তে পারি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7"/>
          <p:cNvSpPr txBox="1"/>
          <p:nvPr/>
        </p:nvSpPr>
        <p:spPr>
          <a:xfrm>
            <a:off x="3006351" y="222971"/>
            <a:ext cx="7013863" cy="688340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শিক্ষা ব্যবস্থায় ইন্টারনেট ব্যবহারঃ</a:t>
            </a:r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7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>
                      <p:stCondLst>
                        <p:cond delay="indefinite"/>
                      </p:stCondLst>
                      <p:childTnLst>
                        <p:par>
                          <p:cTn fill="hold" id="3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4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  <p:bldP spid="1048601" grpId="0" animBg="1"/>
      <p:bldP spid="10486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1"/>
          <p:cNvSpPr txBox="1"/>
          <p:nvPr/>
        </p:nvSpPr>
        <p:spPr>
          <a:xfrm>
            <a:off x="4299558" y="376825"/>
            <a:ext cx="3124201" cy="707886"/>
          </a:xfrm>
          <a:prstGeom prst="rect"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b="1" dirty="0" sz="4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5" name="TextBox 3"/>
          <p:cNvSpPr txBox="1"/>
          <p:nvPr/>
        </p:nvSpPr>
        <p:spPr>
          <a:xfrm>
            <a:off x="1766553" y="5172608"/>
            <a:ext cx="8190208" cy="688340"/>
          </a:xfrm>
          <a:prstGeom prst="rect"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 indent="-571500" marL="571500">
              <a:buFont typeface="Wingdings" panose="05000000000000000000" pitchFamily="2" charset="2"/>
              <a:buChar char="Ø"/>
            </a:pPr>
            <a:r>
              <a:rPr b="1"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ইন্টা</a:t>
            </a:r>
            <a:r>
              <a:rPr b="1" dirty="0" sz="4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রনেট</a:t>
            </a:r>
            <a:r>
              <a:rPr b="1"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 কর</a:t>
            </a:r>
            <a:r>
              <a:rPr b="1" dirty="0" sz="4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b="1"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b="1" dirty="0" sz="40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 কর</a:t>
            </a:r>
            <a:endParaRPr b="1" dirty="0" sz="40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63425" y="1084711"/>
            <a:ext cx="6865150" cy="3163288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extBox 1"/>
          <p:cNvSpPr txBox="1"/>
          <p:nvPr/>
        </p:nvSpPr>
        <p:spPr>
          <a:xfrm>
            <a:off x="2098384" y="47972"/>
            <a:ext cx="8774707" cy="1882140"/>
          </a:xfrm>
          <a:prstGeom prst="rect"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b="1" dirty="0" sz="4000" lang="bn-BD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শিক্ষা ব্যবস্থা পরিচালনায় ইন্টারনেটের ভ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ূ</a:t>
            </a:r>
            <a:r>
              <a:rPr b="1" dirty="0" sz="4000" lang="en-US" smtClean="0">
                <a:latin typeface="NikoshBAN" pitchFamily="2" charset="0"/>
                <a:cs typeface="NikoshBAN" pitchFamily="2" charset="0"/>
              </a:rPr>
              <a:t>মিকাঃ</a:t>
            </a:r>
            <a:endParaRPr b="1" dirty="0" sz="4000" lang="en-US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40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7" name="TextBox 3"/>
          <p:cNvSpPr txBox="1"/>
          <p:nvPr/>
        </p:nvSpPr>
        <p:spPr>
          <a:xfrm>
            <a:off x="1645307" y="3428999"/>
            <a:ext cx="8901386" cy="1691641"/>
          </a:xfrm>
          <a:prstGeom prst="rect"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ইন্টারনেটের বিভিন্ন সাইটে রয়েছে প্রশ্ন করার সুযোগ ও কুইজের ব্যবস্থা।  এ সাইটগুলো ব্যবহার করে আমরা পরীক্ষা দিতে</a:t>
            </a:r>
            <a:r>
              <a:rPr dirty="0" sz="3600" lang="en-US"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smtClean="0">
                <a:latin typeface="NikoshBAN" pitchFamily="2" charset="0"/>
                <a:cs typeface="NikoshBAN" pitchFamily="2" charset="0"/>
              </a:rPr>
              <a:t>পারি।</a:t>
            </a:r>
            <a:endParaRPr dirty="0" sz="3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"/>
          <p:cNvSpPr/>
          <p:nvPr/>
        </p:nvSpPr>
        <p:spPr>
          <a:xfrm rot="16200000">
            <a:off x="6352037" y="-3044019"/>
            <a:ext cx="267401" cy="9680864"/>
          </a:xfrm>
          <a:prstGeom prst="upDownArrow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1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Asus</dc:creator>
  <cp:lastModifiedBy>Asus</cp:lastModifiedBy>
  <dcterms:created xsi:type="dcterms:W3CDTF">2020-12-20T21:07:43Z</dcterms:created>
  <dcterms:modified xsi:type="dcterms:W3CDTF">2022-07-30T03:30:19Z</dcterms:modified>
</cp:coreProperties>
</file>