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0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0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0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56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grpSpPr>
        <p:sp>
          <p:nvSpPr>
            <p:cNvPr id="1048654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048655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56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57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048658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59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0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1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2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3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4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5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6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7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8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9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0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1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2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3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4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5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6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7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8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9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0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1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2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048683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4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5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6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7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8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9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0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1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2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3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4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048695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6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7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8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9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0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1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2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3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4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5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6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7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048708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9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7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7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487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7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7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7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7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65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76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77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7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7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85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8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7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34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5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36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3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42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74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0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8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8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6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7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4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79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8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7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52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3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5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5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75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7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6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95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9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7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2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7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13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grpSpPr>
        <p:grpSp>
          <p:nvGrpSpPr>
            <p:cNvPr id="14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1048576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1048577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78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79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0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1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2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3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4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5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6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7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048588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9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0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1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2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1048593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4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5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6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7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8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9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0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1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2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5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048603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4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5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6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7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8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9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10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11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12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1048613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t>7/31/2022</a:t>
            </a:fld>
            <a:endParaRPr lang="en-US" dirty="0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 /><Relationship Id="rId2" Type="http://schemas.openxmlformats.org/officeDocument/2006/relationships/image" Target="../media/image10.gif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1972" y="-42853"/>
            <a:ext cx="12287404" cy="6926477"/>
          </a:xfrm>
          <a:prstGeom prst="rect">
            <a:avLst/>
          </a:prstGeom>
        </p:spPr>
      </p:pic>
      <p:sp>
        <p:nvSpPr>
          <p:cNvPr id="1048624" name="TextBox 1048623"/>
          <p:cNvSpPr txBox="1"/>
          <p:nvPr/>
        </p:nvSpPr>
        <p:spPr>
          <a:xfrm>
            <a:off x="3497719" y="618518"/>
            <a:ext cx="4000000" cy="1564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altLang="en-US" sz="10000" b="1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স্বাগতম</a:t>
            </a:r>
            <a:endParaRPr lang="en-CA" sz="10000" b="1">
              <a:solidFill>
                <a:srgbClr val="FFFF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15032"/>
          </a:xfrm>
        </p:spPr>
        <p:txBody>
          <a:bodyPr/>
          <a:lstStyle/>
          <a:p>
            <a:pPr algn="ctr"/>
            <a:r>
              <a:rPr lang="as-IN" b="1" i="0" dirty="0">
                <a:solidFill>
                  <a:schemeClr val="accent6"/>
                </a:solidFill>
                <a:effectLst/>
                <a:latin typeface="Helvetica Neue"/>
              </a:rPr>
              <a:t>ব্যাংকিং ব্যবসায়ের  মূলনীতি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48643" name="Content Placeholder 2"/>
          <p:cNvSpPr>
            <a:spLocks noGrp="1"/>
          </p:cNvSpPr>
          <p:nvPr>
            <p:ph idx="1"/>
          </p:nvPr>
        </p:nvSpPr>
        <p:spPr>
          <a:xfrm>
            <a:off x="1141412" y="1733550"/>
            <a:ext cx="10627950" cy="5005437"/>
          </a:xfrm>
        </p:spPr>
        <p:txBody>
          <a:bodyPr>
            <a:noAutofit/>
          </a:bodyPr>
          <a:lstStyle/>
          <a:p>
            <a:r>
              <a:rPr lang="as-IN" sz="3200" b="1" i="0" dirty="0">
                <a:solidFill>
                  <a:schemeClr val="accent5"/>
                </a:solidFill>
                <a:effectLst/>
                <a:latin typeface="Helvetica Neue"/>
              </a:rPr>
              <a:t>মুনাফা</a:t>
            </a:r>
            <a:r>
              <a:rPr lang="en-US" sz="3200" b="1" i="0" dirty="0">
                <a:solidFill>
                  <a:schemeClr val="accent5"/>
                </a:solidFill>
                <a:effectLst/>
                <a:latin typeface="Helvetica Neue"/>
              </a:rPr>
              <a:t>র</a:t>
            </a:r>
            <a:r>
              <a:rPr lang="as-IN" sz="3200" b="1" i="0" dirty="0">
                <a:solidFill>
                  <a:schemeClr val="accent5"/>
                </a:solidFill>
                <a:effectLst/>
                <a:latin typeface="Helvetica Neue"/>
              </a:rPr>
              <a:t> নীতি</a:t>
            </a:r>
            <a:endParaRPr lang="en-US" sz="3200" b="1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sz="3200" b="1" i="0" dirty="0">
                <a:solidFill>
                  <a:schemeClr val="accent5"/>
                </a:solidFill>
                <a:effectLst/>
                <a:latin typeface="Helvetica Neue"/>
              </a:rPr>
              <a:t> দক্ষতা</a:t>
            </a:r>
            <a:r>
              <a:rPr lang="en-US" sz="3200" b="1" i="0" dirty="0">
                <a:solidFill>
                  <a:schemeClr val="accent5"/>
                </a:solidFill>
                <a:effectLst/>
                <a:latin typeface="Helvetica Neue"/>
              </a:rPr>
              <a:t>র</a:t>
            </a:r>
            <a:r>
              <a:rPr lang="as-IN" sz="3200" b="1" i="0" dirty="0">
                <a:solidFill>
                  <a:schemeClr val="accent5"/>
                </a:solidFill>
                <a:effectLst/>
                <a:latin typeface="Helvetica Neue"/>
              </a:rPr>
              <a:t> নীতি</a:t>
            </a:r>
            <a:endParaRPr lang="en-US" sz="3200" b="1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en-US" sz="3200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3200" b="1" i="0" dirty="0">
                <a:solidFill>
                  <a:schemeClr val="accent5"/>
                </a:solidFill>
                <a:effectLst/>
                <a:latin typeface="Helvetica Neue"/>
              </a:rPr>
              <a:t>নিরাপত্তা</a:t>
            </a:r>
            <a:r>
              <a:rPr lang="en-US" sz="3200" b="1" i="0" dirty="0">
                <a:solidFill>
                  <a:schemeClr val="accent5"/>
                </a:solidFill>
                <a:effectLst/>
                <a:latin typeface="Helvetica Neue"/>
              </a:rPr>
              <a:t>র</a:t>
            </a:r>
            <a:r>
              <a:rPr lang="as-IN" sz="3200" b="1" i="0" dirty="0">
                <a:solidFill>
                  <a:schemeClr val="accent5"/>
                </a:solidFill>
                <a:effectLst/>
                <a:latin typeface="Helvetica Neue"/>
              </a:rPr>
              <a:t> নীতি</a:t>
            </a:r>
            <a:endParaRPr lang="en-US" sz="3200" b="1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sz="3200" b="1" i="0" dirty="0">
                <a:solidFill>
                  <a:schemeClr val="accent5"/>
                </a:solidFill>
                <a:effectLst/>
                <a:latin typeface="Helvetica Neue"/>
              </a:rPr>
              <a:t> তারল্য</a:t>
            </a:r>
            <a:r>
              <a:rPr lang="en-US" sz="3200" b="1" i="0" dirty="0">
                <a:solidFill>
                  <a:schemeClr val="accent5"/>
                </a:solidFill>
                <a:effectLst/>
                <a:latin typeface="Helvetica Neue"/>
              </a:rPr>
              <a:t>র</a:t>
            </a:r>
            <a:r>
              <a:rPr lang="as-IN" sz="3200" b="1" i="0" dirty="0">
                <a:solidFill>
                  <a:schemeClr val="accent5"/>
                </a:solidFill>
                <a:effectLst/>
                <a:latin typeface="Helvetica Neue"/>
              </a:rPr>
              <a:t> নীতি </a:t>
            </a:r>
            <a:endParaRPr lang="en-US" sz="3200" b="1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sz="3200" b="1" i="0" dirty="0">
                <a:solidFill>
                  <a:schemeClr val="accent5"/>
                </a:solidFill>
                <a:effectLst/>
                <a:latin typeface="Helvetica Neue"/>
              </a:rPr>
              <a:t>প্রাচুর্যতার</a:t>
            </a:r>
            <a:r>
              <a:rPr lang="en-US" sz="3200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3200" b="1" i="0" dirty="0">
                <a:solidFill>
                  <a:schemeClr val="accent5"/>
                </a:solidFill>
                <a:effectLst/>
                <a:latin typeface="Helvetica Neue"/>
              </a:rPr>
              <a:t>নীতি </a:t>
            </a:r>
            <a:endParaRPr lang="en-US" sz="3200" b="1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sz="3200" b="1" i="0" dirty="0">
                <a:solidFill>
                  <a:schemeClr val="accent5"/>
                </a:solidFill>
                <a:effectLst/>
                <a:latin typeface="Helvetica Neue"/>
              </a:rPr>
              <a:t>সচ্ছলতার নীতি </a:t>
            </a:r>
            <a:endParaRPr lang="en-US" sz="3200" b="1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sz="3200" b="1" i="0" dirty="0">
                <a:solidFill>
                  <a:schemeClr val="accent5"/>
                </a:solidFill>
                <a:effectLst/>
                <a:latin typeface="Helvetica Neue"/>
              </a:rPr>
              <a:t> সেবার নীতি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10232"/>
          </a:xfrm>
        </p:spPr>
        <p:txBody>
          <a:bodyPr/>
          <a:lstStyle/>
          <a:p>
            <a:pPr algn="ctr"/>
            <a:r>
              <a:rPr lang="as-IN" b="1" i="0" dirty="0">
                <a:solidFill>
                  <a:schemeClr val="accent6"/>
                </a:solidFill>
                <a:effectLst/>
                <a:latin typeface="Helvetica Neue"/>
              </a:rPr>
              <a:t>ব্যাংক এর শ্রেণীবিন্যাস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>
          <a:xfrm>
            <a:off x="1141411" y="1514475"/>
            <a:ext cx="9905999" cy="4400551"/>
          </a:xfrm>
        </p:spPr>
        <p:txBody>
          <a:bodyPr>
            <a:noAutofit/>
          </a:bodyPr>
          <a:lstStyle/>
          <a:p>
            <a:r>
              <a:rPr lang="as-IN" sz="2800" i="0" dirty="0">
                <a:solidFill>
                  <a:schemeClr val="accent5"/>
                </a:solidFill>
                <a:effectLst/>
                <a:latin typeface="Helvetica Neue"/>
              </a:rPr>
              <a:t>কাঠামোভিত্তিক শ্রেণীবিভাগ</a:t>
            </a:r>
            <a:endParaRPr lang="en-US" sz="2800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sz="2800" i="0" dirty="0">
                <a:solidFill>
                  <a:schemeClr val="accent5"/>
                </a:solidFill>
                <a:effectLst/>
                <a:latin typeface="Helvetica Neue"/>
              </a:rPr>
              <a:t>কার্যভিত্তিক শ্রেণীবিভাগ</a:t>
            </a:r>
            <a:endParaRPr lang="en-US" sz="2800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en-US" sz="28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2800" i="0" dirty="0">
                <a:solidFill>
                  <a:schemeClr val="accent5"/>
                </a:solidFill>
                <a:effectLst/>
                <a:latin typeface="Helvetica Neue"/>
              </a:rPr>
              <a:t>ব্যবসায় সংগঠনভিত্তিক শ্রেণীকরণ</a:t>
            </a:r>
            <a:endParaRPr lang="en-US" sz="2800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sz="2800" i="0" dirty="0">
                <a:solidFill>
                  <a:schemeClr val="accent5"/>
                </a:solidFill>
                <a:effectLst/>
                <a:latin typeface="Helvetica Neue"/>
              </a:rPr>
              <a:t>মালিকানাভিত্তিক শ্রেণীকরণ</a:t>
            </a:r>
            <a:endParaRPr lang="en-US" sz="2800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sz="2800" i="0" dirty="0">
                <a:solidFill>
                  <a:schemeClr val="accent5"/>
                </a:solidFill>
                <a:effectLst/>
                <a:latin typeface="Helvetica Neue"/>
              </a:rPr>
              <a:t>আঞ্চলিকভিত্তিক শ্রেণীকরণ</a:t>
            </a:r>
            <a:endParaRPr lang="en-US" sz="2800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sz="2800" i="0" dirty="0">
                <a:solidFill>
                  <a:schemeClr val="accent5"/>
                </a:solidFill>
                <a:effectLst/>
                <a:latin typeface="Helvetica Neue"/>
              </a:rPr>
              <a:t>নিবন্ধনভিত্তিক শ্রেণীকরণ</a:t>
            </a:r>
            <a:endParaRPr lang="en-US" sz="2800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sz="2800" i="0" dirty="0">
                <a:solidFill>
                  <a:schemeClr val="accent5"/>
                </a:solidFill>
                <a:effectLst/>
                <a:latin typeface="Helvetica Neue"/>
              </a:rPr>
              <a:t>বিশেষ মক্কেলভিত্তিক</a:t>
            </a:r>
            <a:r>
              <a:rPr lang="en-US" sz="28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2800" i="0" dirty="0">
                <a:solidFill>
                  <a:schemeClr val="accent5"/>
                </a:solidFill>
                <a:effectLst/>
                <a:latin typeface="Helvetica Neue"/>
              </a:rPr>
              <a:t>শ্রেণীকরণ</a:t>
            </a:r>
            <a:endParaRPr lang="en-US" sz="2800" i="0" dirty="0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lang="as-IN" sz="2800" i="0" dirty="0">
                <a:solidFill>
                  <a:schemeClr val="accent5"/>
                </a:solidFill>
                <a:effectLst/>
                <a:latin typeface="Helvetica Neue"/>
              </a:rPr>
              <a:t>ধর্মীয় দৃষ্টিকোণভিত্তিক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72157"/>
          </a:xfrm>
        </p:spPr>
        <p:txBody>
          <a:bodyPr/>
          <a:lstStyle/>
          <a:p>
            <a:r>
              <a:rPr lang="as-IN" b="1" dirty="0">
                <a:solidFill>
                  <a:schemeClr val="accent6"/>
                </a:solidFill>
              </a:rPr>
              <a:t>নিচের বহুনির্বাচনী প্রশ্ন গুলোর উত্তর দাও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>
          <a:xfrm rot="10819922" flipV="1">
            <a:off x="724863" y="1413940"/>
            <a:ext cx="10429105" cy="52062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১.</a:t>
            </a:r>
            <a:r>
              <a:rPr lang="en-US" sz="3600" dirty="0">
                <a:solidFill>
                  <a:schemeClr val="accent5"/>
                </a:solidFill>
                <a:latin typeface="Helvetica Neue"/>
              </a:rPr>
              <a:t> 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গ্রাহকের জন্য ব্যাংক আমানতের উদ্দেশ্য কয়টি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?</a:t>
            </a:r>
          </a:p>
          <a:p>
            <a:pPr marL="0" indent="0">
              <a:buNone/>
            </a:pP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ক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) 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৩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টি  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খ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৪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টি 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  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গ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)  ৫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টি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 ঘ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  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৬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টি  </a:t>
            </a:r>
            <a:endParaRPr lang="en-US" sz="36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5"/>
                </a:solidFill>
                <a:latin typeface="Helvetica Neue"/>
              </a:rPr>
              <a:t>২.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 ব্যাংকের মৌলিক উদ্দেশ্য কোনটি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?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endParaRPr lang="en-US" sz="36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ক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) 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নিরাপত্তা 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       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খ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en-US" sz="3600" dirty="0">
                <a:solidFill>
                  <a:schemeClr val="accent5"/>
                </a:solidFill>
                <a:latin typeface="Helvetica Neue"/>
              </a:rPr>
              <a:t> 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অর্থ স্থানান্তর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   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গ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) 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আমানত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   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ঘ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en-US" sz="3600" dirty="0" err="1">
                <a:solidFill>
                  <a:schemeClr val="accent5"/>
                </a:solidFill>
                <a:latin typeface="Helvetica Neue"/>
              </a:rPr>
              <a:t>অছি</a:t>
            </a:r>
            <a:endParaRPr lang="en-US" sz="36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৩.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 কোন ব্যাংক মুদ্রা প্রচলন করে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 ?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endParaRPr lang="en-US" sz="36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ক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) 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বাণিজ্যিক ব্যাংক</a:t>
            </a:r>
            <a:r>
              <a:rPr lang="en-US" sz="3600" dirty="0">
                <a:solidFill>
                  <a:schemeClr val="accent5"/>
                </a:solidFill>
                <a:latin typeface="Helvetica Neue"/>
              </a:rPr>
              <a:t> 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খ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 কেন্দ্রীয় ব্যাংক</a:t>
            </a:r>
            <a:r>
              <a:rPr lang="en-US" sz="3600" dirty="0">
                <a:solidFill>
                  <a:schemeClr val="accent5"/>
                </a:solidFill>
                <a:latin typeface="Helvetica Neue"/>
              </a:rPr>
              <a:t>   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গ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 বাংলাদেশ কৃষি ব্যাংক  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ঘ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 শিল্প ব্যাংক </a:t>
            </a:r>
            <a:endParaRPr lang="en-US" sz="36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endParaRPr lang="en-US" sz="36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3600" b="1" i="0" dirty="0">
                <a:solidFill>
                  <a:schemeClr val="accent6"/>
                </a:solidFill>
                <a:effectLst/>
                <a:latin typeface="Helvetica Neue"/>
              </a:rPr>
              <a:t>উত্তর</a:t>
            </a:r>
            <a:r>
              <a:rPr lang="en-US" sz="3600" b="1" dirty="0">
                <a:solidFill>
                  <a:schemeClr val="accent6"/>
                </a:solidFill>
                <a:latin typeface="Helvetica Neue"/>
              </a:rPr>
              <a:t>:</a:t>
            </a:r>
            <a:r>
              <a:rPr lang="as-IN" sz="3600" b="1" i="0" dirty="0"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lang="en-US" sz="3600" b="1" i="0" dirty="0">
                <a:solidFill>
                  <a:schemeClr val="accent6"/>
                </a:solidFill>
                <a:effectLst/>
                <a:latin typeface="Helvetica Neue"/>
              </a:rPr>
              <a:t>  ১</a:t>
            </a:r>
            <a:r>
              <a:rPr lang="en-US" sz="3600" b="1" dirty="0">
                <a:solidFill>
                  <a:schemeClr val="accent6"/>
                </a:solidFill>
                <a:latin typeface="Helvetica Neue"/>
              </a:rPr>
              <a:t>)</a:t>
            </a:r>
            <a:r>
              <a:rPr lang="as-IN" sz="3600" b="1" i="0" dirty="0">
                <a:solidFill>
                  <a:schemeClr val="accent6"/>
                </a:solidFill>
                <a:effectLst/>
                <a:latin typeface="Helvetica Neue"/>
              </a:rPr>
              <a:t> ঘ</a:t>
            </a:r>
            <a:r>
              <a:rPr lang="en-US" sz="3600" b="1" i="0" dirty="0">
                <a:solidFill>
                  <a:schemeClr val="accent6"/>
                </a:solidFill>
                <a:effectLst/>
                <a:latin typeface="Helvetica Neue"/>
              </a:rPr>
              <a:t>)</a:t>
            </a:r>
            <a:r>
              <a:rPr lang="as-IN" sz="3600" b="1" i="0" dirty="0">
                <a:solidFill>
                  <a:schemeClr val="accent6"/>
                </a:solidFill>
                <a:effectLst/>
                <a:latin typeface="Helvetica Neue"/>
              </a:rPr>
              <a:t>  </a:t>
            </a:r>
            <a:r>
              <a:rPr lang="en-US" sz="3600" b="1" i="0" dirty="0">
                <a:solidFill>
                  <a:schemeClr val="accent6"/>
                </a:solidFill>
                <a:effectLst/>
                <a:latin typeface="Helvetica Neue"/>
              </a:rPr>
              <a:t>৬</a:t>
            </a:r>
            <a:r>
              <a:rPr lang="as-IN" sz="3600" b="1" i="0" dirty="0">
                <a:solidFill>
                  <a:schemeClr val="accent6"/>
                </a:solidFill>
                <a:effectLst/>
                <a:latin typeface="Helvetica Neue"/>
              </a:rPr>
              <a:t>টি </a:t>
            </a:r>
            <a:r>
              <a:rPr lang="en-US" sz="3600" b="1" i="0" dirty="0">
                <a:solidFill>
                  <a:schemeClr val="accent6"/>
                </a:solidFill>
                <a:effectLst/>
                <a:latin typeface="Helvetica Neue"/>
              </a:rPr>
              <a:t>    ২)</a:t>
            </a:r>
            <a:r>
              <a:rPr lang="as-IN" sz="3600" b="1" i="0" dirty="0">
                <a:solidFill>
                  <a:schemeClr val="accent6"/>
                </a:solidFill>
                <a:effectLst/>
                <a:latin typeface="Helvetica Neue"/>
              </a:rPr>
              <a:t> গ</a:t>
            </a:r>
            <a:r>
              <a:rPr lang="en-US" sz="3600" b="1" i="0" dirty="0">
                <a:solidFill>
                  <a:schemeClr val="accent6"/>
                </a:solidFill>
                <a:effectLst/>
                <a:latin typeface="Helvetica Neue"/>
              </a:rPr>
              <a:t>) </a:t>
            </a:r>
            <a:r>
              <a:rPr lang="as-IN" sz="3600" b="1" i="0" dirty="0">
                <a:solidFill>
                  <a:schemeClr val="accent6"/>
                </a:solidFill>
                <a:effectLst/>
                <a:latin typeface="Helvetica Neue"/>
              </a:rPr>
              <a:t>আমানত</a:t>
            </a:r>
            <a:r>
              <a:rPr lang="en-US" sz="3600" b="1" i="0" dirty="0">
                <a:solidFill>
                  <a:schemeClr val="accent6"/>
                </a:solidFill>
                <a:effectLst/>
                <a:latin typeface="Helvetica Neue"/>
              </a:rPr>
              <a:t>      ৩)</a:t>
            </a:r>
            <a:r>
              <a:rPr lang="as-IN" sz="3600" b="1" i="0" dirty="0">
                <a:solidFill>
                  <a:schemeClr val="accent6"/>
                </a:solidFill>
                <a:effectLst/>
                <a:latin typeface="Helvetica Neue"/>
              </a:rPr>
              <a:t> খ</a:t>
            </a:r>
            <a:r>
              <a:rPr lang="en-US" sz="3600" b="1" i="0" dirty="0">
                <a:solidFill>
                  <a:schemeClr val="accent6"/>
                </a:solidFill>
                <a:effectLst/>
                <a:latin typeface="Helvetica Neue"/>
              </a:rPr>
              <a:t>)</a:t>
            </a:r>
            <a:r>
              <a:rPr lang="as-IN" sz="3600" b="1" i="0" dirty="0">
                <a:solidFill>
                  <a:schemeClr val="accent6"/>
                </a:solidFill>
                <a:effectLst/>
                <a:latin typeface="Helvetica Neue"/>
              </a:rPr>
              <a:t> কেন্দ্রীয় ব্যাংক</a:t>
            </a:r>
            <a:r>
              <a:rPr lang="en-US" sz="3600" b="1" dirty="0">
                <a:solidFill>
                  <a:schemeClr val="accent6"/>
                </a:solidFill>
                <a:latin typeface="Helvetica Neue"/>
              </a:rPr>
              <a:t> </a:t>
            </a:r>
            <a:endParaRPr lang="en-US" sz="3600" b="1" dirty="0">
              <a:solidFill>
                <a:schemeClr val="accent6"/>
              </a:solidFill>
            </a:endParaRPr>
          </a:p>
          <a:p>
            <a:endParaRPr lang="en-US" sz="3600" dirty="0"/>
          </a:p>
        </p:txBody>
      </p:sp>
      <p:sp>
        <p:nvSpPr>
          <p:cNvPr id="1048648" name="TextBox 1048647"/>
          <p:cNvSpPr txBox="1"/>
          <p:nvPr/>
        </p:nvSpPr>
        <p:spPr>
          <a:xfrm flipH="1">
            <a:off x="2155860" y="-158722"/>
            <a:ext cx="9013105" cy="777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altLang="en-US" sz="4600" b="1" u="sng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একক</a:t>
            </a:r>
            <a:r>
              <a:rPr lang="en-US" altLang="en-US" sz="4600" b="1" u="sng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 </a:t>
            </a:r>
            <a:r>
              <a:rPr lang="en-CA" altLang="en-US" sz="4600" b="1" u="sng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কাজঃ</a:t>
            </a:r>
            <a:r>
              <a:rPr lang="en-US" altLang="en-US" sz="4600" b="1" u="sng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- </a:t>
            </a:r>
            <a:endParaRPr lang="en-CA" sz="4600" b="1" u="sng">
              <a:solidFill>
                <a:srgbClr val="FFFF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0257"/>
          </a:xfrm>
        </p:spPr>
        <p:txBody>
          <a:bodyPr>
            <a:noAutofit/>
          </a:bodyPr>
          <a:lstStyle/>
          <a:p>
            <a:pPr algn="ctr"/>
            <a:r>
              <a:rPr lang="as-IN" sz="7600" b="1" u="sng" dirty="0">
                <a:solidFill>
                  <a:schemeClr val="accent6"/>
                </a:solidFill>
              </a:rPr>
              <a:t>মূল্যায়ন</a:t>
            </a:r>
            <a:endParaRPr lang="en-US" sz="7600" u="sng" dirty="0">
              <a:solidFill>
                <a:schemeClr val="accent6"/>
              </a:solidFill>
            </a:endParaRPr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>
          <a:xfrm>
            <a:off x="526269" y="2035049"/>
            <a:ext cx="11545451" cy="3642417"/>
          </a:xfrm>
        </p:spPr>
        <p:txBody>
          <a:bodyPr>
            <a:noAutofit/>
          </a:bodyPr>
          <a:lstStyle/>
          <a:p>
            <a:r>
              <a:rPr lang="en-US" sz="5300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5300" b="1" i="0" dirty="0">
                <a:solidFill>
                  <a:schemeClr val="accent5"/>
                </a:solidFill>
                <a:effectLst/>
                <a:latin typeface="Helvetica Neue"/>
              </a:rPr>
              <a:t>ব্যাংকিং ব্যবসায়র উদ্দেশ্য কি</a:t>
            </a:r>
            <a:r>
              <a:rPr lang="en-US" sz="5300" b="1" i="0" dirty="0">
                <a:solidFill>
                  <a:schemeClr val="accent5"/>
                </a:solidFill>
                <a:effectLst/>
                <a:latin typeface="Helvetica Neue"/>
              </a:rPr>
              <a:t>?</a:t>
            </a:r>
            <a:endParaRPr lang="zh-CN" altLang="en-US" sz="5300"/>
          </a:p>
          <a:p>
            <a:r>
              <a:rPr lang="en-US" sz="5300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5300" b="1" i="0" dirty="0">
                <a:solidFill>
                  <a:schemeClr val="accent5"/>
                </a:solidFill>
                <a:effectLst/>
                <a:latin typeface="Helvetica Neue"/>
              </a:rPr>
              <a:t>ব্যবসা ব্যবসায়ের মূল নীতি ক</a:t>
            </a:r>
            <a:r>
              <a:rPr lang="en-CA" altLang="en-US" sz="5300" b="1" i="0" dirty="0">
                <a:solidFill>
                  <a:schemeClr val="accent5"/>
                </a:solidFill>
                <a:effectLst/>
                <a:latin typeface="Helvetica Neue"/>
              </a:rPr>
              <a:t>য়টি</a:t>
            </a:r>
            <a:r>
              <a:rPr lang="en-US" altLang="en-US" sz="5300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en-CA" altLang="en-US" sz="5300" b="1" i="0" dirty="0">
                <a:solidFill>
                  <a:schemeClr val="accent5"/>
                </a:solidFill>
                <a:effectLst/>
                <a:latin typeface="Helvetica Neue"/>
              </a:rPr>
              <a:t>ও</a:t>
            </a:r>
            <a:r>
              <a:rPr lang="en-US" altLang="en-US" sz="5300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en-CA" altLang="en-US" sz="5300" b="1" i="0" dirty="0">
                <a:solidFill>
                  <a:schemeClr val="accent5"/>
                </a:solidFill>
                <a:effectLst/>
                <a:latin typeface="Helvetica Neue"/>
              </a:rPr>
              <a:t>কিকি</a:t>
            </a:r>
            <a:r>
              <a:rPr lang="en-US" altLang="en-US" sz="5300" b="1" i="0" dirty="0">
                <a:solidFill>
                  <a:schemeClr val="accent5"/>
                </a:solidFill>
                <a:effectLst/>
                <a:latin typeface="Helvetica Neue"/>
              </a:rPr>
              <a:t>?</a:t>
            </a:r>
            <a:endParaRPr lang="zh-CN" altLang="en-US" sz="5300"/>
          </a:p>
          <a:p>
            <a:r>
              <a:rPr lang="as-IN" sz="5300" b="1" i="0" dirty="0">
                <a:solidFill>
                  <a:schemeClr val="accent5"/>
                </a:solidFill>
                <a:effectLst/>
                <a:latin typeface="Helvetica Neue"/>
              </a:rPr>
              <a:t> ব্যাংকের শ্রেণীবিন্যাস ব্যাখ্যা করো</a:t>
            </a:r>
            <a:r>
              <a:rPr lang="en-US" sz="5300" b="1" i="0" dirty="0">
                <a:solidFill>
                  <a:schemeClr val="accent5"/>
                </a:solidFill>
                <a:effectLst/>
                <a:latin typeface="Helvetica Neue"/>
              </a:rPr>
              <a:t>।</a:t>
            </a:r>
            <a:endParaRPr lang="en-US" sz="53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s-IN" sz="7500" b="1" i="0" u="sng" dirty="0">
                <a:solidFill>
                  <a:schemeClr val="accent6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Helvetica Neue"/>
              </a:rPr>
              <a:t>বাড়ির কাজ</a:t>
            </a:r>
            <a:endParaRPr lang="en-US" sz="7500" u="sng" dirty="0">
              <a:solidFill>
                <a:schemeClr val="accent6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>
          <a:xfrm>
            <a:off x="1141412" y="1981200"/>
            <a:ext cx="9905999" cy="3810001"/>
          </a:xfrm>
        </p:spPr>
        <p:txBody>
          <a:bodyPr>
            <a:normAutofit/>
          </a:bodyPr>
          <a:lstStyle/>
          <a:p>
            <a:r>
              <a:rPr lang="as-IN" sz="4500" b="1" i="0" dirty="0">
                <a:solidFill>
                  <a:schemeClr val="accent5"/>
                </a:solidFill>
                <a:effectLst/>
                <a:latin typeface="Helvetica Neue"/>
              </a:rPr>
              <a:t>বিভিন্ন কর্মজীবীদের পেশা</a:t>
            </a:r>
            <a:r>
              <a:rPr lang="en-US" sz="4500" b="1" i="0" dirty="0">
                <a:solidFill>
                  <a:schemeClr val="accent5"/>
                </a:solidFill>
                <a:effectLst/>
                <a:latin typeface="Helvetica Neue"/>
              </a:rPr>
              <a:t>,</a:t>
            </a:r>
            <a:r>
              <a:rPr lang="as-IN" sz="4500" b="1" i="0" dirty="0">
                <a:solidFill>
                  <a:schemeClr val="accent5"/>
                </a:solidFill>
                <a:effectLst/>
                <a:latin typeface="Helvetica Neue"/>
              </a:rPr>
              <a:t> কাজের ধরন বিবেচনা করে কে কোন ব্যাংকের সহযোগিতা</a:t>
            </a:r>
            <a:r>
              <a:rPr lang="en-US" sz="4500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4500" b="1" i="0" dirty="0">
                <a:solidFill>
                  <a:schemeClr val="accent5"/>
                </a:solidFill>
                <a:effectLst/>
                <a:latin typeface="Helvetica Neue"/>
              </a:rPr>
              <a:t>গ্রহণ করবে তার একটি তালিকা তৈরি করো</a:t>
            </a:r>
            <a:r>
              <a:rPr lang="en-US" sz="4500" b="1" i="0" dirty="0">
                <a:solidFill>
                  <a:schemeClr val="accent5"/>
                </a:solidFill>
                <a:effectLst/>
                <a:latin typeface="Helvetica Neue"/>
              </a:rPr>
              <a:t>।</a:t>
            </a:r>
            <a:endParaRPr lang="en-US" sz="45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63508" y="0"/>
            <a:ext cx="4985506" cy="6858000"/>
          </a:xfrm>
          <a:prstGeom prst="rect">
            <a:avLst/>
          </a:prstGeom>
        </p:spPr>
      </p:pic>
      <p:sp>
        <p:nvSpPr>
          <p:cNvPr id="1048653" name="TextBox 1048652"/>
          <p:cNvSpPr txBox="1"/>
          <p:nvPr/>
        </p:nvSpPr>
        <p:spPr>
          <a:xfrm>
            <a:off x="4174101" y="1088076"/>
            <a:ext cx="3789368" cy="13868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altLang="en-US" sz="8700" b="1" u="sng">
                <a:solidFill>
                  <a:srgbClr val="C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ধ</a:t>
            </a:r>
            <a:r>
              <a:rPr lang="en-CA" altLang="en-US" sz="8700" b="1" u="sng">
                <a:solidFill>
                  <a:srgbClr val="FFCB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ন্য</a:t>
            </a:r>
            <a:r>
              <a:rPr lang="en-CA" altLang="en-US" sz="8700" b="1" u="sng">
                <a:solidFill>
                  <a:srgbClr val="008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বা</a:t>
            </a:r>
            <a:r>
              <a:rPr lang="en-CA" altLang="en-US" sz="8700" b="1" u="sng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দ</a:t>
            </a:r>
            <a:endParaRPr lang="en-CA" sz="2800" b="1" u="sng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9905998" cy="10197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444" b="1" u="sng" dirty="0" err="1"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শিক্ষক</a:t>
            </a:r>
            <a:r>
              <a:rPr lang="en-US" sz="7444" b="1" u="sng" dirty="0"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 </a:t>
            </a:r>
            <a:r>
              <a:rPr lang="en-US" sz="7444" b="1" u="sng" dirty="0" err="1"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পরিচিতি</a:t>
            </a:r>
            <a:endParaRPr lang="en-US" sz="7444" u="sng" dirty="0"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>
          <a:xfrm>
            <a:off x="4857750" y="1638300"/>
            <a:ext cx="6860941" cy="5074708"/>
          </a:xfrm>
        </p:spPr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Tx/>
            </a:pPr>
            <a:r>
              <a:rPr lang="en-US" alt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/>
                <a:cs typeface="Vrinda" panose="020B0502040204020203" pitchFamily="34" charset="0"/>
              </a:rPr>
              <a:t>মোঃ আলামিন </a:t>
            </a: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endParaRPr kumimoji="0" lang="en-US" sz="49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Tx/>
            </a:pPr>
            <a:r>
              <a:rPr kumimoji="0" lang="en-CA" alt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সহকারী</a:t>
            </a: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CA" alt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শিক্ষক</a:t>
            </a: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( ব্যবসায় শিক্ষা) </a:t>
            </a:r>
            <a:endParaRPr kumimoji="0" lang="en-US" sz="49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Tx/>
            </a:pPr>
            <a:r>
              <a:rPr lang="en-US" alt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/>
              </a:rPr>
              <a:t>সাতক্ষীরা আঃ করিম বালিকা মাধ্যমিক বিদ্যালয়।</a:t>
            </a: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US" alt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/>
              </a:rPr>
              <a:t>সাতক্ষীরা </a:t>
            </a:r>
            <a:endParaRPr kumimoji="0" lang="en-US" sz="49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42517E5-B613-12AE-D795-E901C8067B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" r="64"/>
          <a:stretch>
            <a:fillRect/>
          </a:stretch>
        </p:blipFill>
        <p:spPr>
          <a:xfrm>
            <a:off x="2442794" y="1905000"/>
            <a:ext cx="2062027" cy="262593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67E9DCB-C4CA-3D7A-A669-8956C14F0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55" y="1124478"/>
            <a:ext cx="4277895" cy="541866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1141411" y="0"/>
            <a:ext cx="9905998" cy="1478570"/>
          </a:xfrm>
        </p:spPr>
        <p:txBody>
          <a:bodyPr/>
          <a:lstStyle/>
          <a:p>
            <a:pPr algn="ctr"/>
            <a:r>
              <a:rPr lang="as-IN" sz="7400" b="1" u="sng" dirty="0"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পাঠ পরিচিতি</a:t>
            </a:r>
            <a:endParaRPr lang="en-US" sz="7400" u="sng" dirty="0"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>
          <a:xfrm>
            <a:off x="1141412" y="1809750"/>
            <a:ext cx="10648751" cy="3965087"/>
          </a:xfrm>
        </p:spPr>
        <p:txBody>
          <a:bodyPr>
            <a:normAutofit fontScale="59167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</a:pPr>
            <a:r>
              <a:rPr kumimoji="0" lang="en-US" sz="6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r>
              <a:rPr kumimoji="0" lang="as-IN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শ্রেণী</a:t>
            </a:r>
            <a:r>
              <a:rPr kumimoji="0" lang="en-US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r>
              <a:rPr kumimoji="0" lang="as-IN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নবম</a:t>
            </a:r>
            <a:r>
              <a:rPr kumimoji="0" lang="en-US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-দশ</a:t>
            </a:r>
            <a:r>
              <a:rPr kumimoji="0" lang="en-CA" altLang="en-US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ম</a:t>
            </a:r>
            <a:r>
              <a:rPr kumimoji="0" lang="as-IN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endParaRPr kumimoji="0" lang="en-US" sz="6935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</a:pPr>
            <a:r>
              <a:rPr kumimoji="0" lang="en-US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as-IN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বিষয়</a:t>
            </a:r>
            <a:r>
              <a:rPr kumimoji="0" lang="en-US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CA" altLang="en-US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ফিন্যান্স</a:t>
            </a:r>
            <a:r>
              <a:rPr kumimoji="0" lang="en-US" altLang="en-US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CA" altLang="en-US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ও</a:t>
            </a:r>
            <a:r>
              <a:rPr kumimoji="0" lang="en-US" altLang="en-US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CA" altLang="en-US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ব্যাংকিং</a:t>
            </a:r>
            <a:r>
              <a:rPr kumimoji="0" lang="en-US" altLang="en-US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lang="as-IN" sz="6935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kumimoji="0" lang="as-IN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endParaRPr kumimoji="0" lang="en-US" sz="6935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</a:pPr>
            <a:r>
              <a:rPr kumimoji="0" lang="en-US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as-IN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অধ্যায়</a:t>
            </a:r>
            <a:r>
              <a:rPr kumimoji="0" lang="en-US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r>
              <a:rPr lang="as-IN" sz="6935" b="1" i="0" dirty="0">
                <a:solidFill>
                  <a:schemeClr val="accent5"/>
                </a:solidFill>
                <a:effectLst/>
                <a:latin typeface="Helvetica Neue"/>
              </a:rPr>
              <a:t> নবম  </a:t>
            </a:r>
            <a:endParaRPr kumimoji="0" lang="en-US" sz="6935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</a:pPr>
            <a:r>
              <a:rPr kumimoji="0" lang="en-US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as-IN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পাঠ</a:t>
            </a:r>
            <a:r>
              <a:rPr kumimoji="0" lang="en-US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r>
              <a:rPr kumimoji="0" lang="as-IN" sz="6935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Vrinda" panose="020B0502040204020203" pitchFamily="34" charset="0"/>
              </a:rPr>
              <a:t> </a:t>
            </a:r>
            <a:r>
              <a:rPr lang="as-IN" sz="6935" b="1" i="0" dirty="0">
                <a:solidFill>
                  <a:schemeClr val="accent5"/>
                </a:solidFill>
                <a:effectLst/>
                <a:latin typeface="Helvetica Neue"/>
              </a:rPr>
              <a:t>ব্যাংকিং ব্যবসা ও তার</a:t>
            </a:r>
            <a:r>
              <a:rPr lang="en-US" sz="6935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6935" b="1" i="0" dirty="0">
                <a:solidFill>
                  <a:schemeClr val="accent5"/>
                </a:solidFill>
                <a:effectLst/>
                <a:latin typeface="Helvetica Neue"/>
              </a:rPr>
              <a:t>ধরণ</a:t>
            </a:r>
            <a:r>
              <a:rPr lang="en-CA" altLang="en-US" sz="6935" b="1" i="0" dirty="0">
                <a:solidFill>
                  <a:schemeClr val="accent5"/>
                </a:solidFill>
                <a:effectLst/>
                <a:latin typeface="Helvetica Neue"/>
              </a:rPr>
              <a:t>।</a:t>
            </a:r>
            <a:endParaRPr lang="en-US" sz="6935" b="1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</a:pPr>
            <a:r>
              <a:rPr lang="en-CA" altLang="en-US" sz="6935" b="1" i="0" dirty="0" err="1">
                <a:solidFill>
                  <a:schemeClr val="accent5"/>
                </a:solidFill>
                <a:effectLst/>
                <a:latin typeface="Helvetica Neue"/>
              </a:rPr>
              <a:t>তারিখঃ</a:t>
            </a:r>
            <a:r>
              <a:rPr lang="en-US" altLang="en-US" sz="6935" b="1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en-US" altLang="en-US" sz="6935" b="1" dirty="0">
                <a:solidFill>
                  <a:schemeClr val="accent5"/>
                </a:solidFill>
                <a:latin typeface="Helvetica Neue"/>
              </a:rPr>
              <a:t>০১</a:t>
            </a:r>
            <a:r>
              <a:rPr lang="en-US" altLang="en-US" sz="6935" b="1" i="0" dirty="0">
                <a:solidFill>
                  <a:schemeClr val="accent5"/>
                </a:solidFill>
                <a:effectLst/>
                <a:latin typeface="Helvetica Neue"/>
              </a:rPr>
              <a:t>/</a:t>
            </a:r>
            <a:r>
              <a:rPr lang="en-US" altLang="en-US" sz="6935" b="1" dirty="0">
                <a:solidFill>
                  <a:schemeClr val="accent5"/>
                </a:solidFill>
                <a:latin typeface="Helvetica Neue"/>
              </a:rPr>
              <a:t>০৮</a:t>
            </a:r>
            <a:r>
              <a:rPr lang="en-US" altLang="en-US" sz="6935" b="1" i="0" dirty="0">
                <a:solidFill>
                  <a:schemeClr val="accent5"/>
                </a:solidFill>
                <a:effectLst/>
                <a:latin typeface="Helvetica Neue"/>
              </a:rPr>
              <a:t>/</a:t>
            </a:r>
            <a:r>
              <a:rPr lang="en-CA" altLang="en-US" sz="6935" b="1" i="0" dirty="0">
                <a:solidFill>
                  <a:schemeClr val="accent5"/>
                </a:solidFill>
                <a:effectLst/>
                <a:latin typeface="Helvetica Neue"/>
              </a:rPr>
              <a:t>২০২</a:t>
            </a:r>
            <a:r>
              <a:rPr lang="en-US" altLang="en-US" sz="6935" b="1" i="0" dirty="0">
                <a:solidFill>
                  <a:schemeClr val="accent5"/>
                </a:solidFill>
                <a:effectLst/>
                <a:latin typeface="Helvetica Neue"/>
              </a:rPr>
              <a:t>২ </a:t>
            </a:r>
            <a:r>
              <a:rPr lang="en-CA" altLang="en-US" sz="6935" b="1" i="0" dirty="0">
                <a:solidFill>
                  <a:schemeClr val="accent5"/>
                </a:solidFill>
                <a:effectLst/>
                <a:latin typeface="Helvetica Neue"/>
              </a:rPr>
              <a:t>ইং।</a:t>
            </a:r>
            <a:endParaRPr lang="en-US" sz="6935" b="1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</a:pPr>
            <a:r>
              <a:rPr kumimoji="0" lang="en-US" sz="6935" b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uLnTx/>
                <a:uFillTx/>
                <a:latin typeface="Helvetica Neue"/>
                <a:ea typeface="+mn-ea"/>
                <a:cs typeface="Vrinda" panose="020B0502040204020203" pitchFamily="34" charset="0"/>
              </a:rPr>
              <a:t> </a:t>
            </a:r>
            <a:endParaRPr lang="en-US" sz="6935" b="1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Helvetica Neue"/>
              </a:rPr>
              <a:t>নিচের ছবি</a:t>
            </a:r>
            <a:r>
              <a:rPr lang="en-US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Helvetica Neue"/>
              </a:rPr>
              <a:t> </a:t>
            </a:r>
            <a:r>
              <a:rPr lang="as-IN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Helvetica Neue"/>
              </a:rPr>
              <a:t>গুলো লক্ষ্য ক</a:t>
            </a:r>
            <a:r>
              <a:rPr lang="en-CA" altLang="en-US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Helvetica Neue"/>
              </a:rPr>
              <a:t>রোঃ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9715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220" y="2278068"/>
            <a:ext cx="4276380" cy="3303582"/>
          </a:xfrm>
        </p:spPr>
      </p:pic>
      <p:pic>
        <p:nvPicPr>
          <p:cNvPr id="209715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725" y="2278068"/>
            <a:ext cx="4352925" cy="330358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85" y="1478689"/>
            <a:ext cx="4822715" cy="3900622"/>
          </a:xfrm>
          <a:prstGeom prst="rect">
            <a:avLst/>
          </a:prstGeom>
        </p:spPr>
      </p:pic>
      <p:pic>
        <p:nvPicPr>
          <p:cNvPr id="2097158" name="Picture 209715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18" y="1478688"/>
            <a:ext cx="4349764" cy="3856242"/>
          </a:xfrm>
          <a:prstGeom prst="rect">
            <a:avLst/>
          </a:prstGeom>
        </p:spPr>
      </p:pic>
      <p:sp>
        <p:nvSpPr>
          <p:cNvPr id="1048633" name="TextBox 1048632"/>
          <p:cNvSpPr txBox="1"/>
          <p:nvPr/>
        </p:nvSpPr>
        <p:spPr>
          <a:xfrm>
            <a:off x="3975116" y="5646890"/>
            <a:ext cx="5398799" cy="726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altLang="en-US" sz="4300" b="0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এগুলো</a:t>
            </a:r>
            <a:r>
              <a:rPr lang="en-US" altLang="en-US" sz="4300" b="0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 </a:t>
            </a:r>
            <a:r>
              <a:rPr lang="en-CA" altLang="en-US" sz="4300" b="0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কিসের</a:t>
            </a:r>
            <a:r>
              <a:rPr lang="en-US" altLang="en-US" sz="4300" b="0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 </a:t>
            </a:r>
            <a:r>
              <a:rPr lang="en-CA" altLang="en-US" sz="4300" b="0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ছবি</a:t>
            </a:r>
            <a:r>
              <a:rPr lang="en-US" altLang="en-US" sz="4300" b="0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?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  <a:endParaRPr lang="en-CA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1141412" y="570893"/>
            <a:ext cx="9905998" cy="857857"/>
          </a:xfrm>
        </p:spPr>
        <p:txBody>
          <a:bodyPr>
            <a:noAutofit/>
          </a:bodyPr>
          <a:lstStyle/>
          <a:p>
            <a:pPr algn="ctr"/>
            <a:r>
              <a:rPr lang="as-IN" sz="6200" b="1" u="sng" dirty="0"/>
              <a:t>পাঠ শিরোনাম</a:t>
            </a:r>
            <a:endParaRPr lang="en-US" sz="6200" u="sng" dirty="0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1141412" y="1981199"/>
            <a:ext cx="9905999" cy="2781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s-IN" sz="6100" b="1" i="0" dirty="0">
                <a:solidFill>
                  <a:schemeClr val="accent5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Helvetica Neue"/>
              </a:rPr>
              <a:t>ব্যাংকিং ব্যবসা ও তার</a:t>
            </a:r>
            <a:r>
              <a:rPr lang="en-US" sz="6100" b="1" i="0" dirty="0">
                <a:solidFill>
                  <a:schemeClr val="accent5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Helvetica Neue"/>
              </a:rPr>
              <a:t> </a:t>
            </a:r>
            <a:r>
              <a:rPr lang="as-IN" sz="6100" b="1" i="0" dirty="0">
                <a:solidFill>
                  <a:schemeClr val="accent5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Helvetica Neue"/>
              </a:rPr>
              <a:t>ধরণ</a:t>
            </a:r>
            <a:endParaRPr lang="en-US" sz="6100" b="1" dirty="0"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5957"/>
          </a:xfrm>
        </p:spPr>
        <p:txBody>
          <a:bodyPr/>
          <a:lstStyle/>
          <a:p>
            <a:pPr algn="ctr"/>
            <a:r>
              <a:rPr lang="as-IN" sz="6100" b="1" i="0" u="sng" dirty="0"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শিখনফল</a:t>
            </a:r>
            <a:endParaRPr lang="en-US" sz="6100" i="0" u="sng" dirty="0"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349454" y="1972525"/>
            <a:ext cx="11627902" cy="4268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s-IN" sz="4400" b="1" dirty="0">
                <a:solidFill>
                  <a:schemeClr val="accent6"/>
                </a:solidFill>
              </a:rPr>
              <a:t>এই পাঠ শেষে শিক্ষার্থীরা</a:t>
            </a:r>
            <a:r>
              <a:rPr lang="en-US" sz="4400" b="1" dirty="0">
                <a:solidFill>
                  <a:schemeClr val="accent6"/>
                </a:solidFill>
              </a:rPr>
              <a:t>-</a:t>
            </a:r>
          </a:p>
          <a:p>
            <a:pPr marL="0" indent="0">
              <a:buNone/>
            </a:pPr>
            <a:r>
              <a:rPr lang="as-IN" sz="4400" b="1" i="0" dirty="0">
                <a:solidFill>
                  <a:schemeClr val="accent6"/>
                </a:solidFill>
                <a:effectLst/>
                <a:latin typeface="Helvetica Neue"/>
              </a:rPr>
              <a:t>ব্যাংকে</a:t>
            </a:r>
            <a:r>
              <a:rPr lang="en-US" sz="4400" b="1" i="0" dirty="0">
                <a:solidFill>
                  <a:schemeClr val="accent6"/>
                </a:solidFill>
                <a:effectLst/>
                <a:latin typeface="Helvetica Neue"/>
              </a:rPr>
              <a:t>র</a:t>
            </a:r>
            <a:r>
              <a:rPr lang="as-IN" sz="4400" b="1" i="0" dirty="0">
                <a:solidFill>
                  <a:schemeClr val="accent6"/>
                </a:solidFill>
                <a:effectLst/>
                <a:latin typeface="Helvetica Neue"/>
              </a:rPr>
              <a:t> উদ্দেশ্য সমূহ বর্ণনা করতে পারবে</a:t>
            </a:r>
            <a:r>
              <a:rPr lang="en-US" sz="4400" b="1" i="0" dirty="0">
                <a:solidFill>
                  <a:schemeClr val="accent6"/>
                </a:solidFill>
                <a:effectLst/>
                <a:latin typeface="Helvetica Neue"/>
              </a:rPr>
              <a:t> ।</a:t>
            </a:r>
          </a:p>
          <a:p>
            <a:pPr marL="0" indent="0">
              <a:buNone/>
            </a:pPr>
            <a:r>
              <a:rPr lang="as-IN" sz="4400" b="1" i="0" dirty="0">
                <a:solidFill>
                  <a:schemeClr val="accent6"/>
                </a:solidFill>
                <a:effectLst/>
                <a:latin typeface="Helvetica Neue"/>
              </a:rPr>
              <a:t>ব্যাংক ব্যবসায় মূলনীতিসমূহ করতে পারবে</a:t>
            </a:r>
            <a:r>
              <a:rPr lang="en-US" sz="4400" b="1" i="0" dirty="0">
                <a:solidFill>
                  <a:schemeClr val="accent6"/>
                </a:solidFill>
                <a:effectLst/>
                <a:latin typeface="Helvetica Neue"/>
              </a:rPr>
              <a:t>।</a:t>
            </a:r>
          </a:p>
          <a:p>
            <a:pPr marL="0" indent="0">
              <a:buNone/>
            </a:pPr>
            <a:r>
              <a:rPr lang="as-IN" sz="4400" b="1" i="0" dirty="0">
                <a:solidFill>
                  <a:schemeClr val="accent6"/>
                </a:solidFill>
                <a:effectLst/>
                <a:latin typeface="Helvetica Neue"/>
              </a:rPr>
              <a:t>ব্যাংকের শ্রেণীবিভাগ বিশ্লেষণ</a:t>
            </a:r>
            <a:r>
              <a:rPr lang="en-US" sz="4400" b="1" i="0" dirty="0"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lang="as-IN" sz="4400" b="1" i="0" dirty="0">
                <a:solidFill>
                  <a:schemeClr val="accent6"/>
                </a:solidFill>
                <a:effectLst/>
                <a:latin typeface="Helvetica Neue"/>
              </a:rPr>
              <a:t>করতে পারবে</a:t>
            </a:r>
            <a:r>
              <a:rPr lang="en-US" sz="4400" b="1" i="0" dirty="0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endParaRPr lang="en-US" sz="4400" b="1" dirty="0">
              <a:solidFill>
                <a:schemeClr val="accent6"/>
              </a:solidFill>
            </a:endParaRPr>
          </a:p>
          <a:p>
            <a:endParaRPr lang="en-US" sz="4400" dirty="0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 rot="17475">
            <a:off x="1140468" y="671977"/>
            <a:ext cx="9905998" cy="135076"/>
          </a:xfrm>
        </p:spPr>
        <p:txBody>
          <a:bodyPr>
            <a:normAutofit fontScale="90000"/>
          </a:bodyPr>
          <a:lstStyle/>
          <a:p>
            <a:pPr algn="ctr"/>
            <a:r>
              <a:rPr lang="as-IN" sz="7600" b="1" i="0" dirty="0">
                <a:solidFill>
                  <a:srgbClr val="000000"/>
                </a:solidFill>
                <a:effectLst/>
                <a:latin typeface="Helvetica Neue"/>
              </a:rPr>
              <a:t>ব্যাংকিং ব্যবসা</a:t>
            </a:r>
            <a:endParaRPr lang="en-US" sz="7600" dirty="0"/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>
          <a:xfrm>
            <a:off x="54130" y="1743075"/>
            <a:ext cx="12390698" cy="5100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s-IN" sz="4000" i="0" dirty="0">
                <a:solidFill>
                  <a:schemeClr val="accent6"/>
                </a:solidFill>
                <a:effectLst/>
                <a:latin typeface="Helvetica Neue"/>
              </a:rPr>
              <a:t>যুগের পরিবর্তনের সাথে সাথে ব্যাংক ব্যবসায় আকার</a:t>
            </a:r>
            <a:r>
              <a:rPr lang="en-US" sz="4000" i="0" dirty="0">
                <a:solidFill>
                  <a:schemeClr val="accent6"/>
                </a:solidFill>
                <a:effectLst/>
                <a:latin typeface="Helvetica Neue"/>
              </a:rPr>
              <a:t>,</a:t>
            </a:r>
            <a:r>
              <a:rPr lang="as-IN" sz="4000" i="0" dirty="0">
                <a:solidFill>
                  <a:schemeClr val="accent6"/>
                </a:solidFill>
                <a:effectLst/>
                <a:latin typeface="Helvetica Neue"/>
              </a:rPr>
              <a:t> আকৃতি ও উদ্দেশ্য গঠনে আমূল পরিবর্তন সাধিত হয়েছে</a:t>
            </a:r>
            <a:r>
              <a:rPr lang="en-US" sz="4000" i="0" dirty="0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r>
              <a:rPr lang="as-IN" sz="4000" i="0" dirty="0">
                <a:solidFill>
                  <a:schemeClr val="accent6"/>
                </a:solidFill>
                <a:effectLst/>
                <a:latin typeface="Helvetica Neue"/>
              </a:rPr>
              <a:t> যুগের সাথে সাথে আধুনিক এবং বর্তমানে ইলেকট্রনিক ব্যাংকিং ব্যবসা আধুনিকতার ছোঁয়া এনে দিয়েছে</a:t>
            </a:r>
            <a:r>
              <a:rPr lang="en-US" sz="4000" i="0" dirty="0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r>
              <a:rPr lang="as-IN" sz="4000" i="0" dirty="0">
                <a:solidFill>
                  <a:schemeClr val="accent6"/>
                </a:solidFill>
                <a:effectLst/>
                <a:latin typeface="Helvetica Neue"/>
              </a:rPr>
              <a:t> তাছাড়া ও প্রতিযোগিতামূলক বাজারে নতুন নতুন ব্যাংকিংয়ের মাধ্যমে ব্যাংকিং খাতের যুগোপযোগী এবং প্রয়োজন অনুসারে প্রস্তুত করা হচ্ছে</a:t>
            </a:r>
            <a:r>
              <a:rPr lang="en-US" sz="4000" i="0" dirty="0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62607"/>
          </a:xfrm>
        </p:spPr>
        <p:txBody>
          <a:bodyPr/>
          <a:lstStyle/>
          <a:p>
            <a:pPr algn="ctr"/>
            <a:r>
              <a:rPr lang="as-IN" b="1" i="0" dirty="0">
                <a:solidFill>
                  <a:schemeClr val="bg2"/>
                </a:solidFill>
                <a:effectLst/>
                <a:latin typeface="Helvetica Neue"/>
              </a:rPr>
              <a:t>ব্যাংকের </a:t>
            </a:r>
            <a:r>
              <a:rPr lang="as-IN" sz="3600" b="1" i="0" dirty="0">
                <a:solidFill>
                  <a:schemeClr val="bg2"/>
                </a:solidFill>
                <a:effectLst/>
                <a:latin typeface="Helvetica Neue"/>
              </a:rPr>
              <a:t>উদ্দেশ্যাবলী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>
          <a:xfrm>
            <a:off x="10755" y="1524000"/>
            <a:ext cx="12043588" cy="5072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ব্যাংকের সাথে সংশ্লিষ্ট বিভিন্ন গোত্রের প্রেক্ষাপটে ব্যাংকের উদ্দেশ্য বিভিন্ন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।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 আমরা এখানে ব্যাংকের সাথে সংশ্লিষ্ট প্রেক্ষাপটে ব্যাংকের উদ্দেশ্য আলোচনা করব</a:t>
            </a:r>
            <a:r>
              <a:rPr lang="en-US" sz="3600" i="0" dirty="0">
                <a:solidFill>
                  <a:schemeClr val="accent5"/>
                </a:solidFill>
                <a:effectLst/>
                <a:latin typeface="Helvetica Neue"/>
              </a:rPr>
              <a:t>-</a:t>
            </a:r>
            <a:r>
              <a:rPr lang="as-IN" sz="36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endParaRPr lang="en-US" sz="36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6"/>
                </a:solidFill>
                <a:latin typeface="Helvetica Neue"/>
              </a:rPr>
              <a:t>১.</a:t>
            </a:r>
            <a:r>
              <a:rPr lang="as-IN" sz="3600" i="0" dirty="0">
                <a:solidFill>
                  <a:schemeClr val="accent6"/>
                </a:solidFill>
                <a:effectLst/>
                <a:latin typeface="Helvetica Neue"/>
              </a:rPr>
              <a:t>ব্যাংকের মালিক ও ব্যবস্থাপনা কর্তৃপক্ষের প্রেক্ষাপটে ব্যাংক এর উদ্দেশ্যাবলী</a:t>
            </a:r>
            <a:r>
              <a:rPr lang="en-US" sz="3600" i="0" dirty="0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r>
              <a:rPr lang="as-IN" sz="3600" i="0" dirty="0"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lang="en-US" sz="3600" i="0" dirty="0">
                <a:solidFill>
                  <a:schemeClr val="accent6"/>
                </a:solidFill>
                <a:effectLst/>
                <a:latin typeface="Helvetica Neue"/>
              </a:rPr>
              <a:t>    </a:t>
            </a:r>
          </a:p>
          <a:p>
            <a:pPr marL="0" indent="0">
              <a:buNone/>
            </a:pPr>
            <a:r>
              <a:rPr lang="en-US" sz="3600" i="0" dirty="0">
                <a:solidFill>
                  <a:schemeClr val="accent6"/>
                </a:solidFill>
                <a:effectLst/>
                <a:latin typeface="Helvetica Neue"/>
              </a:rPr>
              <a:t>২.</a:t>
            </a:r>
            <a:r>
              <a:rPr lang="as-IN" sz="3600" i="0" dirty="0">
                <a:solidFill>
                  <a:schemeClr val="accent6"/>
                </a:solidFill>
                <a:effectLst/>
                <a:latin typeface="Helvetica Neue"/>
              </a:rPr>
              <a:t>সরকার এবং রাষ্ট্রীয় পক্ষের প্রেক্ষাপটে ব্যাংকের</a:t>
            </a:r>
            <a:r>
              <a:rPr lang="en-US" sz="3600" i="0" dirty="0"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lang="as-IN" sz="3600" i="0" dirty="0">
                <a:solidFill>
                  <a:schemeClr val="accent6"/>
                </a:solidFill>
                <a:effectLst/>
                <a:latin typeface="Helvetica Neue"/>
              </a:rPr>
              <a:t>উদ্দেশ্যাবলী</a:t>
            </a:r>
            <a:r>
              <a:rPr lang="en-US" sz="3600" i="0" dirty="0">
                <a:solidFill>
                  <a:schemeClr val="accent6"/>
                </a:solidFill>
                <a:effectLst/>
                <a:latin typeface="Helvetica Neue"/>
              </a:rPr>
              <a:t> ।</a:t>
            </a:r>
          </a:p>
          <a:p>
            <a:pPr marL="0" indent="0">
              <a:buNone/>
            </a:pPr>
            <a:r>
              <a:rPr lang="en-US" sz="3600" i="0" dirty="0">
                <a:solidFill>
                  <a:schemeClr val="accent6"/>
                </a:solidFill>
                <a:effectLst/>
                <a:latin typeface="Helvetica Neue"/>
              </a:rPr>
              <a:t>৩.</a:t>
            </a:r>
            <a:r>
              <a:rPr lang="as-IN" sz="3600" i="0" dirty="0">
                <a:solidFill>
                  <a:schemeClr val="accent6"/>
                </a:solidFill>
                <a:effectLst/>
                <a:latin typeface="Helvetica Neue"/>
              </a:rPr>
              <a:t> ব্যাংক গ্রাহকদের প্রেক্ষাপটে ব্যাংকের</a:t>
            </a:r>
            <a:r>
              <a:rPr lang="en-US" sz="3600" i="0" dirty="0"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lang="as-IN" sz="3600" i="0" dirty="0">
                <a:solidFill>
                  <a:schemeClr val="accent6"/>
                </a:solidFill>
                <a:effectLst/>
                <a:latin typeface="Helvetica Neue"/>
              </a:rPr>
              <a:t>উদ্দেশ্যাবলী</a:t>
            </a:r>
            <a:r>
              <a:rPr lang="en-US" sz="3600" i="0" dirty="0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Circuit</vt:lpstr>
      <vt:lpstr>PowerPoint Presentation</vt:lpstr>
      <vt:lpstr>শিক্ষক পরিচিতি</vt:lpstr>
      <vt:lpstr>পাঠ পরিচিতি</vt:lpstr>
      <vt:lpstr>নিচের ছবি গুলো লক্ষ্য করোঃ</vt:lpstr>
      <vt:lpstr>PowerPoint Presentation</vt:lpstr>
      <vt:lpstr>পাঠ শিরোনাম</vt:lpstr>
      <vt:lpstr>শিখনফল</vt:lpstr>
      <vt:lpstr>ব্যাংকিং ব্যবসা</vt:lpstr>
      <vt:lpstr>ব্যাংকের উদ্দেশ্যাবলী</vt:lpstr>
      <vt:lpstr>ব্যাংকিং ব্যবসায়ের  মূলনীতি</vt:lpstr>
      <vt:lpstr>ব্যাংক এর শ্রেণীবিন্যাস</vt:lpstr>
      <vt:lpstr>নিচের বহুনির্বাচনী প্রশ্ন গুলোর উত্তর দাও</vt:lpstr>
      <vt:lpstr>মূল্যায়ন</vt:lpstr>
      <vt:lpstr>বাড়ির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Nayeem</dc:creator>
  <cp:lastModifiedBy>8801733163895</cp:lastModifiedBy>
  <cp:revision>2</cp:revision>
  <dcterms:created xsi:type="dcterms:W3CDTF">2021-01-29T19:19:29Z</dcterms:created>
  <dcterms:modified xsi:type="dcterms:W3CDTF">2022-07-31T02:21:39Z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277afff92bef4bb786309940f77eb77c</vt:lpwstr>
  </property>
</Properties>
</file>