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1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3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B943-3E14-4A5D-A681-A9353546E03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D630-5DB4-48C1-B389-DD9B5B3F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4" name="Frame 3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85974" y="240745"/>
            <a:ext cx="71115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সকল কে স্বাগত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15-surprising-uses-for-vinegar-104952070-feb-4-2014-1-300x200.jpg">
            <a:extLst>
              <a:ext uri="{FF2B5EF4-FFF2-40B4-BE49-F238E27FC236}">
                <a16:creationId xmlns:a16="http://schemas.microsoft.com/office/drawing/2014/main" id="{43AB32DA-79CF-4625-971E-63E30C3A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00" r="25333"/>
          <a:stretch>
            <a:fillRect/>
          </a:stretch>
        </p:blipFill>
        <p:spPr>
          <a:xfrm>
            <a:off x="2279374" y="2120349"/>
            <a:ext cx="7924800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940" y="151467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391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6621" y="359284"/>
            <a:ext cx="11681475" cy="6119893"/>
            <a:chOff x="249155" y="118119"/>
            <a:chExt cx="8737386" cy="6435081"/>
          </a:xfrm>
        </p:grpSpPr>
        <p:sp>
          <p:nvSpPr>
            <p:cNvPr id="6" name="Rectangle 5"/>
            <p:cNvSpPr/>
            <p:nvPr/>
          </p:nvSpPr>
          <p:spPr>
            <a:xfrm>
              <a:off x="1747540" y="206659"/>
              <a:ext cx="7239001" cy="7557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বেগুনি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রংযের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বাঁধাকপির নির্যাস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অম্ল ও ক্ষার শনাক্তকরণ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ঃ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9155" y="118119"/>
              <a:ext cx="1383133" cy="9587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প্রয়োজনী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য়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ঃ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84894" y="3856709"/>
              <a:ext cx="2362200" cy="2696491"/>
              <a:chOff x="632294" y="3780510"/>
              <a:chExt cx="2362200" cy="269649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32294" y="3780510"/>
                <a:ext cx="2362200" cy="2414146"/>
                <a:chOff x="783230" y="4881816"/>
                <a:chExt cx="2209800" cy="2091396"/>
              </a:xfrm>
            </p:grpSpPr>
            <p:pic>
              <p:nvPicPr>
                <p:cNvPr id="34" name="Picture 33" descr="0001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3230" y="4881816"/>
                  <a:ext cx="2209800" cy="2091396"/>
                </a:xfrm>
                <a:prstGeom prst="rect">
                  <a:avLst/>
                </a:prstGeom>
              </p:spPr>
            </p:pic>
            <p:sp>
              <p:nvSpPr>
                <p:cNvPr id="35" name="Can 34"/>
                <p:cNvSpPr/>
                <p:nvPr/>
              </p:nvSpPr>
              <p:spPr>
                <a:xfrm>
                  <a:off x="1151965" y="5807368"/>
                  <a:ext cx="1554794" cy="974432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143000" y="5207000"/>
                <a:ext cx="1523999" cy="736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কপির নির্যাস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0600" y="6067779"/>
                <a:ext cx="1828800" cy="40922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বিকার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86200"/>
              <a:ext cx="3408683" cy="2667000"/>
              <a:chOff x="5334000" y="3733800"/>
              <a:chExt cx="3408683" cy="26670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334000" y="3733800"/>
                <a:ext cx="3408683" cy="2667000"/>
                <a:chOff x="6096000" y="1524000"/>
                <a:chExt cx="2667000" cy="2769577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096000" y="1524000"/>
                  <a:ext cx="2667000" cy="2286000"/>
                  <a:chOff x="4876800" y="1676400"/>
                  <a:chExt cx="2362200" cy="2590800"/>
                </a:xfrm>
              </p:grpSpPr>
              <p:pic>
                <p:nvPicPr>
                  <p:cNvPr id="27" name="Picture 26" descr="12456881041066235714JaggyGT_Test_Tubes.svg.hi.png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8621" r="37931"/>
                  <a:stretch>
                    <a:fillRect/>
                  </a:stretch>
                </p:blipFill>
                <p:spPr>
                  <a:xfrm>
                    <a:off x="4876800" y="1676400"/>
                    <a:ext cx="2362200" cy="2590800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27"/>
                  <p:cNvSpPr/>
                  <p:nvPr/>
                </p:nvSpPr>
                <p:spPr>
                  <a:xfrm>
                    <a:off x="5152622" y="3276601"/>
                    <a:ext cx="660610" cy="68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ভিনেগার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6309012" y="3276600"/>
                    <a:ext cx="715241" cy="68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সাবান পানি</a:t>
                    </a:r>
                    <a:endParaRPr lang="en-US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010400" y="2720788"/>
                    <a:ext cx="2286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6632579" y="3912576"/>
                  <a:ext cx="1981199" cy="381001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টেস্টটিউব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>
                <a:off x="7467600" y="5029200"/>
                <a:ext cx="9144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791200" y="5029200"/>
                <a:ext cx="914400" cy="762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72200" y="1267178"/>
              <a:ext cx="2514600" cy="2238022"/>
              <a:chOff x="6019800" y="1676400"/>
              <a:chExt cx="2514600" cy="2238022"/>
            </a:xfrm>
          </p:grpSpPr>
          <p:pic>
            <p:nvPicPr>
              <p:cNvPr id="20" name="Picture 19" descr="images.jpg"/>
              <p:cNvPicPr>
                <a:picLocks noChangeAspect="1"/>
              </p:cNvPicPr>
              <p:nvPr/>
            </p:nvPicPr>
            <p:blipFill>
              <a:blip r:embed="rId4"/>
              <a:srcRect t="17241"/>
              <a:stretch>
                <a:fillRect/>
              </a:stretch>
            </p:blipFill>
            <p:spPr>
              <a:xfrm>
                <a:off x="6019800" y="1676400"/>
                <a:ext cx="2514600" cy="18288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6019800" y="3505200"/>
                <a:ext cx="2514600" cy="40922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সাবান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03044" y="1224848"/>
              <a:ext cx="2288156" cy="2280352"/>
              <a:chOff x="3274444" y="1604947"/>
              <a:chExt cx="2288156" cy="2309475"/>
            </a:xfrm>
          </p:grpSpPr>
          <p:pic>
            <p:nvPicPr>
              <p:cNvPr id="18" name="Picture 17" descr="15-surprising-uses-for-vinegar-104952070-feb-4-2014-1-300x200.jpg"/>
              <p:cNvPicPr>
                <a:picLocks noChangeAspect="1"/>
              </p:cNvPicPr>
              <p:nvPr/>
            </p:nvPicPr>
            <p:blipFill>
              <a:blip r:embed="rId5"/>
              <a:srcRect l="24000" r="25333"/>
              <a:stretch>
                <a:fillRect/>
              </a:stretch>
            </p:blipFill>
            <p:spPr>
              <a:xfrm>
                <a:off x="3274444" y="1604947"/>
                <a:ext cx="2286000" cy="190500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276600" y="3505200"/>
                <a:ext cx="2286000" cy="40922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ভিনেগার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7200" y="1295400"/>
              <a:ext cx="2667000" cy="2209800"/>
              <a:chOff x="457200" y="1752600"/>
              <a:chExt cx="2667000" cy="2238022"/>
            </a:xfrm>
          </p:grpSpPr>
          <p:pic>
            <p:nvPicPr>
              <p:cNvPr id="16" name="Picture 15" descr="image_137185_3.z30qjoyb.jpg"/>
              <p:cNvPicPr>
                <a:picLocks noChangeAspect="1"/>
              </p:cNvPicPr>
              <p:nvPr/>
            </p:nvPicPr>
            <p:blipFill>
              <a:blip r:embed="rId6"/>
              <a:srcRect l="14667" r="10667"/>
              <a:stretch>
                <a:fillRect/>
              </a:stretch>
            </p:blipFill>
            <p:spPr>
              <a:xfrm>
                <a:off x="457200" y="1752600"/>
                <a:ext cx="2667000" cy="19050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57200" y="3581400"/>
                <a:ext cx="2667000" cy="40922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বেগুনি বাঁধাকপি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3400" y="3886201"/>
              <a:ext cx="1828800" cy="2666999"/>
              <a:chOff x="533400" y="3685823"/>
              <a:chExt cx="1828800" cy="2666999"/>
            </a:xfrm>
          </p:grpSpPr>
          <p:pic>
            <p:nvPicPr>
              <p:cNvPr id="14" name="Picture 13" descr="Droper_blue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659" y="3685823"/>
                <a:ext cx="1524000" cy="2355164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33400" y="5943600"/>
                <a:ext cx="1828800" cy="40922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ড্রপার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35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526" y="178581"/>
            <a:ext cx="11762508" cy="5993619"/>
            <a:chOff x="277817" y="-50019"/>
            <a:chExt cx="8772449" cy="5993619"/>
          </a:xfrm>
        </p:grpSpPr>
        <p:sp>
          <p:nvSpPr>
            <p:cNvPr id="6" name="Rectangle 5"/>
            <p:cNvSpPr/>
            <p:nvPr/>
          </p:nvSpPr>
          <p:spPr>
            <a:xfrm>
              <a:off x="277817" y="861060"/>
              <a:ext cx="8772449" cy="18973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একটি বিকারে বেগুনি বাঁধাকপির পাতা নিয়ে তাতে পরিমান মত পানি দিয়ে জ্বাল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দেই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। পানি অর্ধেক হলে ঠান্ডা করে ছেঁকে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। এবার কপির নির্যাস প্রথমে ভিনেগারে এবং পরে সাবন পানিতে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আস্তে আস্তে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যোগ করে পর্যবেক্ষণ খাতায় লি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পিবদ্ধ করি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11562" y="-50019"/>
              <a:ext cx="2479639" cy="7894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কর্মপদ্ধতি</a:t>
              </a:r>
              <a:endParaRPr lang="en-US" sz="36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0200" y="2895600"/>
              <a:ext cx="1752600" cy="2971800"/>
              <a:chOff x="838200" y="2895600"/>
              <a:chExt cx="1752600" cy="3429000"/>
            </a:xfrm>
          </p:grpSpPr>
          <p:sp>
            <p:nvSpPr>
              <p:cNvPr id="25" name="Can 24"/>
              <p:cNvSpPr/>
              <p:nvPr/>
            </p:nvSpPr>
            <p:spPr>
              <a:xfrm>
                <a:off x="1600200" y="5334000"/>
                <a:ext cx="990600" cy="990600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38200" y="2895600"/>
                <a:ext cx="1752600" cy="3429000"/>
                <a:chOff x="838200" y="2895600"/>
                <a:chExt cx="1752600" cy="3429000"/>
              </a:xfrm>
            </p:grpSpPr>
            <p:sp>
              <p:nvSpPr>
                <p:cNvPr id="27" name="Can 26"/>
                <p:cNvSpPr/>
                <p:nvPr/>
              </p:nvSpPr>
              <p:spPr>
                <a:xfrm>
                  <a:off x="1600200" y="4267200"/>
                  <a:ext cx="990600" cy="2057400"/>
                </a:xfrm>
                <a:prstGeom prst="ca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 descr="Droper_blue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38200" y="2895600"/>
                  <a:ext cx="1371600" cy="1249577"/>
                </a:xfrm>
                <a:prstGeom prst="rect">
                  <a:avLst/>
                </a:prstGeom>
              </p:spPr>
            </p:pic>
            <p:sp>
              <p:nvSpPr>
                <p:cNvPr id="29" name="Oval 28"/>
                <p:cNvSpPr/>
                <p:nvPr/>
              </p:nvSpPr>
              <p:spPr>
                <a:xfrm>
                  <a:off x="2133600" y="4114800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133600" y="4343400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133600" y="4665785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133600" y="4917831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33600" y="5181600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5029200" y="2971800"/>
              <a:ext cx="1752600" cy="2971800"/>
              <a:chOff x="838200" y="2895600"/>
              <a:chExt cx="1752600" cy="342900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1600200" y="5334000"/>
                <a:ext cx="990600" cy="990600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8"/>
              <p:cNvGrpSpPr/>
              <p:nvPr/>
            </p:nvGrpSpPr>
            <p:grpSpPr>
              <a:xfrm>
                <a:off x="838200" y="2895600"/>
                <a:ext cx="1752600" cy="3429000"/>
                <a:chOff x="838200" y="2895600"/>
                <a:chExt cx="1752600" cy="3429000"/>
              </a:xfrm>
            </p:grpSpPr>
            <p:sp>
              <p:nvSpPr>
                <p:cNvPr id="18" name="Can 17"/>
                <p:cNvSpPr/>
                <p:nvPr/>
              </p:nvSpPr>
              <p:spPr>
                <a:xfrm>
                  <a:off x="1600200" y="4267200"/>
                  <a:ext cx="990600" cy="2057400"/>
                </a:xfrm>
                <a:prstGeom prst="ca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18" descr="Droper_blue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38200" y="2895600"/>
                  <a:ext cx="1371600" cy="1249577"/>
                </a:xfrm>
                <a:prstGeom prst="rect">
                  <a:avLst/>
                </a:prstGeom>
              </p:spPr>
            </p:pic>
            <p:sp>
              <p:nvSpPr>
                <p:cNvPr id="20" name="Oval 19"/>
                <p:cNvSpPr/>
                <p:nvPr/>
              </p:nvSpPr>
              <p:spPr>
                <a:xfrm>
                  <a:off x="2133600" y="4114800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133600" y="4343400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133600" y="4665785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133600" y="4917831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133600" y="5181600"/>
                  <a:ext cx="76200" cy="762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2971801" y="3482788"/>
              <a:ext cx="3276599" cy="708212"/>
              <a:chOff x="2924070" y="3482788"/>
              <a:chExt cx="3171930" cy="70821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33800" y="3482788"/>
                <a:ext cx="1676400" cy="7082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কপির নির্যাস</a:t>
                </a:r>
                <a:endParaRPr lang="en-US" sz="2800" dirty="0"/>
              </a:p>
            </p:txBody>
          </p:sp>
          <p:cxnSp>
            <p:nvCxnSpPr>
              <p:cNvPr id="14" name="Straight Arrow Connector 13"/>
              <p:cNvCxnSpPr>
                <a:stCxn id="13" idx="3"/>
              </p:cNvCxnSpPr>
              <p:nvPr/>
            </p:nvCxnSpPr>
            <p:spPr>
              <a:xfrm>
                <a:off x="5410200" y="3836894"/>
                <a:ext cx="685800" cy="20170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3" idx="1"/>
                <a:endCxn id="29" idx="6"/>
              </p:cNvCxnSpPr>
              <p:nvPr/>
            </p:nvCxnSpPr>
            <p:spPr>
              <a:xfrm flipH="1">
                <a:off x="2924070" y="3836894"/>
                <a:ext cx="809730" cy="14836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ight Arrow 10"/>
            <p:cNvSpPr/>
            <p:nvPr/>
          </p:nvSpPr>
          <p:spPr>
            <a:xfrm>
              <a:off x="533400" y="4724400"/>
              <a:ext cx="1752600" cy="9906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ভিনেগার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6858000" y="4648200"/>
              <a:ext cx="1828800" cy="106680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সাবান পানি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46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2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962" y="1685366"/>
            <a:ext cx="7982461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আমরা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পরীক্ষণের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মিলিয়ে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910" y="322295"/>
            <a:ext cx="490817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পরীক্ষণের সাথে তুলনা করিঃ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50140"/>
              </p:ext>
            </p:extLst>
          </p:nvPr>
        </p:nvGraphicFramePr>
        <p:xfrm>
          <a:off x="833720" y="3334871"/>
          <a:ext cx="10569386" cy="273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379">
                  <a:extLst>
                    <a:ext uri="{9D8B030D-6E8A-4147-A177-3AD203B41FA5}">
                      <a16:colId xmlns:a16="http://schemas.microsoft.com/office/drawing/2014/main" val="3305130443"/>
                    </a:ext>
                  </a:extLst>
                </a:gridCol>
                <a:gridCol w="2293357">
                  <a:extLst>
                    <a:ext uri="{9D8B030D-6E8A-4147-A177-3AD203B41FA5}">
                      <a16:colId xmlns:a16="http://schemas.microsoft.com/office/drawing/2014/main" val="2306793033"/>
                    </a:ext>
                  </a:extLst>
                </a:gridCol>
                <a:gridCol w="3413749">
                  <a:extLst>
                    <a:ext uri="{9D8B030D-6E8A-4147-A177-3AD203B41FA5}">
                      <a16:colId xmlns:a16="http://schemas.microsoft.com/office/drawing/2014/main" val="3764341412"/>
                    </a:ext>
                  </a:extLst>
                </a:gridCol>
                <a:gridCol w="3266901">
                  <a:extLst>
                    <a:ext uri="{9D8B030D-6E8A-4147-A177-3AD203B41FA5}">
                      <a16:colId xmlns:a16="http://schemas.microsoft.com/office/drawing/2014/main" val="3488301608"/>
                    </a:ext>
                  </a:extLst>
                </a:gridCol>
              </a:tblGrid>
              <a:tr h="89647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নির্দেশক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5392"/>
                  </a:ext>
                </a:extLst>
              </a:tr>
              <a:tr h="896470"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বেগুনি</a:t>
                      </a:r>
                      <a:r>
                        <a:rPr lang="bn-BD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বাঁধাকপির</a:t>
                      </a:r>
                      <a:endParaRPr lang="bn-BD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নির্যাস</a:t>
                      </a: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ভিনেগারে</a:t>
                      </a: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মিশাই। </a:t>
                      </a:r>
                      <a:r>
                        <a:rPr lang="bn-IN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05253"/>
                  </a:ext>
                </a:extLst>
              </a:tr>
              <a:tr h="896470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সাবান পানিতে</a:t>
                      </a: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মিশাই</a:t>
                      </a:r>
                      <a:r>
                        <a:rPr lang="bn-IN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2561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6129" y="4307140"/>
            <a:ext cx="3473823" cy="67723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ভিনেগারের রং লাল হলো।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0624" y="4340958"/>
            <a:ext cx="2514600" cy="609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ভিনেগার এসিডীয়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5081" y="5150221"/>
            <a:ext cx="3334871" cy="7281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 পানির রং নীল হলো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0624" y="5268805"/>
            <a:ext cx="2514600" cy="609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 ক্ষারকীয়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75412" y="207817"/>
            <a:ext cx="299869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7" y="1888210"/>
            <a:ext cx="861956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527" y="4378096"/>
            <a:ext cx="1166736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ঋনাত্নক আধান যুক্ত আয়ন দ্ধারা 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লিটমাস পেপারের বর্ণ পরিবর্তন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1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39235" y="369627"/>
            <a:ext cx="213808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777" y="2839759"/>
            <a:ext cx="1108037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 নির্দেশক কাকে বলে। 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কোনো পাত্রে লেবুর রসের সাথে বেকিং সোডা যোগ করলে পাত্র তাড়াতাড়ি ঠান্ডা হয় কেন-ব্যাখ্যা কর। 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কোনো যৌগের প্রকৃতি নির্ধারনে লিটমাস পেপারের ভূমিকা বর্ণনা কর।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8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4744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50424" y="658906"/>
            <a:ext cx="278354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2" y="336177"/>
            <a:ext cx="4539971" cy="2737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905" y="4361213"/>
            <a:ext cx="11040035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দৈনন্দিন জীবনে খনিজ এসিড ব্যবহার হয় বিশ্লেষণ কর।  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8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07817"/>
            <a:ext cx="11762508" cy="6442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22376" y="207817"/>
            <a:ext cx="432995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কে ধন্যবাদ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7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399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767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46072" y="207817"/>
            <a:ext cx="30618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363"/>
            <a:ext cx="1939637" cy="20391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21276" y="2846908"/>
            <a:ext cx="6567056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মতিয়র রহমান।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সহঃশিক্ষক(গণিত)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এম,এসসি এম,এড(১ম-শ্রেণি)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 কে এন্ড এইচ কে হাই স্কুল এন্ড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কলেজ,হবিগঞ্জ।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মোবাইলঃ০১৭১২-৪২২৪৮৯।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94" y="346363"/>
            <a:ext cx="2138842" cy="2668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259782" y="3493238"/>
            <a:ext cx="4738253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শ্রেণি-৮ম।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বিষয়-বিজ্ঞান।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অধ্যায়-১০ম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(এসি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4743" y="16550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90110" y="207817"/>
            <a:ext cx="540327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দেখিঃ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07" y="3386690"/>
            <a:ext cx="1111134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ভিডিও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কি দেখলাম।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856" y="4747778"/>
            <a:ext cx="1089659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টিতে আমরা দেখলাম অম্ল,ক্ষার ও লবণ কি ভাবে সনাক্ত/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পৃথক করা যায়।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8662"/>
              </p:ext>
            </p:extLst>
          </p:nvPr>
        </p:nvGraphicFramePr>
        <p:xfrm>
          <a:off x="4558938" y="1088838"/>
          <a:ext cx="2612572" cy="156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2646720" imgH="437760" progId="Package">
                  <p:embed/>
                </p:oleObj>
              </mc:Choice>
              <mc:Fallback>
                <p:oleObj name="Packager Shell Object" showAsIcon="1" r:id="rId3" imgW="2646720" imgH="4377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938" y="1088838"/>
                        <a:ext cx="2612572" cy="156739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1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25638" y="207817"/>
            <a:ext cx="3463636" cy="7620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316701883big-green-lemon.jpg"/>
          <p:cNvPicPr>
            <a:picLocks noChangeAspect="1"/>
          </p:cNvPicPr>
          <p:nvPr/>
        </p:nvPicPr>
        <p:blipFill>
          <a:blip r:embed="rId2" cstate="print"/>
          <a:srcRect t="19355" r="34091"/>
          <a:stretch>
            <a:fillRect/>
          </a:stretch>
        </p:blipFill>
        <p:spPr>
          <a:xfrm>
            <a:off x="748145" y="1119446"/>
            <a:ext cx="3339619" cy="212014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6" descr="kalapara-chun.jpg"/>
          <p:cNvPicPr>
            <a:picLocks noChangeAspect="1"/>
          </p:cNvPicPr>
          <p:nvPr/>
        </p:nvPicPr>
        <p:blipFill>
          <a:blip r:embed="rId3"/>
          <a:srcRect l="54429" t="18391" r="4714" b="50730"/>
          <a:stretch>
            <a:fillRect/>
          </a:stretch>
        </p:blipFill>
        <p:spPr>
          <a:xfrm>
            <a:off x="8085908" y="1128549"/>
            <a:ext cx="3624745" cy="21650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885501" y="5312850"/>
            <a:ext cx="104625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সিড,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লবণ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 descr="wa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30" y="1080121"/>
            <a:ext cx="3804178" cy="2159468"/>
          </a:xfrm>
          <a:prstGeom prst="rect">
            <a:avLst/>
          </a:prstGeom>
        </p:spPr>
      </p:pic>
      <p:pic>
        <p:nvPicPr>
          <p:cNvPr id="13" name="Picture 12" descr="1-Blue_and_red_litmus_paper.jpg"/>
          <p:cNvPicPr>
            <a:picLocks noChangeAspect="1"/>
          </p:cNvPicPr>
          <p:nvPr/>
        </p:nvPicPr>
        <p:blipFill>
          <a:blip r:embed="rId5"/>
          <a:srcRect l="5937" t="15000" r="7813" b="11250"/>
          <a:stretch>
            <a:fillRect/>
          </a:stretch>
        </p:blipFill>
        <p:spPr>
          <a:xfrm>
            <a:off x="4431046" y="3375996"/>
            <a:ext cx="4112975" cy="193904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866700" y="1780021"/>
            <a:ext cx="3102507" cy="431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44021" y="2604117"/>
            <a:ext cx="2527780" cy="65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হলো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8073" y="1199076"/>
            <a:ext cx="3130453" cy="580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সমুদ্রের পানিতে থাকে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55772" y="3909406"/>
            <a:ext cx="2566682" cy="4866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4744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84617" y="442948"/>
            <a:ext cx="33963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269" y="2074783"/>
            <a:ext cx="10607040" cy="3539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 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অম্ল,ক্ষার ও লবণ কে সংজ্ঞায়িত করতে পারবে।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নির্দেশক দ্ধারা এদের সনাক্তকরণ ব্যাখ্যা করতে পারবে। 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নির্যাস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অম্ল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লবণ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4744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34541" y="207817"/>
            <a:ext cx="372291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30659"/>
              </p:ext>
            </p:extLst>
          </p:nvPr>
        </p:nvGraphicFramePr>
        <p:xfrm>
          <a:off x="214745" y="977258"/>
          <a:ext cx="11762508" cy="56729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299">
                  <a:extLst>
                    <a:ext uri="{9D8B030D-6E8A-4147-A177-3AD203B41FA5}">
                      <a16:colId xmlns:a16="http://schemas.microsoft.com/office/drawing/2014/main" val="1315577623"/>
                    </a:ext>
                  </a:extLst>
                </a:gridCol>
                <a:gridCol w="1868809">
                  <a:extLst>
                    <a:ext uri="{9D8B030D-6E8A-4147-A177-3AD203B41FA5}">
                      <a16:colId xmlns:a16="http://schemas.microsoft.com/office/drawing/2014/main" val="3077048212"/>
                    </a:ext>
                  </a:extLst>
                </a:gridCol>
                <a:gridCol w="4726989">
                  <a:extLst>
                    <a:ext uri="{9D8B030D-6E8A-4147-A177-3AD203B41FA5}">
                      <a16:colId xmlns:a16="http://schemas.microsoft.com/office/drawing/2014/main" val="325731403"/>
                    </a:ext>
                  </a:extLst>
                </a:gridCol>
                <a:gridCol w="1429091">
                  <a:extLst>
                    <a:ext uri="{9D8B030D-6E8A-4147-A177-3AD203B41FA5}">
                      <a16:colId xmlns:a16="http://schemas.microsoft.com/office/drawing/2014/main" val="1316261284"/>
                    </a:ext>
                  </a:extLst>
                </a:gridCol>
                <a:gridCol w="2638320">
                  <a:extLst>
                    <a:ext uri="{9D8B030D-6E8A-4147-A177-3AD203B41FA5}">
                      <a16:colId xmlns:a16="http://schemas.microsoft.com/office/drawing/2014/main" val="130504952"/>
                    </a:ext>
                  </a:extLst>
                </a:gridCol>
              </a:tblGrid>
              <a:tr h="795533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</a:t>
                      </a: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47320"/>
                  </a:ext>
                </a:extLst>
              </a:tr>
              <a:tr h="617334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প্রস্ততি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বিনিময়,শ্রেণি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বিন্যাস,রোল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৫মিনিট 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বই,মার্কার,ডাস্টার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972300"/>
                  </a:ext>
                </a:extLst>
              </a:tr>
              <a:tr h="617334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যাচাই,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36834"/>
                  </a:ext>
                </a:extLst>
              </a:tr>
              <a:tr h="728545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প্রদর্শন,একক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49876"/>
                  </a:ext>
                </a:extLst>
              </a:tr>
              <a:tr h="728545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প্রদর্শন,ভিডিও,দলিয়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3123"/>
                  </a:ext>
                </a:extLst>
              </a:tr>
              <a:tr h="728545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35227"/>
                  </a:ext>
                </a:extLst>
              </a:tr>
              <a:tr h="728545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13289"/>
                  </a:ext>
                </a:extLst>
              </a:tr>
              <a:tr h="728545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সকলকে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জানিয়ে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10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3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2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6" y="207817"/>
            <a:ext cx="11762509" cy="644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7055" y="905456"/>
            <a:ext cx="7752604" cy="1059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ানির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মিশ্র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লিটমাস কাগজ দ্বারা পরীক্ষা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9710" y="207817"/>
            <a:ext cx="5667249" cy="609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শিক্ষার্থী বন্ধুরা একটি পরীক্ষণ দেখিঃ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620" y="276853"/>
            <a:ext cx="2238763" cy="1081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-Blue_and_red_litmus_paper.jpg"/>
          <p:cNvPicPr>
            <a:picLocks noChangeAspect="1"/>
          </p:cNvPicPr>
          <p:nvPr/>
        </p:nvPicPr>
        <p:blipFill>
          <a:blip r:embed="rId2"/>
          <a:srcRect l="30312" t="17500" r="35938" b="39663"/>
          <a:stretch>
            <a:fillRect/>
          </a:stretch>
        </p:blipFill>
        <p:spPr>
          <a:xfrm>
            <a:off x="8503920" y="2173272"/>
            <a:ext cx="3344091" cy="2623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235527" y="5004959"/>
            <a:ext cx="11762508" cy="1545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একটি কাঁচের গ্লাসে পানি নিয়ে এক চামচ লবণ দিয়ে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নাড়া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এবার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দ্রবণে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নীল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লিটমাস কাগজ এবং পরে লাল লিটমাস কাগজ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প্রবেশ করাই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কী ঘটে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 করে 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 করি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easalt4.jpg"/>
          <p:cNvPicPr>
            <a:picLocks noChangeAspect="1"/>
          </p:cNvPicPr>
          <p:nvPr/>
        </p:nvPicPr>
        <p:blipFill>
          <a:blip r:embed="rId3"/>
          <a:srcRect b="8397"/>
          <a:stretch>
            <a:fillRect/>
          </a:stretch>
        </p:blipFill>
        <p:spPr>
          <a:xfrm>
            <a:off x="683954" y="2289259"/>
            <a:ext cx="3515753" cy="261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" name="Picture 14" descr="images123467.jpg"/>
          <p:cNvPicPr>
            <a:picLocks noChangeAspect="1"/>
          </p:cNvPicPr>
          <p:nvPr/>
        </p:nvPicPr>
        <p:blipFill>
          <a:blip r:embed="rId4"/>
          <a:srcRect b="20295"/>
          <a:stretch>
            <a:fillRect/>
          </a:stretch>
        </p:blipFill>
        <p:spPr>
          <a:xfrm>
            <a:off x="4545873" y="2173272"/>
            <a:ext cx="3265715" cy="2633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1592746" y="3661412"/>
            <a:ext cx="1554479" cy="54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5447" y="3766934"/>
            <a:ext cx="1727887" cy="87958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পানিসহ কাঁচের 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49139" y="3995690"/>
            <a:ext cx="1578323" cy="6387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274879" y="231277"/>
            <a:ext cx="5323212" cy="586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টি পর্যবেক্ষণ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করিঃ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51406"/>
              </p:ext>
            </p:extLst>
          </p:nvPr>
        </p:nvGraphicFramePr>
        <p:xfrm>
          <a:off x="1024851" y="4009515"/>
          <a:ext cx="9823268" cy="249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892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263342" y="4688018"/>
            <a:ext cx="3422468" cy="1283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লবণের দ্রব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বা ক্ষারক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 বলে,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নিরপেক্ষ পদার্থ।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6999" y="5472566"/>
            <a:ext cx="4012564" cy="1055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লিটমাসের রং পরিবর্তন হলো না।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9084" y="4470804"/>
            <a:ext cx="3860164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হলো না।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6999" y="3065117"/>
            <a:ext cx="5275217" cy="804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 মিলিয়ে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নেইঃ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762000"/>
            <a:ext cx="2057400" cy="2471767"/>
            <a:chOff x="1143000" y="762001"/>
            <a:chExt cx="2057400" cy="1941362"/>
          </a:xfrm>
        </p:grpSpPr>
        <p:sp>
          <p:nvSpPr>
            <p:cNvPr id="14" name="Can 13"/>
            <p:cNvSpPr/>
            <p:nvPr/>
          </p:nvSpPr>
          <p:spPr>
            <a:xfrm>
              <a:off x="1143000" y="1480340"/>
              <a:ext cx="1786343" cy="120015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1143000" y="1973348"/>
              <a:ext cx="1786343" cy="707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7821983">
              <a:off x="1484498" y="1571760"/>
              <a:ext cx="1941362" cy="3218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009106" y="2152642"/>
              <a:ext cx="433053" cy="11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10518297">
              <a:off x="2117768" y="1691749"/>
              <a:ext cx="1082632" cy="5715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75417" y="889204"/>
            <a:ext cx="2057400" cy="2468337"/>
            <a:chOff x="5791200" y="685800"/>
            <a:chExt cx="2057400" cy="2005074"/>
          </a:xfrm>
        </p:grpSpPr>
        <p:sp>
          <p:nvSpPr>
            <p:cNvPr id="20" name="Can 19"/>
            <p:cNvSpPr/>
            <p:nvPr/>
          </p:nvSpPr>
          <p:spPr>
            <a:xfrm>
              <a:off x="5791200" y="1494620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5791200" y="2025797"/>
              <a:ext cx="1786343" cy="632605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7821983">
              <a:off x="6139730" y="1519453"/>
              <a:ext cx="2005074" cy="33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518297">
              <a:off x="6765968" y="1699622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657306" y="2191644"/>
              <a:ext cx="433053" cy="11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29343" y="2133600"/>
            <a:ext cx="4746074" cy="794584"/>
            <a:chOff x="2929343" y="2133600"/>
            <a:chExt cx="4746074" cy="794584"/>
          </a:xfrm>
        </p:grpSpPr>
        <p:sp>
          <p:nvSpPr>
            <p:cNvPr id="26" name="Rectangle 25"/>
            <p:cNvSpPr/>
            <p:nvPr/>
          </p:nvSpPr>
          <p:spPr>
            <a:xfrm>
              <a:off x="3352800" y="2133600"/>
              <a:ext cx="20574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লবণ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দ্রবণ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2929343" y="2362200"/>
              <a:ext cx="423457" cy="1703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3"/>
              <a:endCxn id="21" idx="2"/>
            </p:cNvCxnSpPr>
            <p:nvPr/>
          </p:nvCxnSpPr>
          <p:spPr>
            <a:xfrm>
              <a:off x="5410200" y="2362200"/>
              <a:ext cx="2265217" cy="5659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929343" y="902600"/>
            <a:ext cx="6201594" cy="577415"/>
            <a:chOff x="2570208" y="838200"/>
            <a:chExt cx="4678647" cy="577415"/>
          </a:xfrm>
        </p:grpSpPr>
        <p:sp>
          <p:nvSpPr>
            <p:cNvPr id="30" name="Rectangle 29"/>
            <p:cNvSpPr/>
            <p:nvPr/>
          </p:nvSpPr>
          <p:spPr>
            <a:xfrm>
              <a:off x="4009765" y="838200"/>
              <a:ext cx="2075937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31" name="Straight Arrow Connector 30"/>
            <p:cNvCxnSpPr>
              <a:stCxn id="30" idx="1"/>
            </p:cNvCxnSpPr>
            <p:nvPr/>
          </p:nvCxnSpPr>
          <p:spPr>
            <a:xfrm flipH="1">
              <a:off x="2570208" y="1066800"/>
              <a:ext cx="1439557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>
              <a:off x="6085701" y="1066800"/>
              <a:ext cx="1163154" cy="3488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3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24251" y="207817"/>
            <a:ext cx="2756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1632858"/>
            <a:ext cx="512717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লবণ কাকে বলে।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easalt4.jpg"/>
          <p:cNvPicPr>
            <a:picLocks noChangeAspect="1"/>
          </p:cNvPicPr>
          <p:nvPr/>
        </p:nvPicPr>
        <p:blipFill>
          <a:blip r:embed="rId2"/>
          <a:srcRect b="8397"/>
          <a:stretch>
            <a:fillRect/>
          </a:stretch>
        </p:blipFill>
        <p:spPr>
          <a:xfrm>
            <a:off x="7737897" y="711682"/>
            <a:ext cx="3515753" cy="261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8718533" y="1856987"/>
            <a:ext cx="1554479" cy="54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1" y="4123975"/>
            <a:ext cx="1080298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লবণঃ লবণ হলো অম্ল ও ক্ষারকের বিক্রিয়ার ফলে উৎপন্ন একটি নিরপেক্ষ পদার্থ।যেমন-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1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634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 Motior</cp:lastModifiedBy>
  <cp:revision>45</cp:revision>
  <dcterms:created xsi:type="dcterms:W3CDTF">2020-08-16T11:56:54Z</dcterms:created>
  <dcterms:modified xsi:type="dcterms:W3CDTF">2022-07-04T09:22:58Z</dcterms:modified>
</cp:coreProperties>
</file>