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77" r:id="rId5"/>
    <p:sldId id="278" r:id="rId6"/>
    <p:sldId id="266" r:id="rId7"/>
    <p:sldId id="273" r:id="rId8"/>
    <p:sldId id="280" r:id="rId9"/>
    <p:sldId id="272" r:id="rId10"/>
    <p:sldId id="258" r:id="rId11"/>
    <p:sldId id="259" r:id="rId12"/>
    <p:sldId id="265" r:id="rId13"/>
    <p:sldId id="274" r:id="rId14"/>
    <p:sldId id="285" r:id="rId15"/>
    <p:sldId id="286" r:id="rId16"/>
    <p:sldId id="287" r:id="rId17"/>
    <p:sldId id="290" r:id="rId18"/>
    <p:sldId id="26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22A09-34D4-4D61-B360-91951E22E1F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1E22A4-D08D-45AE-BC9C-8FDA6094CBA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</a:p>
      </dgm:t>
    </dgm:pt>
    <dgm:pt modelId="{A8DE22B7-5E73-4D2D-8D7F-6B3F8C928575}" type="parTrans" cxnId="{53F411A7-7B0E-4C09-BEAC-6164C94BB0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FBFF8-C369-40EF-8C30-069F5387D426}" type="sibTrans" cxnId="{53F411A7-7B0E-4C09-BEAC-6164C94BB0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4B24A-BD51-44BD-83D9-F59DE3B08B3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</a:p>
      </dgm:t>
    </dgm:pt>
    <dgm:pt modelId="{4B6BFDDF-BE39-409E-86CF-8D9853EA398A}" type="parTrans" cxnId="{F6793F39-B6FB-4521-A547-510B492734B3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DA5463-45B4-4E46-B3E5-4E8653890702}" type="sibTrans" cxnId="{F6793F39-B6FB-4521-A547-510B492734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D45DC-E603-4655-BB49-0D0290A816B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 </a:t>
          </a:r>
        </a:p>
      </dgm:t>
    </dgm:pt>
    <dgm:pt modelId="{E32BD2A8-3EF2-464E-85F8-9CEDCF6132BB}" type="parTrans" cxnId="{8C4B8D0D-308F-430E-A442-376C8646F1E1}">
      <dgm:prSet/>
      <dgm:spPr>
        <a:ln w="28575">
          <a:solidFill>
            <a:srgbClr val="C00000"/>
          </a:solidFill>
          <a:prstDash val="solid"/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075AA-0A46-493C-9F75-148311263783}" type="sibTrans" cxnId="{8C4B8D0D-308F-430E-A442-376C8646F1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65A19-72FF-4007-B984-0B7033DFA26F}" type="pres">
      <dgm:prSet presAssocID="{B1622A09-34D4-4D61-B360-91951E22E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4F0EF-D5A5-460F-8622-F855076212C1}" type="pres">
      <dgm:prSet presAssocID="{1D1E22A4-D08D-45AE-BC9C-8FDA6094CBAD}" presName="root1" presStyleCnt="0"/>
      <dgm:spPr/>
    </dgm:pt>
    <dgm:pt modelId="{D5DC4CF9-CFB0-4AB0-8B45-F73F8E23F4E7}" type="pres">
      <dgm:prSet presAssocID="{1D1E22A4-D08D-45AE-BC9C-8FDA6094CBAD}" presName="LevelOneTextNode" presStyleLbl="node0" presStyleIdx="0" presStyleCnt="1">
        <dgm:presLayoutVars>
          <dgm:chPref val="3"/>
        </dgm:presLayoutVars>
      </dgm:prSet>
      <dgm:spPr/>
    </dgm:pt>
    <dgm:pt modelId="{BB793C98-5B9E-41C9-B78E-80F5BFACEE10}" type="pres">
      <dgm:prSet presAssocID="{1D1E22A4-D08D-45AE-BC9C-8FDA6094CBAD}" presName="level2hierChild" presStyleCnt="0"/>
      <dgm:spPr/>
    </dgm:pt>
    <dgm:pt modelId="{8E3433E1-1A14-41FF-BD3B-E5482D451911}" type="pres">
      <dgm:prSet presAssocID="{4B6BFDDF-BE39-409E-86CF-8D9853EA398A}" presName="conn2-1" presStyleLbl="parChTrans1D2" presStyleIdx="0" presStyleCnt="2"/>
      <dgm:spPr/>
    </dgm:pt>
    <dgm:pt modelId="{E9E156F6-C58E-4650-B0E6-CEE5C6E9A92B}" type="pres">
      <dgm:prSet presAssocID="{4B6BFDDF-BE39-409E-86CF-8D9853EA398A}" presName="connTx" presStyleLbl="parChTrans1D2" presStyleIdx="0" presStyleCnt="2"/>
      <dgm:spPr/>
    </dgm:pt>
    <dgm:pt modelId="{75BDB813-EFBF-48B0-B2C0-BF0552E8F76B}" type="pres">
      <dgm:prSet presAssocID="{BF74B24A-BD51-44BD-83D9-F59DE3B08B38}" presName="root2" presStyleCnt="0"/>
      <dgm:spPr/>
    </dgm:pt>
    <dgm:pt modelId="{05A57089-FF1A-4628-B8C0-FA40CA6BD699}" type="pres">
      <dgm:prSet presAssocID="{BF74B24A-BD51-44BD-83D9-F59DE3B08B38}" presName="LevelTwoTextNode" presStyleLbl="node2" presStyleIdx="0" presStyleCnt="2" custLinFactNeighborX="2013" custLinFactNeighborY="-61684">
        <dgm:presLayoutVars>
          <dgm:chPref val="3"/>
        </dgm:presLayoutVars>
      </dgm:prSet>
      <dgm:spPr/>
    </dgm:pt>
    <dgm:pt modelId="{F79B2C83-ED2D-4C8F-8F7B-B6912817B8A3}" type="pres">
      <dgm:prSet presAssocID="{BF74B24A-BD51-44BD-83D9-F59DE3B08B38}" presName="level3hierChild" presStyleCnt="0"/>
      <dgm:spPr/>
    </dgm:pt>
    <dgm:pt modelId="{CD8C9F13-EAC5-44FB-91E1-8604018C4A42}" type="pres">
      <dgm:prSet presAssocID="{E32BD2A8-3EF2-464E-85F8-9CEDCF6132BB}" presName="conn2-1" presStyleLbl="parChTrans1D2" presStyleIdx="1" presStyleCnt="2"/>
      <dgm:spPr/>
    </dgm:pt>
    <dgm:pt modelId="{209A9180-9E12-4913-83F4-DDB223ACF2DC}" type="pres">
      <dgm:prSet presAssocID="{E32BD2A8-3EF2-464E-85F8-9CEDCF6132BB}" presName="connTx" presStyleLbl="parChTrans1D2" presStyleIdx="1" presStyleCnt="2"/>
      <dgm:spPr/>
    </dgm:pt>
    <dgm:pt modelId="{5A07210F-D77C-4816-A8A4-E2BC54030CE0}" type="pres">
      <dgm:prSet presAssocID="{65DD45DC-E603-4655-BB49-0D0290A816BF}" presName="root2" presStyleCnt="0"/>
      <dgm:spPr/>
    </dgm:pt>
    <dgm:pt modelId="{2F2CA778-5C4E-43F0-9B3F-2654AD2B32DA}" type="pres">
      <dgm:prSet presAssocID="{65DD45DC-E603-4655-BB49-0D0290A816BF}" presName="LevelTwoTextNode" presStyleLbl="node2" presStyleIdx="1" presStyleCnt="2" custLinFactNeighborX="2013" custLinFactNeighborY="45390">
        <dgm:presLayoutVars>
          <dgm:chPref val="3"/>
        </dgm:presLayoutVars>
      </dgm:prSet>
      <dgm:spPr/>
    </dgm:pt>
    <dgm:pt modelId="{E98B08D7-4F9A-4ADD-A210-641A9394BC92}" type="pres">
      <dgm:prSet presAssocID="{65DD45DC-E603-4655-BB49-0D0290A816BF}" presName="level3hierChild" presStyleCnt="0"/>
      <dgm:spPr/>
    </dgm:pt>
  </dgm:ptLst>
  <dgm:cxnLst>
    <dgm:cxn modelId="{8C4B8D0D-308F-430E-A442-376C8646F1E1}" srcId="{1D1E22A4-D08D-45AE-BC9C-8FDA6094CBAD}" destId="{65DD45DC-E603-4655-BB49-0D0290A816BF}" srcOrd="1" destOrd="0" parTransId="{E32BD2A8-3EF2-464E-85F8-9CEDCF6132BB}" sibTransId="{EE6075AA-0A46-493C-9F75-148311263783}"/>
    <dgm:cxn modelId="{A86A1A0E-D591-4198-8BC6-47BB5DC5D9EA}" type="presOf" srcId="{B1622A09-34D4-4D61-B360-91951E22E1F4}" destId="{8E865A19-72FF-4007-B984-0B7033DFA26F}" srcOrd="0" destOrd="0" presId="urn:microsoft.com/office/officeart/2005/8/layout/hierarchy2"/>
    <dgm:cxn modelId="{BE41F81A-5F30-45B1-963F-338F22144028}" type="presOf" srcId="{E32BD2A8-3EF2-464E-85F8-9CEDCF6132BB}" destId="{209A9180-9E12-4913-83F4-DDB223ACF2DC}" srcOrd="1" destOrd="0" presId="urn:microsoft.com/office/officeart/2005/8/layout/hierarchy2"/>
    <dgm:cxn modelId="{BE44C524-E9EF-41DC-954D-25F9A2D796ED}" type="presOf" srcId="{BF74B24A-BD51-44BD-83D9-F59DE3B08B38}" destId="{05A57089-FF1A-4628-B8C0-FA40CA6BD699}" srcOrd="0" destOrd="0" presId="urn:microsoft.com/office/officeart/2005/8/layout/hierarchy2"/>
    <dgm:cxn modelId="{F6793F39-B6FB-4521-A547-510B492734B3}" srcId="{1D1E22A4-D08D-45AE-BC9C-8FDA6094CBAD}" destId="{BF74B24A-BD51-44BD-83D9-F59DE3B08B38}" srcOrd="0" destOrd="0" parTransId="{4B6BFDDF-BE39-409E-86CF-8D9853EA398A}" sibTransId="{C1DA5463-45B4-4E46-B3E5-4E8653890702}"/>
    <dgm:cxn modelId="{E5CE1F42-CF01-4C9E-945E-252B87316C7A}" type="presOf" srcId="{4B6BFDDF-BE39-409E-86CF-8D9853EA398A}" destId="{E9E156F6-C58E-4650-B0E6-CEE5C6E9A92B}" srcOrd="1" destOrd="0" presId="urn:microsoft.com/office/officeart/2005/8/layout/hierarchy2"/>
    <dgm:cxn modelId="{6EAD1048-5FB3-4889-8DB2-E9071C3B7907}" type="presOf" srcId="{E32BD2A8-3EF2-464E-85F8-9CEDCF6132BB}" destId="{CD8C9F13-EAC5-44FB-91E1-8604018C4A42}" srcOrd="0" destOrd="0" presId="urn:microsoft.com/office/officeart/2005/8/layout/hierarchy2"/>
    <dgm:cxn modelId="{04B4F883-319F-441D-B8C3-52FE757EC7C5}" type="presOf" srcId="{65DD45DC-E603-4655-BB49-0D0290A816BF}" destId="{2F2CA778-5C4E-43F0-9B3F-2654AD2B32DA}" srcOrd="0" destOrd="0" presId="urn:microsoft.com/office/officeart/2005/8/layout/hierarchy2"/>
    <dgm:cxn modelId="{836C0192-8674-43EC-B119-D1FAC425A281}" type="presOf" srcId="{4B6BFDDF-BE39-409E-86CF-8D9853EA398A}" destId="{8E3433E1-1A14-41FF-BD3B-E5482D451911}" srcOrd="0" destOrd="0" presId="urn:microsoft.com/office/officeart/2005/8/layout/hierarchy2"/>
    <dgm:cxn modelId="{53F411A7-7B0E-4C09-BEAC-6164C94BB0A8}" srcId="{B1622A09-34D4-4D61-B360-91951E22E1F4}" destId="{1D1E22A4-D08D-45AE-BC9C-8FDA6094CBAD}" srcOrd="0" destOrd="0" parTransId="{A8DE22B7-5E73-4D2D-8D7F-6B3F8C928575}" sibTransId="{3EFFBFF8-C369-40EF-8C30-069F5387D426}"/>
    <dgm:cxn modelId="{054AF4F2-A90F-4592-AEDA-6D2BD3DB3475}" type="presOf" srcId="{1D1E22A4-D08D-45AE-BC9C-8FDA6094CBAD}" destId="{D5DC4CF9-CFB0-4AB0-8B45-F73F8E23F4E7}" srcOrd="0" destOrd="0" presId="urn:microsoft.com/office/officeart/2005/8/layout/hierarchy2"/>
    <dgm:cxn modelId="{A9908A35-0E02-42A3-A554-39B67BF64264}" type="presParOf" srcId="{8E865A19-72FF-4007-B984-0B7033DFA26F}" destId="{1764F0EF-D5A5-460F-8622-F855076212C1}" srcOrd="0" destOrd="0" presId="urn:microsoft.com/office/officeart/2005/8/layout/hierarchy2"/>
    <dgm:cxn modelId="{D7D842B2-7598-4A2D-97A4-67AEAE9296AA}" type="presParOf" srcId="{1764F0EF-D5A5-460F-8622-F855076212C1}" destId="{D5DC4CF9-CFB0-4AB0-8B45-F73F8E23F4E7}" srcOrd="0" destOrd="0" presId="urn:microsoft.com/office/officeart/2005/8/layout/hierarchy2"/>
    <dgm:cxn modelId="{30E0216B-3E88-4B55-AFE9-59837829C839}" type="presParOf" srcId="{1764F0EF-D5A5-460F-8622-F855076212C1}" destId="{BB793C98-5B9E-41C9-B78E-80F5BFACEE10}" srcOrd="1" destOrd="0" presId="urn:microsoft.com/office/officeart/2005/8/layout/hierarchy2"/>
    <dgm:cxn modelId="{2D15681C-2B28-439F-97D7-08DA6EF8A667}" type="presParOf" srcId="{BB793C98-5B9E-41C9-B78E-80F5BFACEE10}" destId="{8E3433E1-1A14-41FF-BD3B-E5482D451911}" srcOrd="0" destOrd="0" presId="urn:microsoft.com/office/officeart/2005/8/layout/hierarchy2"/>
    <dgm:cxn modelId="{6880C8E2-7C27-48BE-B7F0-A7729BBBC0DE}" type="presParOf" srcId="{8E3433E1-1A14-41FF-BD3B-E5482D451911}" destId="{E9E156F6-C58E-4650-B0E6-CEE5C6E9A92B}" srcOrd="0" destOrd="0" presId="urn:microsoft.com/office/officeart/2005/8/layout/hierarchy2"/>
    <dgm:cxn modelId="{16024218-343B-4F1C-94BD-55C83BAB14B9}" type="presParOf" srcId="{BB793C98-5B9E-41C9-B78E-80F5BFACEE10}" destId="{75BDB813-EFBF-48B0-B2C0-BF0552E8F76B}" srcOrd="1" destOrd="0" presId="urn:microsoft.com/office/officeart/2005/8/layout/hierarchy2"/>
    <dgm:cxn modelId="{E7DFA5EF-39D5-4A84-AF3C-7E636DE238C2}" type="presParOf" srcId="{75BDB813-EFBF-48B0-B2C0-BF0552E8F76B}" destId="{05A57089-FF1A-4628-B8C0-FA40CA6BD699}" srcOrd="0" destOrd="0" presId="urn:microsoft.com/office/officeart/2005/8/layout/hierarchy2"/>
    <dgm:cxn modelId="{768D4184-0C24-4D02-AEF5-7EA5A641E722}" type="presParOf" srcId="{75BDB813-EFBF-48B0-B2C0-BF0552E8F76B}" destId="{F79B2C83-ED2D-4C8F-8F7B-B6912817B8A3}" srcOrd="1" destOrd="0" presId="urn:microsoft.com/office/officeart/2005/8/layout/hierarchy2"/>
    <dgm:cxn modelId="{BB311F28-A6FF-416C-861B-CCB864F42A5C}" type="presParOf" srcId="{BB793C98-5B9E-41C9-B78E-80F5BFACEE10}" destId="{CD8C9F13-EAC5-44FB-91E1-8604018C4A42}" srcOrd="2" destOrd="0" presId="urn:microsoft.com/office/officeart/2005/8/layout/hierarchy2"/>
    <dgm:cxn modelId="{E1A65F0F-F2C0-458B-A6DA-20AF25F2CFC2}" type="presParOf" srcId="{CD8C9F13-EAC5-44FB-91E1-8604018C4A42}" destId="{209A9180-9E12-4913-83F4-DDB223ACF2DC}" srcOrd="0" destOrd="0" presId="urn:microsoft.com/office/officeart/2005/8/layout/hierarchy2"/>
    <dgm:cxn modelId="{6FA06CB3-43C9-4639-B192-8ABB561A3A36}" type="presParOf" srcId="{BB793C98-5B9E-41C9-B78E-80F5BFACEE10}" destId="{5A07210F-D77C-4816-A8A4-E2BC54030CE0}" srcOrd="3" destOrd="0" presId="urn:microsoft.com/office/officeart/2005/8/layout/hierarchy2"/>
    <dgm:cxn modelId="{F52B57F8-443B-4071-8F2A-62B1FB6B9643}" type="presParOf" srcId="{5A07210F-D77C-4816-A8A4-E2BC54030CE0}" destId="{2F2CA778-5C4E-43F0-9B3F-2654AD2B32DA}" srcOrd="0" destOrd="0" presId="urn:microsoft.com/office/officeart/2005/8/layout/hierarchy2"/>
    <dgm:cxn modelId="{D22D2DE0-9173-45A7-AD07-770149C47849}" type="presParOf" srcId="{5A07210F-D77C-4816-A8A4-E2BC54030CE0}" destId="{E98B08D7-4F9A-4ADD-A210-641A9394BC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C4CF9-CFB0-4AB0-8B45-F73F8E23F4E7}">
      <dsp:nvSpPr>
        <dsp:cNvPr id="0" name=""/>
        <dsp:cNvSpPr/>
      </dsp:nvSpPr>
      <dsp:spPr>
        <a:xfrm>
          <a:off x="2244" y="1480491"/>
          <a:ext cx="2989265" cy="14946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</a:p>
      </dsp:txBody>
      <dsp:txXfrm>
        <a:off x="46020" y="1524267"/>
        <a:ext cx="2901713" cy="1407080"/>
      </dsp:txXfrm>
    </dsp:sp>
    <dsp:sp modelId="{8E3433E1-1A14-41FF-BD3B-E5482D451911}">
      <dsp:nvSpPr>
        <dsp:cNvPr id="0" name=""/>
        <dsp:cNvSpPr/>
      </dsp:nvSpPr>
      <dsp:spPr>
        <a:xfrm rot="18538699">
          <a:off x="2638258" y="1457371"/>
          <a:ext cx="1904452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1904452" y="3019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873" y="1439950"/>
        <a:ext cx="95222" cy="95222"/>
      </dsp:txXfrm>
    </dsp:sp>
    <dsp:sp modelId="{05A57089-FF1A-4628-B8C0-FA40CA6BD699}">
      <dsp:nvSpPr>
        <dsp:cNvPr id="0" name=""/>
        <dsp:cNvSpPr/>
      </dsp:nvSpPr>
      <dsp:spPr>
        <a:xfrm>
          <a:off x="4189459" y="0"/>
          <a:ext cx="2989265" cy="14946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</a:p>
      </dsp:txBody>
      <dsp:txXfrm>
        <a:off x="4233235" y="43776"/>
        <a:ext cx="2901713" cy="1407080"/>
      </dsp:txXfrm>
    </dsp:sp>
    <dsp:sp modelId="{CD8C9F13-EAC5-44FB-91E1-8604018C4A42}">
      <dsp:nvSpPr>
        <dsp:cNvPr id="0" name=""/>
        <dsp:cNvSpPr/>
      </dsp:nvSpPr>
      <dsp:spPr>
        <a:xfrm rot="3061301">
          <a:off x="2638258" y="2937862"/>
          <a:ext cx="1904452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1904452" y="3019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873" y="2920441"/>
        <a:ext cx="95222" cy="95222"/>
      </dsp:txXfrm>
    </dsp:sp>
    <dsp:sp modelId="{2F2CA778-5C4E-43F0-9B3F-2654AD2B32DA}">
      <dsp:nvSpPr>
        <dsp:cNvPr id="0" name=""/>
        <dsp:cNvSpPr/>
      </dsp:nvSpPr>
      <dsp:spPr>
        <a:xfrm>
          <a:off x="4189459" y="2960982"/>
          <a:ext cx="2989265" cy="149463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 </a:t>
          </a:r>
        </a:p>
      </dsp:txBody>
      <dsp:txXfrm>
        <a:off x="4233235" y="3004758"/>
        <a:ext cx="2901713" cy="140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38AF8-2DC2-4168-9DD1-9E6B11BF1E4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9721-1B04-464C-A17C-A63AC94C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5DB9CE5-EA06-431E-8C02-43263F077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D52D113-26C2-4ECF-89EF-871DB69BC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96E184A-6D5B-4867-9DBB-24D92F732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241AE7-56C1-43A0-8C27-5F129848BBC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মাধ্যম </a:t>
            </a:r>
            <a:r>
              <a:rPr lang="en-US" baseline="0" dirty="0" err="1"/>
              <a:t>গুলোর</a:t>
            </a:r>
            <a:r>
              <a:rPr lang="en-US" baseline="0" dirty="0"/>
              <a:t> </a:t>
            </a:r>
            <a:r>
              <a:rPr lang="en-US" baseline="0" dirty="0" err="1"/>
              <a:t>সুবিধাগুলো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মাধ্যম </a:t>
            </a:r>
            <a:r>
              <a:rPr lang="en-US" baseline="0" dirty="0" err="1"/>
              <a:t>গুলোর</a:t>
            </a:r>
            <a:r>
              <a:rPr lang="en-US" baseline="0" dirty="0"/>
              <a:t> ব্যবহার ও </a:t>
            </a:r>
            <a:r>
              <a:rPr lang="en-US" baseline="0" dirty="0" err="1"/>
              <a:t>সুবিধাগুলো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৪ </a:t>
            </a:r>
            <a:r>
              <a:rPr lang="en-US" sz="1400" dirty="0" err="1"/>
              <a:t>মিনিটে</a:t>
            </a:r>
            <a:r>
              <a:rPr lang="en-US" sz="1400" dirty="0"/>
              <a:t> </a:t>
            </a:r>
            <a:r>
              <a:rPr lang="en-US" sz="1400" dirty="0" err="1"/>
              <a:t>লিখবে</a:t>
            </a:r>
            <a:r>
              <a:rPr lang="en-US" sz="1400" dirty="0"/>
              <a:t> ও ৩ </a:t>
            </a:r>
            <a:r>
              <a:rPr lang="en-US" sz="1400" dirty="0" err="1"/>
              <a:t>মিনিটে</a:t>
            </a:r>
            <a:r>
              <a:rPr lang="en-US" sz="1400" dirty="0"/>
              <a:t> </a:t>
            </a:r>
            <a:r>
              <a:rPr lang="en-US" sz="1400" dirty="0" err="1"/>
              <a:t>মূল্যায়ণ</a:t>
            </a:r>
            <a:r>
              <a:rPr lang="en-US" sz="1400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9721-1B04-464C-A17C-A63AC94C4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ইশারা,</a:t>
            </a:r>
            <a:r>
              <a:rPr lang="en-US" baseline="0" dirty="0"/>
              <a:t> লিখা, যন্ত্র, </a:t>
            </a:r>
            <a:r>
              <a:rPr lang="en-US" baseline="0" dirty="0" err="1"/>
              <a:t>বলার</a:t>
            </a:r>
            <a:r>
              <a:rPr lang="en-US" baseline="0" dirty="0"/>
              <a:t> মাধ্যমে তথ্য আদান-প্রদান করা </a:t>
            </a:r>
            <a:r>
              <a:rPr lang="en-US" baseline="0" dirty="0" err="1"/>
              <a:t>হয়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অত:পর</a:t>
            </a:r>
            <a:r>
              <a:rPr lang="en-US" dirty="0"/>
              <a:t> </a:t>
            </a:r>
            <a:r>
              <a:rPr lang="en-US" dirty="0" err="1"/>
              <a:t>মুক্তিযুদ্ধারা</a:t>
            </a:r>
            <a:r>
              <a:rPr lang="en-US" dirty="0"/>
              <a:t> </a:t>
            </a:r>
            <a:r>
              <a:rPr lang="en-US" dirty="0" err="1"/>
              <a:t>জাহাজে</a:t>
            </a:r>
            <a:r>
              <a:rPr lang="en-US" dirty="0"/>
              <a:t> </a:t>
            </a:r>
            <a:r>
              <a:rPr lang="en-US" dirty="0" err="1"/>
              <a:t>মাইন</a:t>
            </a:r>
            <a:r>
              <a:rPr lang="en-US" baseline="0" dirty="0"/>
              <a:t> </a:t>
            </a:r>
            <a:r>
              <a:rPr lang="en-US" baseline="0" dirty="0" err="1"/>
              <a:t>লাগিয়ে</a:t>
            </a:r>
            <a:r>
              <a:rPr lang="en-US" baseline="0" dirty="0"/>
              <a:t> </a:t>
            </a:r>
            <a:r>
              <a:rPr lang="en-US" baseline="0" dirty="0" err="1"/>
              <a:t>ডুবিয়ে</a:t>
            </a:r>
            <a:r>
              <a:rPr lang="en-US" dirty="0"/>
              <a:t> আঘাত</a:t>
            </a:r>
            <a:r>
              <a:rPr lang="en-US" baseline="0" dirty="0"/>
              <a:t> </a:t>
            </a:r>
            <a:r>
              <a:rPr lang="en-US" baseline="0" dirty="0" err="1"/>
              <a:t>হেনেছিল</a:t>
            </a:r>
            <a:r>
              <a:rPr lang="en-US" baseline="0" dirty="0"/>
              <a:t>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১৯৭১ সালের ১৫ আগস্ট </a:t>
            </a:r>
            <a:r>
              <a:rPr lang="en-US" baseline="0" dirty="0"/>
              <a:t>, তা বলা </a:t>
            </a:r>
            <a:r>
              <a:rPr lang="en-US" baseline="0" dirty="0" err="1"/>
              <a:t>যেতে</a:t>
            </a:r>
            <a:r>
              <a:rPr lang="en-US" baseline="0" dirty="0"/>
              <a:t> পারে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যোগাযোগের অভূতপূর্ব </a:t>
            </a:r>
            <a:r>
              <a:rPr lang="en-US" baseline="0" dirty="0" err="1"/>
              <a:t>উন্ননের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</a:t>
            </a:r>
            <a:r>
              <a:rPr lang="en-US" baseline="0" dirty="0"/>
              <a:t> একমুখী যোগাযোগের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দ্বিমুখী যোগাযোগের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95D8-FAC2-46B9-BF56-A6A3F197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D7FF3-5511-4678-B0DC-E75A2BAFF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ADC0-D5B3-4E83-93D3-EA0F2CB7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B81D-13D6-43D3-B6E7-EF9DD847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5281-A974-4172-944D-B5303A8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0723-EC8C-4D99-B224-A9F61BBF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3A992-C8D3-46B9-953E-13A455E74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BA24-1CB7-44C3-AFBF-51CE6F70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36DA-92A9-4555-BDD1-9727CC3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AED35-B27B-4853-8EDC-79D02B56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D9E43-6CBA-4CE2-AF8A-C1C7E1AAB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4230-7629-4898-A3EC-9D6009F6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0771-84EE-41C2-8F79-EC163906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16B4-61DD-4488-8DFF-4F2657D8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2692-FBB1-4DC0-B180-FA23B78F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5FAE4A9-D910-49BE-943F-23130637C7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6B55A00C-E191-4275-86C4-D5507BE289FC}"/>
              </a:ext>
            </a:extLst>
          </p:cNvPr>
          <p:cNvSpPr/>
          <p:nvPr userDrawn="1"/>
        </p:nvSpPr>
        <p:spPr>
          <a:xfrm>
            <a:off x="101600" y="762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DF2DF75-12D9-4DB4-A059-FF44E3A0EAB0}"/>
              </a:ext>
            </a:extLst>
          </p:cNvPr>
          <p:cNvSpPr/>
          <p:nvPr userDrawn="1"/>
        </p:nvSpPr>
        <p:spPr>
          <a:xfrm rot="5400000">
            <a:off x="11252200" y="0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AF32300E-E56B-4A16-B1C0-6B1C310CA4B8}"/>
              </a:ext>
            </a:extLst>
          </p:cNvPr>
          <p:cNvSpPr/>
          <p:nvPr userDrawn="1"/>
        </p:nvSpPr>
        <p:spPr>
          <a:xfrm rot="16387815">
            <a:off x="204788" y="5926138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90B37298-6CEE-473B-B053-695E7352915F}"/>
              </a:ext>
            </a:extLst>
          </p:cNvPr>
          <p:cNvSpPr/>
          <p:nvPr userDrawn="1"/>
        </p:nvSpPr>
        <p:spPr>
          <a:xfrm rot="10800000">
            <a:off x="11074400" y="60960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CD21-2973-4D69-8DF3-418BEF52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BDB5-7464-42A0-8139-EE2F221CA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42F6-94EF-45A5-87A1-256F6181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073A-DDCE-40E4-B1BC-BC31466C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17D2-1D15-46DA-BC0D-545842A4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DCE3-B4A1-44EB-B672-90FEEE2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0E61-D949-4D9A-9252-A90069D9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C63-9B86-4A3E-87D5-5523A41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B639-519C-481F-AF52-790FCEE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5C6A-B978-4B5F-9FC9-C33594C6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C304-AA55-4158-B4B5-E652D8D2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FB0E-9E1F-47DC-A5DE-F64370DD0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6029-51DA-47FB-A99F-25BFE81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B480-8B3C-45B1-B7B6-6C76712D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5472-DA44-49FA-AD33-103C26B2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42A29-C794-4C36-810E-7AE8C9E7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C3D3-58D7-436C-B45E-C96BC58E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8511-09B0-4DA5-ABC9-E647D91EF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7BFED-210B-4588-93A6-7A894F19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26A86-4EEB-4434-B37C-E34C1225E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1DE9-A1B6-412E-8EE1-6A323B20D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D3CA5-126A-488B-B600-0C8DC86D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DFC02-987F-4AAC-AB62-A2EC911B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C48A6-D32D-4F37-88D9-3D31442F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B8E0-EB63-4FD5-8819-8ED55CDE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23AB-BCBD-4DD5-81D5-4A514024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A4AA-54EC-4021-A686-C43A2AA7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FA521-8B03-4FD7-B83E-46671DD5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37422-315F-4EF7-A991-27F599EB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BBDA0-DBDD-4ABA-A2F0-0693A5F1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55C-2D28-4F44-8556-61DAFFD6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A2FE-08A7-4372-B534-D807955B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101C-4DAB-4ECB-B142-DE6BC103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C556-599B-4FD5-A8F4-2ED83FF75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B0931-95FF-46C9-A77C-62E29FF2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D1B8E-0BC4-4A6C-920D-950639A0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94DA9-6182-47AA-B43C-2974ADB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DEAA-E0D1-43C1-9948-E626DA1F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179EC-116C-4E3A-9E49-08FB0AD6D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A90C9-BC13-4302-BC87-493994EC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5C15-0D97-450F-91AE-A3F2BA0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EC702-1F4E-4CFF-AF8C-5BEBD13E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8D4A3-C48D-4F32-8B2A-620E15C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DAA16-0EEB-4F78-B590-E9350A3C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AC7FA-141C-439B-A5EE-F7DA718E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D697F-DE1B-49A1-AD9B-24A6C4659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56A2-B217-4479-A882-49F5F49E075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1F9F-9A10-473D-B431-2F42AABE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5DF4F-8ADC-48D9-B1D7-FE477F009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https/www.youtube.com/watch?v=Kt80bi49C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C4AC-8835-4576-BC1A-E61835E2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sz="5400" b="1" dirty="0" err="1">
                <a:latin typeface="NikoshBAN" panose="02000000000000000000"/>
              </a:rPr>
              <a:t>আজকের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ক্লাসে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সবাইকে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স্বাগতম</a:t>
            </a:r>
            <a:r>
              <a:rPr lang="en-US" sz="5400" b="1" dirty="0">
                <a:latin typeface="NikoshBAN" panose="0200000000000000000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602B989-D955-42A3-8607-EAB42AFA8C5A}"/>
              </a:ext>
            </a:extLst>
          </p:cNvPr>
          <p:cNvSpPr/>
          <p:nvPr/>
        </p:nvSpPr>
        <p:spPr>
          <a:xfrm>
            <a:off x="0" y="0"/>
            <a:ext cx="12321915" cy="7030387"/>
          </a:xfrm>
          <a:prstGeom prst="frame">
            <a:avLst>
              <a:gd name="adj1" fmla="val 98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36E1EE5-D105-479C-BC83-81992C3E9D0E}"/>
              </a:ext>
            </a:extLst>
          </p:cNvPr>
          <p:cNvSpPr/>
          <p:nvPr/>
        </p:nvSpPr>
        <p:spPr>
          <a:xfrm>
            <a:off x="119921" y="119921"/>
            <a:ext cx="12072079" cy="6738079"/>
          </a:xfrm>
          <a:prstGeom prst="frame">
            <a:avLst>
              <a:gd name="adj1" fmla="val 19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C094AF-3B1B-4BFD-A0EB-9254A3C9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3" y="1962396"/>
            <a:ext cx="7495083" cy="4359977"/>
          </a:xfrm>
        </p:spPr>
      </p:pic>
    </p:spTree>
    <p:extLst>
      <p:ext uri="{BB962C8B-B14F-4D97-AF65-F5344CB8AC3E}">
        <p14:creationId xmlns:p14="http://schemas.microsoft.com/office/powerpoint/2010/main" val="49885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782" y="517081"/>
            <a:ext cx="7342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১৩ই আগস্ট পঙ্কজ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মল্লিকের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গাওয়া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গানটি 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11" y="2068643"/>
            <a:ext cx="3807503" cy="395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5B55278-C8C1-448B-AA65-10B3168F3A11}"/>
              </a:ext>
            </a:extLst>
          </p:cNvPr>
          <p:cNvSpPr/>
          <p:nvPr/>
        </p:nvSpPr>
        <p:spPr>
          <a:xfrm>
            <a:off x="0" y="0"/>
            <a:ext cx="12302836" cy="6858000"/>
          </a:xfrm>
          <a:prstGeom prst="frame">
            <a:avLst>
              <a:gd name="adj1" fmla="val 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7BF2DC8-FDBA-4025-8E49-F00AF03EA985}"/>
              </a:ext>
            </a:extLst>
          </p:cNvPr>
          <p:cNvSpPr/>
          <p:nvPr/>
        </p:nvSpPr>
        <p:spPr>
          <a:xfrm>
            <a:off x="124691" y="124691"/>
            <a:ext cx="12067309" cy="6594764"/>
          </a:xfrm>
          <a:prstGeom prst="frame">
            <a:avLst>
              <a:gd name="adj1" fmla="val 18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3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59" y="414849"/>
            <a:ext cx="8130514" cy="430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932159" y="4718147"/>
            <a:ext cx="8130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অভূতপূর্ব উন্নয়নের ফলে সারা বিশ্ব আজ মানুষের হাতের মুঠোয়।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6002954-A94E-4704-8A4B-A7D58CB552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2891255-060F-43F8-9723-724B11A63F8F}"/>
              </a:ext>
            </a:extLst>
          </p:cNvPr>
          <p:cNvSpPr/>
          <p:nvPr/>
        </p:nvSpPr>
        <p:spPr>
          <a:xfrm>
            <a:off x="209862" y="179882"/>
            <a:ext cx="11812249" cy="6498236"/>
          </a:xfrm>
          <a:prstGeom prst="frame">
            <a:avLst>
              <a:gd name="adj1" fmla="val 15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00526" y="655449"/>
            <a:ext cx="4401275" cy="7098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8" y="1591232"/>
            <a:ext cx="3836437" cy="255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8672588" y="1365251"/>
            <a:ext cx="2087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1814" y="4488292"/>
            <a:ext cx="808969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যোগাযোগে আইসিটির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 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B5D9DB7-6944-4FAD-B9E2-56B8B19B60C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16FB965-C490-406E-97C8-0913709E7797}"/>
              </a:ext>
            </a:extLst>
          </p:cNvPr>
          <p:cNvSpPr/>
          <p:nvPr/>
        </p:nvSpPr>
        <p:spPr>
          <a:xfrm>
            <a:off x="152400" y="124691"/>
            <a:ext cx="11928764" cy="6622473"/>
          </a:xfrm>
          <a:prstGeom prst="frame">
            <a:avLst>
              <a:gd name="adj1" fmla="val 14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308" y="348942"/>
            <a:ext cx="92372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 ব্রডকাস্ট যোগাযোগ-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553" y="5313485"/>
            <a:ext cx="848767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/>
                <a:cs typeface="NikoshBAN" panose="02000000000000000000" pitchFamily="2" charset="0"/>
              </a:rPr>
              <a:t>এরুপ যোগাযোগের ক্ষেত্রে কেউ পালটা যোগাযোগ করতে পারে না।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6"/>
          <a:stretch/>
        </p:blipFill>
        <p:spPr>
          <a:xfrm>
            <a:off x="1427309" y="1690255"/>
            <a:ext cx="3772048" cy="2602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1"/>
          <a:stretch/>
        </p:blipFill>
        <p:spPr>
          <a:xfrm>
            <a:off x="6992645" y="1690255"/>
            <a:ext cx="3671943" cy="265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58982" y="4489893"/>
            <a:ext cx="189141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5161" y="4476519"/>
            <a:ext cx="2700823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দেখা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0E9CBBF-E430-4CF2-BC49-D9EF63F66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5929" y="471289"/>
            <a:ext cx="5460142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553" y="5313485"/>
            <a:ext cx="8487670" cy="10944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/>
                <a:cs typeface="NikoshBAN" panose="02000000000000000000" pitchFamily="2" charset="0"/>
              </a:rPr>
              <a:t>এরুপ যোগাযোগের ক্ষেত্রে পালটা যোগাযোগ করতে পারে , এবং অর্থাৎ ইন্টারএকটিভ</a:t>
            </a:r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8553" y="4201770"/>
            <a:ext cx="2819457" cy="11117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3239" y="4241577"/>
            <a:ext cx="3368144" cy="11117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কলে কথা বলা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B9491E4-D0E8-4173-9555-BBD7A1AB287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DC07CC2-FE0F-4D44-9D5B-DF6EBA6BA6D0}"/>
              </a:ext>
            </a:extLst>
          </p:cNvPr>
          <p:cNvSpPr/>
          <p:nvPr/>
        </p:nvSpPr>
        <p:spPr>
          <a:xfrm>
            <a:off x="152401" y="166255"/>
            <a:ext cx="11887200" cy="6553200"/>
          </a:xfrm>
          <a:prstGeom prst="frame">
            <a:avLst>
              <a:gd name="adj1" fmla="val 12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8C95-A47E-4844-AE89-9EB752C4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4" y="1099208"/>
            <a:ext cx="3510208" cy="3102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D90B06-6A3F-42AF-99CA-CE9BEC35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4" y="1099209"/>
            <a:ext cx="3845359" cy="3102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0FF6D-A247-474A-A05E-078B2916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54" y="1251608"/>
            <a:ext cx="3510208" cy="31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792" y="464778"/>
            <a:ext cx="622441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সামাজিক মাধ্যমসমূহ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5613" r="13909" b="11769"/>
          <a:stretch/>
        </p:blipFill>
        <p:spPr>
          <a:xfrm>
            <a:off x="1335924" y="1804856"/>
            <a:ext cx="1828800" cy="12755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2" y="1802444"/>
            <a:ext cx="1828800" cy="12779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8" y="1665106"/>
            <a:ext cx="1828800" cy="14152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9" y="3265632"/>
            <a:ext cx="1828800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2692"/>
          <a:stretch/>
        </p:blipFill>
        <p:spPr>
          <a:xfrm>
            <a:off x="3184708" y="3265632"/>
            <a:ext cx="1828800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58553" y="5313485"/>
            <a:ext cx="8487670" cy="16214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উপরুক্ত মাধ্যমগুলো যোগাযোগের ক্ষেত্রে গুরুত্বপূর্ণ ভূমিকা রাখছে।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914" y="1558635"/>
            <a:ext cx="129358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হোয়াটস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708" y="1804857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ফেইসবুক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895" y="1804857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ম্যাসেঞ্জার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3961" y="3945109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ভাইবার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12205" y="3882920"/>
            <a:ext cx="143401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ইমো 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9A135F4-DD48-4AA5-9898-DBA21EF563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2330"/>
            <a:ext cx="7739667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ভার্চুয়ালি অসংখ্য লোকের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যোগাযোগের মাধ্যমসমূহ 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4" y="1218007"/>
            <a:ext cx="2444533" cy="205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9" y="1309804"/>
            <a:ext cx="2147454" cy="1779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9738"/>
          <a:stretch/>
        </p:blipFill>
        <p:spPr>
          <a:xfrm>
            <a:off x="9227127" y="3811195"/>
            <a:ext cx="2244436" cy="129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8553" y="5313485"/>
            <a:ext cx="8708900" cy="1032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করোনা পরিস্থিতিতে এ মাধ্যমগুলো যোগাযোগের ক্ষেত্রে গুরুত্বপূর্ণ ভূমিকা রাখছে</a:t>
            </a:r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8194" y="3484687"/>
            <a:ext cx="2444533" cy="14157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জুমে একসাথে ১০০ জন লোকের সাথে ফ্রিতে ৪০ মিনিট মিটিং করা 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4E09453-E13B-4B63-BB1A-7F8D796438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7E18213-54F9-4A10-B38F-28B070D554B9}"/>
              </a:ext>
            </a:extLst>
          </p:cNvPr>
          <p:cNvSpPr/>
          <p:nvPr/>
        </p:nvSpPr>
        <p:spPr>
          <a:xfrm>
            <a:off x="96982" y="124691"/>
            <a:ext cx="11998036" cy="6594764"/>
          </a:xfrm>
          <a:prstGeom prst="frame">
            <a:avLst>
              <a:gd name="adj1" fmla="val 15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ভিডিও কলে একসাথে ১০০ জনের সঙ্গে কথা বলা যাবে ! | BD24Live.com">
            <a:extLst>
              <a:ext uri="{FF2B5EF4-FFF2-40B4-BE49-F238E27FC236}">
                <a16:creationId xmlns:a16="http://schemas.microsoft.com/office/drawing/2014/main" id="{E46B0E64-36C3-4E2F-B717-0267462D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7" y="1101633"/>
            <a:ext cx="435032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3098" y="281200"/>
            <a:ext cx="328580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39371"/>
              </p:ext>
            </p:extLst>
          </p:nvPr>
        </p:nvGraphicFramePr>
        <p:xfrm>
          <a:off x="1260764" y="2576945"/>
          <a:ext cx="3920836" cy="2839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3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8867" marR="78867" marT="39434" marB="394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8867" marR="78867" marT="39434" marB="394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52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000" b="1" baseline="0" dirty="0" err="1">
                          <a:latin typeface="NikoshBAN" pitchFamily="2" charset="0"/>
                          <a:cs typeface="NikoshBAN" pitchFamily="2" charset="0"/>
                        </a:rPr>
                        <a:t>ছবিটি</a:t>
                      </a:r>
                      <a:r>
                        <a:rPr lang="en-US" sz="2000" b="1" baseline="0" dirty="0">
                          <a:latin typeface="NikoshBAN" pitchFamily="2" charset="0"/>
                          <a:cs typeface="NikoshBAN" pitchFamily="2" charset="0"/>
                        </a:rPr>
                        <a:t> কোন যোগাযোগকে নির্দেশ করে, এর সুবিধা</a:t>
                      </a:r>
                      <a:r>
                        <a:rPr lang="bn-IN" sz="2000" b="1" baseline="0" dirty="0">
                          <a:latin typeface="NikoshBAN" pitchFamily="2" charset="0"/>
                          <a:cs typeface="NikoshBAN" pitchFamily="2" charset="0"/>
                        </a:rPr>
                        <a:t> লিখ।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951801" y="398565"/>
            <a:ext cx="214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৭ মিনিট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61F9BA5-C1F5-4315-A480-94A145BE83AC}"/>
              </a:ext>
            </a:extLst>
          </p:cNvPr>
          <p:cNvSpPr/>
          <p:nvPr/>
        </p:nvSpPr>
        <p:spPr>
          <a:xfrm>
            <a:off x="0" y="0"/>
            <a:ext cx="12192000" cy="6996545"/>
          </a:xfrm>
          <a:prstGeom prst="frame">
            <a:avLst>
              <a:gd name="adj1" fmla="val 16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9A2A-B58A-4057-9573-A2138149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2105890"/>
            <a:ext cx="4821382" cy="42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44556" y="1326029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কয় প্রকার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72704" y="2103011"/>
            <a:ext cx="3118894" cy="72413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9297" y="2101756"/>
            <a:ext cx="3137199" cy="72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৪ প্রকার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972705" y="2935214"/>
            <a:ext cx="3133459" cy="6909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9296" y="2964782"/>
            <a:ext cx="3178828" cy="6909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প্রকার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3363" y="3792097"/>
            <a:ext cx="8589614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যোগাযোগের ক্ষেত্রে পালটা যোগাযোগ করা যায় না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2704" y="4611901"/>
            <a:ext cx="3575276" cy="8258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তৃমুখী যোগাযোগ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7019296" y="4651408"/>
            <a:ext cx="3179976" cy="800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দ্বিমুখী যোগাযোগ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972704" y="5548018"/>
            <a:ext cx="3501346" cy="783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একমুখী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019297" y="5548018"/>
            <a:ext cx="3175699" cy="7837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ভার্চুয়ালি যোগাযোগ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29968" y="557391"/>
            <a:ext cx="2720171" cy="642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8141" y="2964782"/>
            <a:ext cx="4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724900" y="294789"/>
            <a:ext cx="1314450" cy="12666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363" y="5583989"/>
            <a:ext cx="65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63B2619-BCD2-4C33-8C4E-222203196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EBDCBB0-A131-43DA-961D-F9284C005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4B15F12-54BD-4500-AF3C-D65A7A147B04}"/>
              </a:ext>
            </a:extLst>
          </p:cNvPr>
          <p:cNvSpPr/>
          <p:nvPr/>
        </p:nvSpPr>
        <p:spPr>
          <a:xfrm>
            <a:off x="166256" y="152400"/>
            <a:ext cx="11859490" cy="6594764"/>
          </a:xfrm>
          <a:prstGeom prst="frame">
            <a:avLst>
              <a:gd name="adj1" fmla="val 17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13D8F0-DFF8-4A48-8F3F-0A91BCBE2EDF}"/>
              </a:ext>
            </a:extLst>
          </p:cNvPr>
          <p:cNvSpPr/>
          <p:nvPr/>
        </p:nvSpPr>
        <p:spPr>
          <a:xfrm>
            <a:off x="2521527" y="651164"/>
            <a:ext cx="7245928" cy="127461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A7536-6308-44C4-9C2F-80B1C27B50F8}"/>
              </a:ext>
            </a:extLst>
          </p:cNvPr>
          <p:cNvSpPr txBox="1"/>
          <p:nvPr/>
        </p:nvSpPr>
        <p:spPr>
          <a:xfrm>
            <a:off x="3051464" y="2974262"/>
            <a:ext cx="6102926" cy="156966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আগামীতে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649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6B42F-8170-4169-8BDF-7AAB73C097C9}"/>
              </a:ext>
            </a:extLst>
          </p:cNvPr>
          <p:cNvSpPr txBox="1">
            <a:spLocks/>
          </p:cNvSpPr>
          <p:nvPr/>
        </p:nvSpPr>
        <p:spPr>
          <a:xfrm>
            <a:off x="2530080" y="533400"/>
            <a:ext cx="6653284" cy="852985"/>
          </a:xfrm>
          <a:prstGeom prst="rect">
            <a:avLst/>
          </a:prstGeom>
        </p:spPr>
        <p:txBody>
          <a:bodyPr lIns="91434" tIns="45717" rIns="91434" bIns="45717" anchor="ctr">
            <a:prstTxWarp prst="textPlain">
              <a:avLst/>
            </a:prstTxWarp>
            <a:normAutofit/>
          </a:bodyPr>
          <a:lstStyle/>
          <a:p>
            <a:pPr algn="ctr" defTabSz="914341" fontAlgn="auto"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8C7B-A2C4-4A44-8BAE-FCA871F97B50}"/>
              </a:ext>
            </a:extLst>
          </p:cNvPr>
          <p:cNvSpPr txBox="1"/>
          <p:nvPr/>
        </p:nvSpPr>
        <p:spPr>
          <a:xfrm>
            <a:off x="6395031" y="4122492"/>
            <a:ext cx="5576665" cy="1692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ঃ=৮ম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১ম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=১৬ /০৭/২০২১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446C-5293-4FEE-9459-A0339E73C29B}"/>
              </a:ext>
            </a:extLst>
          </p:cNvPr>
          <p:cNvCxnSpPr/>
          <p:nvPr/>
        </p:nvCxnSpPr>
        <p:spPr>
          <a:xfrm>
            <a:off x="5943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8" name="Slide Number Placeholder 15">
            <a:extLst>
              <a:ext uri="{FF2B5EF4-FFF2-40B4-BE49-F238E27FC236}">
                <a16:creationId xmlns:a16="http://schemas.microsoft.com/office/drawing/2014/main" id="{C7867705-3067-444A-A5DF-9C3F3F2C1DD1}"/>
              </a:ext>
            </a:extLst>
          </p:cNvPr>
          <p:cNvSpPr txBox="1">
            <a:spLocks/>
          </p:cNvSpPr>
          <p:nvPr/>
        </p:nvSpPr>
        <p:spPr bwMode="auto">
          <a:xfrm>
            <a:off x="8134350" y="65087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84EEBE2-BF02-4DBC-A94C-21E5874A661C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37EB8-DE2B-47EA-BAE9-6B3D5306B38B}"/>
              </a:ext>
            </a:extLst>
          </p:cNvPr>
          <p:cNvSpPr txBox="1"/>
          <p:nvPr/>
        </p:nvSpPr>
        <p:spPr>
          <a:xfrm>
            <a:off x="417401" y="2819400"/>
            <a:ext cx="5473448" cy="330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bn-BD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বেগম</a:t>
            </a:r>
            <a:endParaRPr lang="en-US" sz="18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হাজী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হেলাল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উদ্দিন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বালিকা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তারাকান্দা,ময়মনসিংহ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।  </a:t>
            </a:r>
          </a:p>
        </p:txBody>
      </p:sp>
      <p:pic>
        <p:nvPicPr>
          <p:cNvPr id="15" name="Picture 2" descr="C:\Users\Lotus\Pictures\ICT4E.jpg">
            <a:extLst>
              <a:ext uri="{FF2B5EF4-FFF2-40B4-BE49-F238E27FC236}">
                <a16:creationId xmlns:a16="http://schemas.microsoft.com/office/drawing/2014/main" id="{6C954D69-3A4C-43A4-97D2-2EAE4AA6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601" y="1528997"/>
            <a:ext cx="2340357" cy="255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F28CE-B786-45C2-ACBC-E1F321689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16" y="1708879"/>
            <a:ext cx="2000583" cy="218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CD6D1-BA1D-48D8-AFAB-D2526BF70C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67" t="-35603" r="-190163" b="-7276"/>
          <a:stretch/>
        </p:blipFill>
        <p:spPr>
          <a:xfrm>
            <a:off x="3463511" y="-426792"/>
            <a:ext cx="3842164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F1BAAE-457B-45D0-9407-5897EA4E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790F530-0770-435B-92BD-3F883EDECF8D}"/>
              </a:ext>
            </a:extLst>
          </p:cNvPr>
          <p:cNvSpPr/>
          <p:nvPr/>
        </p:nvSpPr>
        <p:spPr>
          <a:xfrm>
            <a:off x="152400" y="152400"/>
            <a:ext cx="11928764" cy="6567055"/>
          </a:xfrm>
          <a:prstGeom prst="frame">
            <a:avLst>
              <a:gd name="adj1" fmla="val 19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674257E-7703-41A5-B2C7-7359D61E4C4E}"/>
              </a:ext>
            </a:extLst>
          </p:cNvPr>
          <p:cNvSpPr/>
          <p:nvPr/>
        </p:nvSpPr>
        <p:spPr>
          <a:xfrm>
            <a:off x="4752109" y="997527"/>
            <a:ext cx="4045528" cy="1911928"/>
          </a:xfrm>
          <a:prstGeom prst="frame">
            <a:avLst>
              <a:gd name="adj1" fmla="val 38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ধন্যবাদ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ভিডিও কলে যেভাবে বসবেন | প্রথম আলো">
            <a:extLst>
              <a:ext uri="{FF2B5EF4-FFF2-40B4-BE49-F238E27FC236}">
                <a16:creationId xmlns:a16="http://schemas.microsoft.com/office/drawing/2014/main" id="{A3F90B25-D64D-4248-96FE-A96C453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3061855"/>
            <a:ext cx="6220691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0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C68107CE-4F2D-41E2-9969-EE5B7741496A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7151EF7-4090-44DB-923E-96C74A1147EE}"/>
              </a:ext>
            </a:extLst>
          </p:cNvPr>
          <p:cNvSpPr/>
          <p:nvPr/>
        </p:nvSpPr>
        <p:spPr>
          <a:xfrm>
            <a:off x="139909" y="119921"/>
            <a:ext cx="11912184" cy="6738079"/>
          </a:xfrm>
          <a:prstGeom prst="frame">
            <a:avLst>
              <a:gd name="adj1" fmla="val 11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9DB66-3E0A-44C5-BCE9-9E7D4736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35891"/>
            <a:ext cx="4288437" cy="403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034E5-AE2D-43A5-A400-BF5AA7D99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31" y="1935892"/>
            <a:ext cx="4784001" cy="4030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2DBC8-3420-457E-A8DD-994187985975}"/>
              </a:ext>
            </a:extLst>
          </p:cNvPr>
          <p:cNvSpPr txBox="1"/>
          <p:nvPr/>
        </p:nvSpPr>
        <p:spPr>
          <a:xfrm>
            <a:off x="1483401" y="6086006"/>
            <a:ext cx="2998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69842-B4B9-4919-B382-5BC6BB8D6995}"/>
              </a:ext>
            </a:extLst>
          </p:cNvPr>
          <p:cNvSpPr txBox="1"/>
          <p:nvPr/>
        </p:nvSpPr>
        <p:spPr>
          <a:xfrm>
            <a:off x="6658310" y="5982032"/>
            <a:ext cx="4354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ECDD0-44EC-449A-B730-A7CB942163DA}"/>
              </a:ext>
            </a:extLst>
          </p:cNvPr>
          <p:cNvSpPr txBox="1"/>
          <p:nvPr/>
        </p:nvSpPr>
        <p:spPr>
          <a:xfrm>
            <a:off x="2713220" y="449706"/>
            <a:ext cx="6535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89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362F-327A-4AFB-B9B5-D66F03B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04BB-8B93-4F52-947A-85C663A9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sz="6600" b="1" dirty="0" err="1">
                <a:latin typeface="NikoshBAN" panose="02000000000000000000"/>
              </a:rPr>
              <a:t>যোগাযোগ</a:t>
            </a:r>
            <a:endParaRPr lang="en-US" sz="6600" b="1" dirty="0">
              <a:latin typeface="NikoshBAN" panose="0200000000000000000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C88639D-3049-49BF-94D3-ED8B2A6650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B8FAB79-4F92-4257-8BA3-482A14D2CFA1}"/>
              </a:ext>
            </a:extLst>
          </p:cNvPr>
          <p:cNvSpPr/>
          <p:nvPr/>
        </p:nvSpPr>
        <p:spPr>
          <a:xfrm>
            <a:off x="224852" y="164892"/>
            <a:ext cx="11827240" cy="6490741"/>
          </a:xfrm>
          <a:prstGeom prst="frame">
            <a:avLst>
              <a:gd name="adj1" fmla="val 9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4BC87-0BD7-4C8F-BC75-8BDB53EA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2798617"/>
            <a:ext cx="4946072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8804-2A38-418B-B52C-7838389B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226" y="418638"/>
            <a:ext cx="2915478" cy="98609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DBBA-0FDF-4EB6-AD6C-19E4B7E8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942639"/>
            <a:ext cx="11290851" cy="4140109"/>
          </a:xfr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১।যোগাযোগ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২।যোগাযোগের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৩।যোগাযোগের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৪।যোগাযোগের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81AAFA3-8081-4403-B9B8-169A2C5ED5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2B1966A-F3C7-4DF6-B2F6-13DBDB114B41}"/>
              </a:ext>
            </a:extLst>
          </p:cNvPr>
          <p:cNvSpPr/>
          <p:nvPr/>
        </p:nvSpPr>
        <p:spPr>
          <a:xfrm>
            <a:off x="139909" y="194872"/>
            <a:ext cx="11912184" cy="6520721"/>
          </a:xfrm>
          <a:prstGeom prst="frame">
            <a:avLst>
              <a:gd name="adj1" fmla="val 17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2125" y="5351140"/>
            <a:ext cx="956769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হলো- ইশারা, লিখা, বলা ও যন্ত্রের মাধ্যমে তথ্য আদান-প্রদান করা।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6605" y="4480465"/>
            <a:ext cx="9140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</p:txBody>
      </p:sp>
      <p:pic>
        <p:nvPicPr>
          <p:cNvPr id="11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3" t="67885" r="18928" b="13722"/>
          <a:stretch/>
        </p:blipFill>
        <p:spPr>
          <a:xfrm>
            <a:off x="7370370" y="381077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468364" y="1617676"/>
            <a:ext cx="106792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</a:p>
        </p:txBody>
      </p:sp>
      <p:pic>
        <p:nvPicPr>
          <p:cNvPr id="12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2" t="9349" r="18654" b="71472"/>
          <a:stretch/>
        </p:blipFill>
        <p:spPr>
          <a:xfrm>
            <a:off x="7266350" y="1345528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0" t="35369" r="35573" b="40682"/>
          <a:stretch/>
        </p:blipFill>
        <p:spPr>
          <a:xfrm>
            <a:off x="5585628" y="2603967"/>
            <a:ext cx="1564489" cy="1023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085" y="1430053"/>
            <a:ext cx="13083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ইশারা</a:t>
            </a:r>
          </a:p>
        </p:txBody>
      </p:sp>
      <p:pic>
        <p:nvPicPr>
          <p:cNvPr id="14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9142" r="61086" b="71686"/>
          <a:stretch/>
        </p:blipFill>
        <p:spPr>
          <a:xfrm>
            <a:off x="3830172" y="130353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8630" y="4570838"/>
            <a:ext cx="81624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</a:p>
        </p:txBody>
      </p:sp>
      <p:pic>
        <p:nvPicPr>
          <p:cNvPr id="18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68675" r="60824" b="12863"/>
          <a:stretch/>
        </p:blipFill>
        <p:spPr>
          <a:xfrm>
            <a:off x="3677216" y="391867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 flipV="1">
            <a:off x="5670528" y="1927931"/>
            <a:ext cx="1547829" cy="2582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0750" y="2802714"/>
            <a:ext cx="21448" cy="101762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44169" y="4574375"/>
            <a:ext cx="1807791" cy="301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52835" y="2688973"/>
            <a:ext cx="411" cy="121586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06667" y="445890"/>
            <a:ext cx="4384749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যোগাযোগ-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6B8624A-2DBE-41A8-BF2F-D25FDD1CC8B5}"/>
              </a:ext>
            </a:extLst>
          </p:cNvPr>
          <p:cNvSpPr/>
          <p:nvPr/>
        </p:nvSpPr>
        <p:spPr>
          <a:xfrm>
            <a:off x="0" y="0"/>
            <a:ext cx="12192000" cy="7090348"/>
          </a:xfrm>
          <a:prstGeom prst="frame">
            <a:avLst>
              <a:gd name="adj1" fmla="val 8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80B7302-FD53-4BE1-9FAC-527555BD06E0}"/>
              </a:ext>
            </a:extLst>
          </p:cNvPr>
          <p:cNvSpPr/>
          <p:nvPr/>
        </p:nvSpPr>
        <p:spPr>
          <a:xfrm>
            <a:off x="109928" y="149902"/>
            <a:ext cx="11972144" cy="6880485"/>
          </a:xfrm>
          <a:prstGeom prst="frame">
            <a:avLst>
              <a:gd name="adj1" fmla="val 9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6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4271844"/>
              </p:ext>
            </p:extLst>
          </p:nvPr>
        </p:nvGraphicFramePr>
        <p:xfrm>
          <a:off x="2858066" y="1760563"/>
          <a:ext cx="7178725" cy="445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10095" y="473838"/>
            <a:ext cx="5394425" cy="70788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প্রকারভেদ </a:t>
            </a:r>
            <a:endParaRPr lang="en-US" sz="40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12E5CAD-5632-4E41-B862-5CEBE39A339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D98CEF5-6EBE-4AB3-8F6A-F553A81D33B7}"/>
              </a:ext>
            </a:extLst>
          </p:cNvPr>
          <p:cNvSpPr/>
          <p:nvPr/>
        </p:nvSpPr>
        <p:spPr>
          <a:xfrm>
            <a:off x="254834" y="149902"/>
            <a:ext cx="11682334" cy="6520721"/>
          </a:xfrm>
          <a:prstGeom prst="frame">
            <a:avLst>
              <a:gd name="adj1" fmla="val 192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C4CF9-CFB0-4AB0-8B45-F73F8E23F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5DC4CF9-CFB0-4AB0-8B45-F73F8E23F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3433E1-1A14-41FF-BD3B-E5482D451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E3433E1-1A14-41FF-BD3B-E5482D451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57089-FF1A-4628-B8C0-FA40CA6BD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5A57089-FF1A-4628-B8C0-FA40CA6BD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8C9F13-EAC5-44FB-91E1-8604018C4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D8C9F13-EAC5-44FB-91E1-8604018C4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CA778-5C4E-43F0-9B3F-2654AD2B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F2CA778-5C4E-43F0-9B3F-2654AD2B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3077" y="5287764"/>
            <a:ext cx="6311021" cy="1077218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কী , সংক্ষেপে লিখ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680" y="440421"/>
            <a:ext cx="2563319" cy="52322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8613148" y="1570236"/>
            <a:ext cx="2076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২ মিনিট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E97F7C5-CAA0-4309-A235-ED161A910AB5}"/>
              </a:ext>
            </a:extLst>
          </p:cNvPr>
          <p:cNvSpPr/>
          <p:nvPr/>
        </p:nvSpPr>
        <p:spPr>
          <a:xfrm>
            <a:off x="0" y="0"/>
            <a:ext cx="12192000" cy="7015397"/>
          </a:xfrm>
          <a:prstGeom prst="frame">
            <a:avLst>
              <a:gd name="adj1" fmla="val 11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293F86A-67D0-43BF-8E77-C0A147D7DB0C}"/>
              </a:ext>
            </a:extLst>
          </p:cNvPr>
          <p:cNvSpPr/>
          <p:nvPr/>
        </p:nvSpPr>
        <p:spPr>
          <a:xfrm>
            <a:off x="134910" y="119920"/>
            <a:ext cx="11947161" cy="6850505"/>
          </a:xfrm>
          <a:prstGeom prst="frame">
            <a:avLst>
              <a:gd name="adj1" fmla="val 11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প্রাথমিক শিক্ষা সমাপনী প্রস্তুতি ▻ গণিত | 841276 | কালের কণ্ঠ | kalerkantho">
            <a:extLst>
              <a:ext uri="{FF2B5EF4-FFF2-40B4-BE49-F238E27FC236}">
                <a16:creationId xmlns:a16="http://schemas.microsoft.com/office/drawing/2014/main" id="{40FD1EF0-D78C-402F-B6F6-20D8601E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4" y="1105778"/>
            <a:ext cx="4976733" cy="35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85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894" y="3574"/>
            <a:ext cx="8748213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</a:t>
            </a:r>
            <a:endParaRPr lang="en-US" sz="2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2120703" y="1163010"/>
            <a:ext cx="3200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9695" y="4928681"/>
            <a:ext cx="781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১৩ আগস্ট পঙ্কজ মল্লিক শুনিয়েছিলেন,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আঘাত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2" descr="http://webapps.aljazeera.net/aje/custom/worldradioday/img/radio300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4" y="1140247"/>
            <a:ext cx="3200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489A4C0-2D54-4D9C-A0E0-0C4E8FC4EC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84CA053-5E22-44A7-B733-9707770DF2B4}"/>
              </a:ext>
            </a:extLst>
          </p:cNvPr>
          <p:cNvSpPr/>
          <p:nvPr/>
        </p:nvSpPr>
        <p:spPr>
          <a:xfrm>
            <a:off x="224852" y="179882"/>
            <a:ext cx="11812250" cy="6520721"/>
          </a:xfrm>
          <a:prstGeom prst="frame">
            <a:avLst>
              <a:gd name="adj1" fmla="val 16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557</Words>
  <Application>Microsoft Office PowerPoint</Application>
  <PresentationFormat>Widescreen</PresentationFormat>
  <Paragraphs>111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                আজকের ক্লাসে সবাইকে স্বাগতম </vt:lpstr>
      <vt:lpstr>PowerPoint Presentation</vt:lpstr>
      <vt:lpstr>PowerPoint Presentation</vt:lpstr>
      <vt:lpstr>                     আজকের পাঠ</vt:lpstr>
      <vt:lpstr>                              শিখনফল </vt:lpstr>
      <vt:lpstr>PowerPoint Presentation</vt:lpstr>
      <vt:lpstr>PowerPoint Presentation</vt:lpstr>
      <vt:lpstr>PowerPoint Presentation</vt:lpstr>
      <vt:lpstr>       বাংলাদেশের মুক্তিযুদ্ধে    যোগাযোগে          আইসিটি-র ভূমিকা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46</cp:revision>
  <dcterms:created xsi:type="dcterms:W3CDTF">2021-07-02T15:30:50Z</dcterms:created>
  <dcterms:modified xsi:type="dcterms:W3CDTF">2021-08-22T11:56:56Z</dcterms:modified>
</cp:coreProperties>
</file>