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56" r:id="rId3"/>
    <p:sldId id="260" r:id="rId4"/>
    <p:sldId id="261" r:id="rId5"/>
    <p:sldId id="259" r:id="rId6"/>
    <p:sldId id="263" r:id="rId7"/>
    <p:sldId id="262" r:id="rId8"/>
    <p:sldId id="264" r:id="rId9"/>
    <p:sldId id="272" r:id="rId10"/>
    <p:sldId id="277" r:id="rId11"/>
    <p:sldId id="276" r:id="rId12"/>
    <p:sldId id="275" r:id="rId13"/>
    <p:sldId id="274" r:id="rId14"/>
    <p:sldId id="27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5" r:id="rId23"/>
    <p:sldId id="286" r:id="rId24"/>
    <p:sldId id="287" r:id="rId25"/>
    <p:sldId id="288" r:id="rId26"/>
    <p:sldId id="284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E640-F88C-412B-B1D5-A3CC4C970B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D135A-F95C-47F7-9CEB-92D571132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135A-F95C-47F7-9CEB-92D5711328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2E86-C483-415F-A705-F9178B57360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6788-3B61-47CB-98C4-17911CC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3.gif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2.gif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4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33.jpg"/><Relationship Id="rId10" Type="http://schemas.openxmlformats.org/officeDocument/2006/relationships/image" Target="../media/image4.jpeg"/><Relationship Id="rId4" Type="http://schemas.openxmlformats.org/officeDocument/2006/relationships/image" Target="../media/image53.jpg"/><Relationship Id="rId9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1.jpeg"/><Relationship Id="rId7" Type="http://schemas.openxmlformats.org/officeDocument/2006/relationships/image" Target="../media/image3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20.gif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7.jpg"/><Relationship Id="rId4" Type="http://schemas.openxmlformats.org/officeDocument/2006/relationships/image" Target="../media/image7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28587"/>
            <a:ext cx="11815763" cy="64722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17874"/>
            <a:ext cx="1669256" cy="879883"/>
            <a:chOff x="145257" y="275036"/>
            <a:chExt cx="1669256" cy="879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" t="9181" r="-673"/>
          <a:stretch/>
        </p:blipFill>
        <p:spPr>
          <a:xfrm>
            <a:off x="9644062" y="5072062"/>
            <a:ext cx="2123795" cy="115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6" y="5181599"/>
            <a:ext cx="1004887" cy="1004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2" y="5514974"/>
            <a:ext cx="1922161" cy="1157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73" y="3957637"/>
            <a:ext cx="1626213" cy="96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1" y="5757863"/>
            <a:ext cx="1479775" cy="828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757363"/>
            <a:ext cx="2495551" cy="150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76689"/>
            <a:ext cx="1276350" cy="130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300038" y="5843588"/>
            <a:ext cx="11615737" cy="769437"/>
            <a:chOff x="473402" y="5825324"/>
            <a:chExt cx="11388010" cy="834136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8101" y="5825324"/>
              <a:ext cx="4027701" cy="788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833" y="5841507"/>
              <a:ext cx="4112579" cy="788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73402" y="5871228"/>
              <a:ext cx="3812856" cy="788232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-428625" y="424361"/>
            <a:ext cx="11087099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bn-IN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41" y="543371"/>
            <a:ext cx="740421" cy="645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17" y="731679"/>
            <a:ext cx="797572" cy="695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03" y="271527"/>
            <a:ext cx="626122" cy="5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376" y="5655828"/>
            <a:ext cx="650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এরপর আষাঢ়- শ্রাবণ মিলে বর্ষাকাল।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642" y="5198400"/>
            <a:ext cx="13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আষাঢ়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9644" y="5128060"/>
            <a:ext cx="119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শ্রাবণ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BCC151-5720-40A0-B6A4-A727AF8D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1271589"/>
            <a:ext cx="5629274" cy="3814762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454806" y="314325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089567-D497-4E12-9F2A-D26D584AD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285874"/>
            <a:ext cx="5429249" cy="38147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004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376" y="5625311"/>
            <a:ext cx="623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ভাদ্র-আশ্বিন হচ্ছে শরৎকাল।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2078" y="5066746"/>
            <a:ext cx="93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ভাদ্র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5197" y="5070511"/>
            <a:ext cx="140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আশ্বিন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6231" y="457200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9061"/>
          <a:stretch/>
        </p:blipFill>
        <p:spPr>
          <a:xfrm>
            <a:off x="6172200" y="1273969"/>
            <a:ext cx="5200651" cy="374094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285874"/>
            <a:ext cx="5200650" cy="372903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03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89" y="5437264"/>
            <a:ext cx="9865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কার্তিক ও অগ্রহায়ণ মাস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দুইটি নিয়ে হেমন্তকাল।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3" y="1568021"/>
            <a:ext cx="5059410" cy="2975403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35635" y="4698471"/>
            <a:ext cx="136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কার্তিক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9077" y="4669015"/>
            <a:ext cx="1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অগ্রহায়ণ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0519" y="585787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1543050"/>
            <a:ext cx="5010150" cy="29860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35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107" y="5508629"/>
            <a:ext cx="696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পৌষ আর মাঘ মাস হলো শীতকাল।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5817" y="4793958"/>
            <a:ext cx="117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পৌষ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7536" y="4793518"/>
            <a:ext cx="103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মাঘ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4806" y="628650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500188"/>
            <a:ext cx="5086349" cy="31146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1485900"/>
            <a:ext cx="5286374" cy="31289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464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216" y="5628814"/>
            <a:ext cx="71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ফাল্গুন ও চৈত্র এ দুইমাস বসন্তকাল।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866" y="4848710"/>
            <a:ext cx="120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ফাল্গুন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6996" y="4990266"/>
            <a:ext cx="9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চৈত্র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093" y="542924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1485900"/>
            <a:ext cx="5057774" cy="33146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471613"/>
            <a:ext cx="5500689" cy="33146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256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66C8C54-A40D-4179-826D-5EF0B2173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928688"/>
            <a:ext cx="3310525" cy="231457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7" y="3443288"/>
            <a:ext cx="2965114" cy="197167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3452355"/>
            <a:ext cx="3271837" cy="1980428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2980" r="2971" b="2980"/>
          <a:stretch/>
        </p:blipFill>
        <p:spPr>
          <a:xfrm>
            <a:off x="7858126" y="3443288"/>
            <a:ext cx="2971800" cy="1957388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91" y="942976"/>
            <a:ext cx="2946614" cy="231457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3" y="914400"/>
            <a:ext cx="3012465" cy="237172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233957" y="2667117"/>
            <a:ext cx="105520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গ্রীষ্ম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4715822" y="2707962"/>
            <a:ext cx="99506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বর্ষা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7787621" y="2732445"/>
            <a:ext cx="100474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শরৎ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5987" y="257174"/>
            <a:ext cx="79586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89298"/>
            <a:ext cx="1669256" cy="879883"/>
            <a:chOff x="145257" y="275036"/>
            <a:chExt cx="1669256" cy="8798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TextBox 2"/>
          <p:cNvSpPr txBox="1"/>
          <p:nvPr/>
        </p:nvSpPr>
        <p:spPr>
          <a:xfrm>
            <a:off x="1655557" y="5394954"/>
            <a:ext cx="8982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এরকমভাবে ছয়টি ঋতুই প্রত্যেক বছর আসা-যাওয়া করে।পৃথিবীর সব দেশে কিন্তু দুই মাসে একটি ঋতু হয় না।</a:t>
            </a:r>
            <a:endParaRPr kumimoji="0" lang="bn-I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234604" y="4875005"/>
            <a:ext cx="125400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হেমন্ত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4675893" y="4836051"/>
            <a:ext cx="92289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শীত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7872192" y="4822159"/>
            <a:ext cx="915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বসন্ত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1943" y="5400026"/>
            <a:ext cx="9688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অনেক দেশে দুইটি,কি তিনটি ঋতু দেখা যায়।খুব বেশি হলে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চারটি।আমাদের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প্রতিটি ঋতুতে প্রকৃতির রয়েছে নতুন নতুন সাজ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1347" y="5558849"/>
            <a:ext cx="996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একেক সাজে তাকে নতুন মনে হয়,তার চেনা চেহারা বদলে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3776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" grpId="0"/>
      <p:bldP spid="3" grpId="1"/>
      <p:bldP spid="13" grpId="0" animBg="1"/>
      <p:bldP spid="14" grpId="0" animBg="1"/>
      <p:bldP spid="15" grpId="0" animBg="1"/>
      <p:bldP spid="16" grpId="0"/>
      <p:bldP spid="16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4" y="1128713"/>
            <a:ext cx="5127239" cy="3971925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4" y="1114425"/>
            <a:ext cx="5443536" cy="400050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369080" y="328611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697532" y="5230164"/>
            <a:ext cx="10728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প্রথমে গ্রীষ্মের কথাই ধরা যাক।গ্রীষ্মে কী প্রচণ্ড গরম।রৌদ্রের অসহ্য তাপ।দুপুরে যদি বের হতেই হয়,তখন মাথার উপরে ছাতা ধরে লোকে হাঁটে।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988" y="5208164"/>
            <a:ext cx="1026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গরম যতই হোক,গ্রীষ্মকে কিন্তু মধু মাস বলা হয়।এ মাসে মধুর মতো মিষ্টি নানা ফল পাওয়া যায়।আম,জাম,কাঁঠাল,আনারস ও লিচু গ্রীষ্মকালের ফল।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9807" y="2998765"/>
            <a:ext cx="301953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54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ল্গ</a:t>
            </a: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ল 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8171" y="1364954"/>
            <a:ext cx="281752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ষ্ঠ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ষ </a:t>
            </a:r>
            <a:r>
              <a:rPr kumimoji="0" lang="en-US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ঠ</a:t>
            </a:r>
            <a:r>
              <a:rPr kumimoji="0" lang="en-US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5215" y="2159642"/>
            <a:ext cx="290675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শ্ব</a:t>
            </a:r>
            <a:r>
              <a:rPr kumimoji="0" lang="bn-IN" sz="54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 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</a:t>
            </a:r>
            <a:endParaRPr kumimoji="0" lang="bn-BD" sz="4800" b="1" i="0" u="none" strike="noStrike" kern="1200" cap="none" spc="0" normalizeH="0" baseline="0" noProof="0" dirty="0">
              <a:ln w="11430"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3866" y="4179350"/>
            <a:ext cx="265304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ন্ত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= ন 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1612" y="5213481"/>
            <a:ext cx="270933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ণ্ড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= ণ 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</a:t>
            </a:r>
            <a:r>
              <a:rPr kumimoji="0" lang="bn-BD" sz="4800" b="1" i="0" u="none" strike="noStrike" kern="1200" cap="none" spc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47767" y="1604797"/>
            <a:ext cx="821062" cy="3029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52524" y="2408313"/>
            <a:ext cx="821062" cy="32456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36324" y="3261936"/>
            <a:ext cx="821062" cy="3029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52524" y="4454757"/>
            <a:ext cx="821062" cy="3029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73789" y="5469178"/>
            <a:ext cx="821062" cy="3029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1975" y="3066350"/>
            <a:ext cx="176586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ফা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ল্গু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2075" y="1362067"/>
            <a:ext cx="14424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জ্যৈ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ষ্ঠ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1123" y="2212914"/>
            <a:ext cx="149388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শ্বি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 </a:t>
            </a: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4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0356" y="4165610"/>
            <a:ext cx="165704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ন্ত 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</a:t>
            </a: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3645" y="5276814"/>
            <a:ext cx="165704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প্রচ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ণ্ড</a:t>
            </a:r>
            <a:r>
              <a:rPr kumimoji="0" lang="bn-BD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3788" y="415409"/>
            <a:ext cx="7675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চিনে নিই </a:t>
            </a:r>
            <a:endParaRPr lang="en-US" sz="5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470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380F0-56A3-4CB8-A1E5-082EF6CE4E9D}"/>
              </a:ext>
            </a:extLst>
          </p:cNvPr>
          <p:cNvSpPr txBox="1"/>
          <p:nvPr/>
        </p:nvSpPr>
        <p:spPr>
          <a:xfrm>
            <a:off x="1446221" y="2297170"/>
            <a:ext cx="972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 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5612" y="3479076"/>
            <a:ext cx="14424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জ্যৈ</a:t>
            </a: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ষ্ঠ 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164" y="4445808"/>
            <a:ext cx="149388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kumimoji="0" lang="bn-IN" sz="44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4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2799" y="3596242"/>
            <a:ext cx="227489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ষ্ঠ</a:t>
            </a: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ষ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ঠ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7097" y="4470689"/>
            <a:ext cx="226824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kumimoji="0" lang="bn-IN" sz="4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r>
              <a:rPr lang="en-US" sz="4400" b="1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kumimoji="0" lang="bn-BD" sz="44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  <a:r>
              <a:rPr kumimoji="0" lang="bn-IN" sz="44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kumimoji="0" lang="bn-BD" sz="4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89760" y="3761813"/>
            <a:ext cx="958300" cy="265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89786" y="4737525"/>
            <a:ext cx="958300" cy="265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15510" y="3731140"/>
            <a:ext cx="958300" cy="265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89760" y="4682636"/>
            <a:ext cx="958300" cy="265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059" y="3574568"/>
            <a:ext cx="339620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ষষ্ঠ,</a:t>
            </a:r>
            <a:r>
              <a:rPr kumimoji="0" lang="bn-IN" sz="4400" b="1" i="0" u="none" strike="noStrike" kern="1200" cap="none" spc="0" normalizeH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পৃষ্ঠা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5434" y="4524488"/>
            <a:ext cx="311309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</a:t>
            </a:r>
            <a:r>
              <a:rPr lang="bn-IN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প্রান্ত</a:t>
            </a:r>
            <a:r>
              <a:rPr kumimoji="0" lang="bn-BD" sz="44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8976" y="732142"/>
            <a:ext cx="3213493" cy="923330"/>
            <a:chOff x="2590800" y="1161276"/>
            <a:chExt cx="2469458" cy="923330"/>
          </a:xfrm>
        </p:grpSpPr>
        <p:sp>
          <p:nvSpPr>
            <p:cNvPr id="15" name="Rounded Rectangle 14"/>
            <p:cNvSpPr/>
            <p:nvPr/>
          </p:nvSpPr>
          <p:spPr>
            <a:xfrm>
              <a:off x="2590800" y="1244888"/>
              <a:ext cx="2463801" cy="838200"/>
            </a:xfrm>
            <a:prstGeom prst="roundRect">
              <a:avLst>
                <a:gd name="adj" fmla="val 26584"/>
              </a:avLst>
            </a:prstGeom>
            <a:gradFill flip="none" rotWithShape="1">
              <a:gsLst>
                <a:gs pos="0">
                  <a:srgbClr val="006600"/>
                </a:gs>
                <a:gs pos="23000">
                  <a:schemeClr val="bg1"/>
                </a:gs>
                <a:gs pos="77000">
                  <a:schemeClr val="bg1">
                    <a:lumMod val="95000"/>
                  </a:schemeClr>
                </a:gs>
                <a:gs pos="93000">
                  <a:schemeClr val="bg1"/>
                </a:gs>
                <a:gs pos="90000">
                  <a:srgbClr val="FF669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200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5110" y="1161276"/>
              <a:ext cx="2345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smtClean="0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54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258302" y="1107164"/>
            <a:ext cx="25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>
          <a:xfrm>
            <a:off x="1642784" y="742950"/>
            <a:ext cx="2114829" cy="1363462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746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54" y="322528"/>
            <a:ext cx="334578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আদর্শ পাঠ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981" y="954087"/>
            <a:ext cx="9715499" cy="605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altLang="en-US" sz="3333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 </a:t>
            </a:r>
            <a:r>
              <a:rPr lang="en-US" altLang="en-US" sz="3333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altLang="en-US" sz="3333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altLang="en-US" sz="333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 নং</a:t>
            </a:r>
            <a:r>
              <a:rPr lang="bn-BD" altLang="en-US" sz="3333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 করো এবং কিছুক্ষন পড়।</a:t>
            </a:r>
            <a:endParaRPr lang="en-US" altLang="en-US" sz="3333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695" r="4258" b="3077"/>
          <a:stretch/>
        </p:blipFill>
        <p:spPr>
          <a:xfrm>
            <a:off x="4229100" y="1629569"/>
            <a:ext cx="3914775" cy="44997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838324"/>
            <a:ext cx="2495550" cy="1838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616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4794" y="3616549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০৫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/২০২২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0" y="4253764"/>
            <a:ext cx="643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খড়িখালী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 ঝিনাইদহ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mstniceaktermubin@gmail.com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8597" y="1443037"/>
            <a:ext cx="2336204" cy="2064019"/>
            <a:chOff x="1735734" y="1304293"/>
            <a:chExt cx="2351349" cy="21456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78873">
              <a:off x="1918852" y="1317927"/>
              <a:ext cx="2168231" cy="18404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42197">
              <a:off x="1735734" y="1304293"/>
              <a:ext cx="1738100" cy="1763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23053">
              <a:off x="2369862" y="2517869"/>
              <a:ext cx="1008242" cy="8558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61" y="1314507"/>
              <a:ext cx="1771652" cy="1771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207449" y="3682441"/>
            <a:ext cx="3536001" cy="58477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 নাইচ আক্‌তার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2116465" y="330665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marilis-Red-fl-1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626" y="1185862"/>
            <a:ext cx="1752600" cy="4071937"/>
          </a:xfrm>
          <a:prstGeom prst="rect">
            <a:avLst/>
          </a:prstGeom>
          <a:ln w="127000" cap="rnd">
            <a:noFill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302821" y="4182617"/>
            <a:ext cx="1725869" cy="1390609"/>
            <a:chOff x="2335143" y="4545105"/>
            <a:chExt cx="1725869" cy="1390609"/>
          </a:xfrm>
        </p:grpSpPr>
        <p:pic>
          <p:nvPicPr>
            <p:cNvPr id="13" name="Picture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83772" y="4235004"/>
            <a:ext cx="1725869" cy="1376322"/>
            <a:chOff x="2335143" y="4559392"/>
            <a:chExt cx="1725869" cy="1376322"/>
          </a:xfrm>
        </p:grpSpPr>
        <p:pic>
          <p:nvPicPr>
            <p:cNvPr id="17" name="Picture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5939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"/>
          <a:stretch/>
        </p:blipFill>
        <p:spPr>
          <a:xfrm>
            <a:off x="8541869" y="1257300"/>
            <a:ext cx="1802281" cy="221581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132162"/>
            <a:ext cx="1669256" cy="879883"/>
            <a:chOff x="145257" y="275036"/>
            <a:chExt cx="1669256" cy="8798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196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650" y="1712932"/>
            <a:ext cx="17675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ষড়ঋতু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96546" y="1972200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7624" y="1700095"/>
            <a:ext cx="2020459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ছয়টি ঋতু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21" y="2894342"/>
            <a:ext cx="16619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গ্রীষ্ম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35422" y="2963693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9535" y="2764254"/>
            <a:ext cx="2020459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গরমকাল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938" y="4217596"/>
            <a:ext cx="16561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তাপ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78284" y="4358235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1912" y="4184617"/>
            <a:ext cx="1618551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উষ্ণতা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384576" y="5578452"/>
            <a:ext cx="978408" cy="3553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731" y="5407405"/>
            <a:ext cx="2912977" cy="646331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 সহ্য করা যায় না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650" y="5400001"/>
            <a:ext cx="147632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অসহ্য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1514475"/>
            <a:ext cx="1757362" cy="94950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246019" y="1823205"/>
            <a:ext cx="3893685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ষড়ঋতুর দেশ বাংলাদেশ।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2731376"/>
            <a:ext cx="1728787" cy="9833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36775" y="2920217"/>
            <a:ext cx="5434475" cy="120032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বৈশাখ ও জ্যৈষ্ঠ মাস দুটো হলো গ্রীষ্মকাল।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4000499"/>
            <a:ext cx="1714501" cy="102353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6811435" y="4160446"/>
            <a:ext cx="4279805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রৌদ্রের অসহ্য তাপ।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43512"/>
            <a:ext cx="1743075" cy="97154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7020410" y="5391280"/>
            <a:ext cx="4945981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জ্যৈষ্ঠ মাসে অসহ্য গরম </a:t>
            </a:r>
            <a:r>
              <a:rPr kumimoji="0" lang="bn-IN" sz="36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পড়ে।</a:t>
            </a:r>
            <a:endParaRPr kumimoji="0" lang="bn-BD" sz="36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8CD313-30A6-4644-8CC1-8F8BD70B8ADE}"/>
              </a:ext>
            </a:extLst>
          </p:cNvPr>
          <p:cNvSpPr txBox="1"/>
          <p:nvPr/>
        </p:nvSpPr>
        <p:spPr>
          <a:xfrm>
            <a:off x="138056" y="801712"/>
            <a:ext cx="1219205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থেকে খুঁজে বের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বাক্য গঠন করি।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2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8" grpId="0"/>
      <p:bldP spid="20" grpId="0"/>
      <p:bldP spid="2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04416" y="1129713"/>
            <a:ext cx="1080173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শব্দগুলো খালি জায়গায় বসিয়ে বাক্য তৈরি কর</a:t>
            </a:r>
            <a:endParaRPr kumimoji="0" lang="bn-BD" sz="4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37" y="1970472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মধুমাস</a:t>
            </a:r>
            <a:endParaRPr kumimoji="0" lang="bn-BD" sz="40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272" y="1956488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ছয়</a:t>
            </a:r>
            <a:endParaRPr kumimoji="0" lang="bn-BD" sz="40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1085" y="1970472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ষড়ঋতুর</a:t>
            </a:r>
            <a:endParaRPr kumimoji="0" lang="bn-BD" sz="40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9706" y="2910625"/>
            <a:ext cx="791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আমাদের দেশ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..........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..........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3593" y="3926498"/>
            <a:ext cx="101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রকম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……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 ঋতুই প্রত্যেক বছর আসা-যাওয়া করে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707" y="4819383"/>
            <a:ext cx="873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মাসে হয় একটি ঋতু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32220" y="1970472"/>
            <a:ext cx="22360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দুই</a:t>
            </a:r>
            <a:endParaRPr kumimoji="0" lang="bn-BD" sz="40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9706" y="5618418"/>
            <a:ext cx="828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গ্রীষ্মকে বলা হয়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…………।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9" y="2128837"/>
            <a:ext cx="2303018" cy="1688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4071938" y="314327"/>
            <a:ext cx="3814763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4866" y="715519"/>
            <a:ext cx="25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240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1524 0.1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06549 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42239 0.37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3933 0.5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05" y="689313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3509964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4172" y="682599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025" y="1471613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4939" y="3571876"/>
            <a:ext cx="2647950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0" y="2562226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86503" y="1528713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164" y="2262685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5626" y="3512723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5977" y="4405809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509055" y="4364351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5574" y="1516221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9914" y="271491"/>
            <a:ext cx="89725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ঋতুগুলোর নাম বারবার অনুশীলন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669256" cy="879883"/>
            <a:chOff x="145257" y="275036"/>
            <a:chExt cx="1669256" cy="87988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365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87" y="644342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3509964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4172" y="682599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025" y="1471613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4939" y="3571876"/>
            <a:ext cx="2647950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0" y="2562226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406622" y="1468753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164" y="2262685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0636" y="3317851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5977" y="4405809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509055" y="4364351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5574" y="1516221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9914" y="271491"/>
            <a:ext cx="897255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 বারবার অনুশীলন</a:t>
            </a:r>
            <a:r>
              <a: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3319" y="3898849"/>
            <a:ext cx="2843213" cy="2475369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66" y="4654474"/>
            <a:ext cx="89725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669256" cy="879883"/>
            <a:chOff x="145257" y="275036"/>
            <a:chExt cx="1669256" cy="87988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819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 animBg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776" y="371475"/>
            <a:ext cx="2112279" cy="2025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397" y="628650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8261" y="1110160"/>
            <a:ext cx="306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280" y="2493632"/>
            <a:ext cx="8980985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সংক্ষেপে উত্তর দলে আলোচনা করে লেখ।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5152" y="3333577"/>
            <a:ext cx="958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 মাস পর পর ঋতু বদল হয়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852" y="4243389"/>
            <a:ext cx="577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ছয়টি ঋতুর নাম লেখ?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708" y="5091431"/>
            <a:ext cx="86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ঋতুর দুইটি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বৈশি</a:t>
            </a:r>
            <a:r>
              <a:rPr lang="en-US" sz="36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ষ্ঠ্য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693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7874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4427330" y="613818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9305" y="158131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69" y="1114424"/>
            <a:ext cx="2685775" cy="17002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202725" y="1494322"/>
            <a:ext cx="6974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1365654" y="2616120"/>
            <a:ext cx="994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কয় ঋতুর দেশ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6973" y="4301388"/>
            <a:ext cx="967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মাস নিয়ে কোন কোন ঋতু হয়?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353" y="5099588"/>
            <a:ext cx="1055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ঋতু তোমার বেশি পছন্দ? পছন্দের কারণ ২টি বাক্যে লেখ।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455956"/>
            <a:ext cx="983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 মধুমাস বলা হয় কেন?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1582" y="618431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871663"/>
            <a:ext cx="4957764" cy="341471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 descr="boy-going-to-school-cartoon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1868300"/>
            <a:ext cx="4793876" cy="34323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1586" y="403032"/>
            <a:ext cx="1757363" cy="13158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41345" y="3850125"/>
            <a:ext cx="1725869" cy="1379878"/>
            <a:chOff x="2335143" y="4584088"/>
            <a:chExt cx="1725869" cy="1379878"/>
          </a:xfrm>
        </p:grpSpPr>
        <p:pic>
          <p:nvPicPr>
            <p:cNvPr id="7" name="Picture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15" y="4612340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-1804" r="4633" b="6701"/>
          <a:stretch/>
        </p:blipFill>
        <p:spPr>
          <a:xfrm>
            <a:off x="9150623" y="275585"/>
            <a:ext cx="1879328" cy="148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318744" y="5508833"/>
            <a:ext cx="1053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অনুচ্ছেদ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68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228602"/>
            <a:ext cx="11787189" cy="6157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1614" y="3624760"/>
            <a:ext cx="89725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252462" y="5953217"/>
            <a:ext cx="1040020" cy="643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763301" y="5919880"/>
            <a:ext cx="1040020" cy="643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858548" y="269154"/>
            <a:ext cx="1040020" cy="643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457200"/>
            <a:ext cx="2190750" cy="2828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2" y="4768453"/>
            <a:ext cx="1700212" cy="127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28851" y="645870"/>
            <a:ext cx="77525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9981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394518-75E1-49F6-8511-7EB140888F8D}"/>
              </a:ext>
            </a:extLst>
          </p:cNvPr>
          <p:cNvSpPr/>
          <p:nvPr/>
        </p:nvSpPr>
        <p:spPr>
          <a:xfrm>
            <a:off x="3574193" y="311696"/>
            <a:ext cx="4657571" cy="707886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 ছবি দেখি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A6DF99-E3A3-45BF-81F9-266EC934AA58}"/>
              </a:ext>
            </a:extLst>
          </p:cNvPr>
          <p:cNvSpPr/>
          <p:nvPr/>
        </p:nvSpPr>
        <p:spPr>
          <a:xfrm>
            <a:off x="5070584" y="3137970"/>
            <a:ext cx="1670650" cy="646331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বর্ষার ছবি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8E2D91-D882-4D84-AA4F-67E03E1527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100137"/>
            <a:ext cx="3220780" cy="198670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97CCD3-C7E1-4763-BE50-C7B4B31E65E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0"/>
          <a:stretch/>
        </p:blipFill>
        <p:spPr>
          <a:xfrm>
            <a:off x="4439676" y="1042989"/>
            <a:ext cx="325966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DA6D9C-8B04-4021-94F2-6BA9BB361C1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89" y="1039755"/>
            <a:ext cx="3259667" cy="20892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29C2EA-49D0-46CF-949A-B788A5C5B4C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66" y="3786188"/>
            <a:ext cx="3259667" cy="20145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0C1589-FF11-46A7-8C66-0EEDF0BD76A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8" y="3779603"/>
            <a:ext cx="3156382" cy="19925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BEF7D9-81CB-4F52-B72D-17B3903E47A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8" y="3733928"/>
            <a:ext cx="3257550" cy="21416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3B2D3B-E7D8-4250-AF51-47047BCE2458}"/>
              </a:ext>
            </a:extLst>
          </p:cNvPr>
          <p:cNvSpPr/>
          <p:nvPr/>
        </p:nvSpPr>
        <p:spPr>
          <a:xfrm>
            <a:off x="5084446" y="5802255"/>
            <a:ext cx="1781257" cy="58477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শরতের ছবি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17874"/>
            <a:ext cx="1669256" cy="879883"/>
            <a:chOff x="145257" y="275036"/>
            <a:chExt cx="1669256" cy="879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985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C5AC208-F7D0-4488-B218-7A79FAD7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016" y="3394112"/>
            <a:ext cx="3161771" cy="213515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DEA1CD5-A743-4F0D-955C-B96A0BB4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4186" y="1171575"/>
            <a:ext cx="3192464" cy="19716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CAB585F-7B1B-455C-9C9A-08CD8498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303" y="3414713"/>
            <a:ext cx="3504672" cy="20859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393C73D-FC07-48AA-8653-D2C96C23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474" y="1185863"/>
            <a:ext cx="3478214" cy="19573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FA869F72-7121-4A89-88D5-BAC21794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342900"/>
            <a:ext cx="4649788" cy="584200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আরো </a:t>
            </a: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A8DEEA-CC26-4234-8962-44633053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5614988"/>
            <a:ext cx="551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বুঝতে পারলে? 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A6D2F3-01CD-4324-BE36-F8D2532BE10E}"/>
              </a:ext>
            </a:extLst>
          </p:cNvPr>
          <p:cNvSpPr txBox="1"/>
          <p:nvPr/>
        </p:nvSpPr>
        <p:spPr>
          <a:xfrm>
            <a:off x="2514600" y="5640253"/>
            <a:ext cx="71628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আমাদের আজকের পাঠ কী হতে পারে?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71575"/>
            <a:ext cx="3000375" cy="19859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343275"/>
            <a:ext cx="2986087" cy="21431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117874"/>
            <a:ext cx="1669256" cy="879883"/>
            <a:chOff x="145257" y="275036"/>
            <a:chExt cx="1669256" cy="879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185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637" y="1379945"/>
            <a:ext cx="458693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3397856" y="1209271"/>
            <a:ext cx="1963414" cy="1963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1755914" y="41471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28700" y="2671763"/>
            <a:ext cx="9434512" cy="3571875"/>
            <a:chOff x="1028700" y="2671763"/>
            <a:chExt cx="9434512" cy="357187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700" y="2671763"/>
              <a:ext cx="9434512" cy="35718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EC1B186-E963-444D-8863-076BD2B8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13" y="3700464"/>
              <a:ext cx="4129087" cy="1614486"/>
            </a:xfrm>
            <a:prstGeom prst="ellipse">
              <a:avLst/>
            </a:prstGeom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112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32409 -0.02152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558816" y="402917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794" y="1226394"/>
            <a:ext cx="854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3612" y="2225047"/>
            <a:ext cx="9205868" cy="3432069"/>
            <a:chOff x="1873612" y="2225047"/>
            <a:chExt cx="8773586" cy="3432069"/>
          </a:xfrm>
        </p:grpSpPr>
        <p:grpSp>
          <p:nvGrpSpPr>
            <p:cNvPr id="5" name="Group 4"/>
            <p:cNvGrpSpPr/>
            <p:nvPr/>
          </p:nvGrpSpPr>
          <p:grpSpPr>
            <a:xfrm>
              <a:off x="4692894" y="3966615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32" name="Chevron 31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32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33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34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" name="Group 5"/>
            <p:cNvGrpSpPr/>
            <p:nvPr/>
          </p:nvGrpSpPr>
          <p:grpSpPr>
            <a:xfrm>
              <a:off x="3675923" y="3133921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27" name="Chevron 26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Chevron 27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Chevron 28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vron 29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Chevron 30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" name="Chevron 6"/>
            <p:cNvSpPr/>
            <p:nvPr/>
          </p:nvSpPr>
          <p:spPr>
            <a:xfrm>
              <a:off x="4603882" y="2284024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3626871" y="2225653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822073" y="2225047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8139041" y="2225048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15701" y="3973076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16583" y="309538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15701" y="228080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8814" y="2394016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নির্দেশনা শুনে পালন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25836" y="3235613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.২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বিষয় প্রশ্ন করতে ও প্রশ্নের উত্তর দিতে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502386" y="4730422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5925639" y="4854799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7041970" y="4854799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8157418" y="4854799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234520" y="4808003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7920" y="4900175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ভেঙে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8687" y="4059834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পাঠ্যপুস্তকের শব্দ শুদ্ধ উচ্চারণে পড়তে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n 22"/>
            <p:cNvSpPr/>
            <p:nvPr/>
          </p:nvSpPr>
          <p:spPr>
            <a:xfrm>
              <a:off x="1887900" y="31099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1897425" y="4833936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n 24"/>
            <p:cNvSpPr/>
            <p:nvPr/>
          </p:nvSpPr>
          <p:spPr>
            <a:xfrm>
              <a:off x="1892662" y="4000499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n 25"/>
            <p:cNvSpPr/>
            <p:nvPr/>
          </p:nvSpPr>
          <p:spPr>
            <a:xfrm>
              <a:off x="1873612" y="23098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8" y="390334"/>
            <a:ext cx="1796414" cy="171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999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212904" y="2838736"/>
            <a:ext cx="1177961" cy="112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6520" y="428625"/>
            <a:ext cx="4830168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ছবিটি ভালোভাবে লক্ষ কর</a:t>
            </a:r>
            <a:r>
              <a:rPr kumimoji="0" lang="bn-IN" sz="4400" i="0" u="none" strike="noStrike" kern="1200" cap="none" spc="0" normalizeH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 w="11430"/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493" y="5502473"/>
            <a:ext cx="414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 কী কী দেখা যাচ্ছে?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897" y="5427524"/>
            <a:ext cx="385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ছেলেমেয়েরা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করছে?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247" y="5487483"/>
            <a:ext cx="784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বলতো লোকটি কেন মাথার উপরে ছাতা ধরে হাটছে?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127" y="5414784"/>
            <a:ext cx="735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 ঋতুতে বাংলাদেশের প্রাকৃতিক রূপ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হয়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আজ আমরা সে সম্পর্কে জানবো।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343026"/>
            <a:ext cx="8277135" cy="38099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722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057276"/>
            <a:ext cx="9786937" cy="42576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F2903F-4724-460A-BA12-EAE6ADE955E0}"/>
              </a:ext>
            </a:extLst>
          </p:cNvPr>
          <p:cNvSpPr txBox="1"/>
          <p:nvPr/>
        </p:nvSpPr>
        <p:spPr>
          <a:xfrm>
            <a:off x="3950100" y="5502845"/>
            <a:ext cx="450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ষড়ঋতুর দেশ বাংলাদেশ।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3353" y="5575689"/>
            <a:ext cx="483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 দুইমাসে হয় একটি ঋতু।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4806" y="314325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3438419" y="959018"/>
            <a:ext cx="105520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গ্রীষ্ম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6793463" y="961128"/>
            <a:ext cx="99506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বর্ষা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0276129" y="958317"/>
            <a:ext cx="88053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শরৎ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3495559" y="3257614"/>
            <a:ext cx="95046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হেমন্ত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7005792" y="3259722"/>
            <a:ext cx="79197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শীত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0286596" y="3274008"/>
            <a:ext cx="915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cap="none" spc="0" normalizeH="0" baseline="0" noProof="0" dirty="0">
                <a:ln w="11430"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বসন্ত</a:t>
            </a:r>
            <a:endParaRPr kumimoji="0" lang="bn-BD" sz="3200" i="0" u="none" strike="noStrike" kern="1200" cap="none" spc="0" normalizeH="0" baseline="0" noProof="0" dirty="0">
              <a:ln w="11430"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793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9219" y="5730344"/>
            <a:ext cx="705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যেমন বৈশাখ ও জ্যৈষ্ঠ মাস দুইটি হলো গ্রীষ্মকাল।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9109" y="5197721"/>
            <a:ext cx="119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বৈশাখ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7060" y="5152750"/>
            <a:ext cx="124741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জ্যৈষ্ঠ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3BFA6C-6969-48EB-A1F3-BD28C53B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2" y="1228725"/>
            <a:ext cx="5609552" cy="3771900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E93880-50D2-4AAF-BB43-DAEC3DFD9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45" y="1243013"/>
            <a:ext cx="5387240" cy="3729038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654831" y="371475"/>
            <a:ext cx="734688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ছবির সাথে </a:t>
            </a:r>
            <a:r>
              <a:rPr kumimoji="0" lang="bn-IN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bn-IN" sz="3600" i="0" u="none" strike="noStrike" kern="1200" cap="none" spc="0" normalizeH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</a:t>
            </a:r>
            <a:r>
              <a:rPr kumimoji="0" lang="en-US" sz="3600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17873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019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749</Words>
  <Application>Microsoft Office PowerPoint</Application>
  <PresentationFormat>Widescreen</PresentationFormat>
  <Paragraphs>156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120</cp:revision>
  <dcterms:created xsi:type="dcterms:W3CDTF">2022-07-03T05:31:01Z</dcterms:created>
  <dcterms:modified xsi:type="dcterms:W3CDTF">2022-07-04T15:37:30Z</dcterms:modified>
</cp:coreProperties>
</file>