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7" r:id="rId10"/>
    <p:sldId id="270" r:id="rId11"/>
    <p:sldId id="268" r:id="rId12"/>
    <p:sldId id="269" r:id="rId13"/>
    <p:sldId id="272" r:id="rId14"/>
    <p:sldId id="273" r:id="rId15"/>
    <p:sldId id="263" r:id="rId16"/>
    <p:sldId id="265" r:id="rId17"/>
    <p:sldId id="266" r:id="rId18"/>
    <p:sldId id="26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1A262-3BA8-4BDA-A1CB-C8105A957740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A9656-85D0-4A8E-95BB-E74A03A6A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81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A9656-85D0-4A8E-95BB-E74A03A6A9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73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A9656-85D0-4A8E-95BB-E74A03A6A99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68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44AB-B23B-4053-90CF-0FE98488CC9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733-3712-4845-8C2F-EB1946A3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0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44AB-B23B-4053-90CF-0FE98488CC9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733-3712-4845-8C2F-EB1946A3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0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44AB-B23B-4053-90CF-0FE98488CC9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733-3712-4845-8C2F-EB1946A3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1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44AB-B23B-4053-90CF-0FE98488CC9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733-3712-4845-8C2F-EB1946A3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7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44AB-B23B-4053-90CF-0FE98488CC9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733-3712-4845-8C2F-EB1946A3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0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44AB-B23B-4053-90CF-0FE98488CC9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733-3712-4845-8C2F-EB1946A3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1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44AB-B23B-4053-90CF-0FE98488CC9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733-3712-4845-8C2F-EB1946A3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3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44AB-B23B-4053-90CF-0FE98488CC9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733-3712-4845-8C2F-EB1946A3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5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44AB-B23B-4053-90CF-0FE98488CC9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733-3712-4845-8C2F-EB1946A3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1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44AB-B23B-4053-90CF-0FE98488CC9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733-3712-4845-8C2F-EB1946A3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44AB-B23B-4053-90CF-0FE98488CC9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733-3712-4845-8C2F-EB1946A3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6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744AB-B23B-4053-90CF-0FE98488CC9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7733-3712-4845-8C2F-EB1946A3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5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7" Type="http://schemas.openxmlformats.org/officeDocument/2006/relationships/image" Target="../media/image30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0.png"/><Relationship Id="rId4" Type="http://schemas.openxmlformats.org/officeDocument/2006/relationships/image" Target="../media/image27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5.xml"/><Relationship Id="rId18" Type="http://schemas.openxmlformats.org/officeDocument/2006/relationships/slide" Target="slide17.xml"/><Relationship Id="rId3" Type="http://schemas.openxmlformats.org/officeDocument/2006/relationships/slide" Target="slide1.xml"/><Relationship Id="rId7" Type="http://schemas.openxmlformats.org/officeDocument/2006/relationships/slide" Target="slide5.xml"/><Relationship Id="rId12" Type="http://schemas.openxmlformats.org/officeDocument/2006/relationships/slide" Target="slide16.xml"/><Relationship Id="rId17" Type="http://schemas.openxmlformats.org/officeDocument/2006/relationships/slide" Target="slide14.xml"/><Relationship Id="rId2" Type="http://schemas.openxmlformats.org/officeDocument/2006/relationships/notesSlide" Target="../notesSlides/notesSlide2.xml"/><Relationship Id="rId16" Type="http://schemas.openxmlformats.org/officeDocument/2006/relationships/slide" Target="slide13.xml"/><Relationship Id="rId20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11.xml"/><Relationship Id="rId5" Type="http://schemas.openxmlformats.org/officeDocument/2006/relationships/slide" Target="slide3.xml"/><Relationship Id="rId15" Type="http://schemas.openxmlformats.org/officeDocument/2006/relationships/slide" Target="slide10.xml"/><Relationship Id="rId10" Type="http://schemas.openxmlformats.org/officeDocument/2006/relationships/slide" Target="slide8.xml"/><Relationship Id="rId19" Type="http://schemas.openxmlformats.org/officeDocument/2006/relationships/slide" Target="slide9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50.png"/><Relationship Id="rId4" Type="http://schemas.openxmlformats.org/officeDocument/2006/relationships/image" Target="../media/image1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0.png"/><Relationship Id="rId10" Type="http://schemas.openxmlformats.org/officeDocument/2006/relationships/image" Target="../media/image25.png"/><Relationship Id="rId4" Type="http://schemas.openxmlformats.org/officeDocument/2006/relationships/image" Target="../media/image190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60000"/>
                <a:lumOff val="40000"/>
              </a:schemeClr>
            </a:gs>
            <a:gs pos="70000">
              <a:schemeClr val="accent1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596" y="495780"/>
            <a:ext cx="7839949" cy="522140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517336" y="495780"/>
            <a:ext cx="3214467" cy="14174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</a:rPr>
              <a:t>স্বাগতম</a:t>
            </a:r>
            <a:endParaRPr lang="en-US" sz="4800" dirty="0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2600325"/>
            <a:ext cx="19050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17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8" y="415636"/>
            <a:ext cx="1884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26474" y="983672"/>
                <a:ext cx="82018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১।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(−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1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1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সংযোজক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?  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74" y="983672"/>
                <a:ext cx="8201890" cy="584775"/>
              </a:xfrm>
              <a:prstGeom prst="rect">
                <a:avLst/>
              </a:prstGeom>
              <a:blipFill>
                <a:blip r:embed="rId2"/>
                <a:stretch>
                  <a:fillRect l="-1857" t="-12500" r="-2749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17414" y="1607565"/>
            <a:ext cx="4031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321" y="2231458"/>
            <a:ext cx="23205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17414" y="2816671"/>
                <a:ext cx="2320513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(খ )</a:t>
                </a:r>
                <a:r>
                  <a:rPr lang="en-US" sz="32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14" y="2816671"/>
                <a:ext cx="2320513" cy="584775"/>
              </a:xfrm>
              <a:prstGeom prst="rect">
                <a:avLst/>
              </a:prstGeom>
              <a:blipFill>
                <a:blip r:embed="rId3"/>
                <a:stretch>
                  <a:fillRect t="-14583" b="-39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48138" y="3310133"/>
                <a:ext cx="2320513" cy="8190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(গ)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38" y="3310133"/>
                <a:ext cx="2320513" cy="819007"/>
              </a:xfrm>
              <a:prstGeom prst="rect">
                <a:avLst/>
              </a:prstGeom>
              <a:blipFill>
                <a:blip r:embed="rId4"/>
                <a:stretch>
                  <a:fillRect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34286" y="4205088"/>
                <a:ext cx="2320513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(ঘ)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2</m:t>
                    </m:r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86" y="4205088"/>
                <a:ext cx="2320513" cy="584775"/>
              </a:xfrm>
              <a:prstGeom prst="rect">
                <a:avLst/>
              </a:prstGeom>
              <a:blipFill>
                <a:blip r:embed="rId5"/>
                <a:stretch>
                  <a:fillRect t="-14583" b="-39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132179" y="2126966"/>
            <a:ext cx="309989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দুঃখিত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53853" y="3544365"/>
            <a:ext cx="272582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দুঃখিত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59883" y="2835764"/>
            <a:ext cx="23205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53853" y="4271446"/>
            <a:ext cx="26426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দুঃখিত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90501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455" y="484909"/>
            <a:ext cx="7398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মূলবিন্দু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বিন্দুগামী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নির্ণয়ঃ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961801" y="970682"/>
            <a:ext cx="4738105" cy="3897129"/>
            <a:chOff x="6878675" y="970682"/>
            <a:chExt cx="4738105" cy="3897129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9764435" y="2549630"/>
              <a:ext cx="0" cy="983928"/>
            </a:xfrm>
            <a:prstGeom prst="line">
              <a:avLst/>
            </a:prstGeom>
            <a:ln w="2540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0936002" y="1221184"/>
              <a:ext cx="5345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7326031" y="3533558"/>
              <a:ext cx="3632914" cy="15418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7845100" y="1636253"/>
              <a:ext cx="3113845" cy="2246442"/>
            </a:xfrm>
            <a:prstGeom prst="straightConnector1">
              <a:avLst/>
            </a:prstGeom>
            <a:ln w="22225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8318170" y="1519321"/>
              <a:ext cx="0" cy="2912012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1082208" y="3241170"/>
              <a:ext cx="5345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X</a:t>
              </a:r>
              <a:endParaRPr lang="en-US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76863" y="970682"/>
              <a:ext cx="5345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Y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6878675" y="3398175"/>
                  <a:ext cx="437620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8675" y="3398175"/>
                  <a:ext cx="437620" cy="43088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8268572" y="4436924"/>
                  <a:ext cx="420949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8572" y="4436924"/>
                  <a:ext cx="420949" cy="43088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TextBox 15"/>
            <p:cNvSpPr txBox="1"/>
            <p:nvPr/>
          </p:nvSpPr>
          <p:spPr>
            <a:xfrm>
              <a:off x="8350497" y="3390040"/>
              <a:ext cx="5345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o</a:t>
              </a:r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9702090" y="2433266"/>
              <a:ext cx="124691" cy="9732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 rot="19265089">
                  <a:off x="9425621" y="1773590"/>
                  <a:ext cx="112937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P(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9265089">
                  <a:off x="9425621" y="1773590"/>
                  <a:ext cx="1129370" cy="400110"/>
                </a:xfrm>
                <a:prstGeom prst="rect">
                  <a:avLst/>
                </a:prstGeom>
                <a:blipFill>
                  <a:blip r:embed="rId4"/>
                  <a:stretch>
                    <a:fillRect l="-5882" r="-2674" b="-113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/>
            <p:cNvSpPr txBox="1"/>
            <p:nvPr/>
          </p:nvSpPr>
          <p:spPr>
            <a:xfrm>
              <a:off x="9521896" y="3475739"/>
              <a:ext cx="5345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</a:t>
              </a:r>
            </a:p>
          </p:txBody>
        </p:sp>
        <p:sp>
          <p:nvSpPr>
            <p:cNvPr id="25" name="Arc 24"/>
            <p:cNvSpPr/>
            <p:nvPr/>
          </p:nvSpPr>
          <p:spPr>
            <a:xfrm>
              <a:off x="8627246" y="3241170"/>
              <a:ext cx="223852" cy="619138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8820845" y="3136519"/>
                  <a:ext cx="43575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0845" y="3136519"/>
                  <a:ext cx="435756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77553" y="1305210"/>
                <a:ext cx="6477859" cy="30646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 PM ,  X-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অক্ষের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উপর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লম্ব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P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স্থানাংক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.</a:t>
                </a:r>
              </a:p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PM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OA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সরলরেখার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endParaRPr lang="en-US" sz="3200" b="0" i="1" dirty="0" smtClean="0">
                  <a:latin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𝑚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tan</m:t>
                          </m:r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  <m:t>𝜃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𝑃𝑀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𝑂𝑀</m:t>
                              </m:r>
                            </m:den>
                          </m:f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  <m:t>=</m:t>
                          </m:r>
                        </m:e>
                      </m:func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2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53" y="1305210"/>
                <a:ext cx="6477859" cy="3064622"/>
              </a:xfrm>
              <a:prstGeom prst="rect">
                <a:avLst/>
              </a:prstGeom>
              <a:blipFill>
                <a:blip r:embed="rId6"/>
                <a:stretch>
                  <a:fillRect l="-2448" t="-2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6591" y="5062214"/>
                <a:ext cx="11126029" cy="1030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en-US" sz="32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মুল</a:t>
                </a:r>
                <a:r>
                  <a:rPr lang="en-US" sz="32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</a:t>
                </a:r>
                <a:r>
                  <a:rPr lang="en-US" sz="32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3200" dirty="0" err="1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32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নির্দিষ্ট</a:t>
                </a:r>
                <a:r>
                  <a:rPr lang="en-US" sz="3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বিন্দুগামী</a:t>
                </a:r>
                <a:r>
                  <a:rPr lang="en-US" sz="3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সরলরেখার</a:t>
                </a:r>
                <a:r>
                  <a:rPr lang="en-US" sz="32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ঢাল</a:t>
                </a:r>
                <a:r>
                  <a:rPr lang="en-US" sz="3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𝑚</m:t>
                    </m:r>
                    <m:r>
                      <a:rPr lang="en-US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C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i="1" dirty="0" smtClean="0">
                    <a:solidFill>
                      <a:srgbClr val="C00000"/>
                    </a:solidFill>
                    <a:latin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নির্দিষ্ট</m:t>
                        </m:r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বিন্দুর</m:t>
                        </m:r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কোটি</m:t>
                        </m:r>
                      </m:num>
                      <m:den>
                        <m:r>
                          <a:rPr lang="en-US" sz="32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নির্দিষ্ট</m:t>
                        </m:r>
                        <m:r>
                          <a:rPr lang="en-US" sz="32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32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বিন্দুর</m:t>
                        </m:r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ভুজ</m:t>
                        </m:r>
                      </m:den>
                    </m:f>
                  </m:oMath>
                </a14:m>
                <a:endParaRPr lang="en-US" sz="3200" i="1" dirty="0">
                  <a:solidFill>
                    <a:srgbClr val="C00000"/>
                  </a:solidFill>
                  <a:latin typeface="Cambria Math" panose="02040503050406030204" pitchFamily="18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91" y="5062214"/>
                <a:ext cx="11126029" cy="1030667"/>
              </a:xfrm>
              <a:prstGeom prst="rect">
                <a:avLst/>
              </a:prstGeom>
              <a:blipFill>
                <a:blip r:embed="rId7"/>
                <a:stretch>
                  <a:fillRect b="-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627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8" y="415636"/>
            <a:ext cx="1884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মূল্যায়ন-৩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26474" y="983672"/>
                <a:ext cx="8201890" cy="692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১।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মূলবিন্দু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সংযোজক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?  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74" y="983672"/>
                <a:ext cx="8201890" cy="692947"/>
              </a:xfrm>
              <a:prstGeom prst="rect">
                <a:avLst/>
              </a:prstGeom>
              <a:blipFill>
                <a:blip r:embed="rId2"/>
                <a:stretch>
                  <a:fillRect l="-1857" r="-2749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17414" y="1607565"/>
            <a:ext cx="4031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21451" y="2231458"/>
                <a:ext cx="2320513" cy="63119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(ক)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451" y="2231458"/>
                <a:ext cx="2320513" cy="631198"/>
              </a:xfrm>
              <a:prstGeom prst="rect">
                <a:avLst/>
              </a:prstGeom>
              <a:blipFill>
                <a:blip r:embed="rId3"/>
                <a:stretch>
                  <a:fillRect t="-5769" b="-36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17414" y="2816671"/>
                <a:ext cx="2320513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(খ )</a:t>
                </a:r>
                <a:r>
                  <a:rPr lang="en-US" sz="32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14" y="2816671"/>
                <a:ext cx="2320513" cy="584775"/>
              </a:xfrm>
              <a:prstGeom prst="rect">
                <a:avLst/>
              </a:prstGeom>
              <a:blipFill>
                <a:blip r:embed="rId4"/>
                <a:stretch>
                  <a:fillRect t="-14583" b="-39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17413" y="3323988"/>
                <a:ext cx="2320513" cy="81182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(গ)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i="1" smtClean="0">
                                <a:ln w="0"/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n w="0"/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13" y="3323988"/>
                <a:ext cx="2320513" cy="811825"/>
              </a:xfrm>
              <a:prstGeom prst="rect">
                <a:avLst/>
              </a:prstGeom>
              <a:blipFill>
                <a:blip r:embed="rId5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34286" y="4205088"/>
                <a:ext cx="2320513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(ঘ)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86" y="4205088"/>
                <a:ext cx="2320513" cy="584775"/>
              </a:xfrm>
              <a:prstGeom prst="rect">
                <a:avLst/>
              </a:prstGeom>
              <a:blipFill>
                <a:blip r:embed="rId6"/>
                <a:stretch>
                  <a:fillRect t="-14583" b="-39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4132179" y="2126966"/>
            <a:ext cx="309989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দুঃখিত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19213" y="2785379"/>
            <a:ext cx="272582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দুঃখিত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59883" y="3504615"/>
            <a:ext cx="23205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53853" y="4271446"/>
            <a:ext cx="26426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দুঃখিত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57314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065" y="611971"/>
            <a:ext cx="64956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26473" y="1634836"/>
                <a:ext cx="10917382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সরলরেখার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𝑚</m:t>
                    </m:r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=−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ৎ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সরলরেখার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দেওয়া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থাকলে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প্রদত্ত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𝑚</m:t>
                    </m:r>
                    <m:r>
                      <a:rPr lang="en-US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=−</m:t>
                    </m:r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এর</m:t>
                        </m:r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সহগ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এর</m:t>
                        </m:r>
                        <m:r>
                          <a:rPr lang="en-US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সহগ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73" y="1634836"/>
                <a:ext cx="10917382" cy="2031325"/>
              </a:xfrm>
              <a:prstGeom prst="rect">
                <a:avLst/>
              </a:prstGeom>
              <a:blipFill>
                <a:blip r:embed="rId2"/>
                <a:stretch>
                  <a:fillRect l="-1396" b="-3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1018" y="4170219"/>
                <a:ext cx="11536299" cy="879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যেমনঃ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সরলরেখার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ঢাল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𝑚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এর</m:t>
                        </m:r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সহগ</m:t>
                        </m:r>
                      </m:num>
                      <m:den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এর</m:t>
                        </m:r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সহগ</m:t>
                        </m:r>
                      </m:den>
                    </m:f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18" y="4170219"/>
                <a:ext cx="11536299" cy="879921"/>
              </a:xfrm>
              <a:prstGeom prst="rect">
                <a:avLst/>
              </a:prstGeom>
              <a:blipFill>
                <a:blip r:embed="rId3"/>
                <a:stretch>
                  <a:fillRect l="-1057" b="-3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633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8" y="415636"/>
            <a:ext cx="1884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মূল্যায়ন-৪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26473" y="983672"/>
                <a:ext cx="8936181" cy="631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e>
                    </m:rad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10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দ্বারা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সূচিত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সরলরেখার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?  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73" y="983672"/>
                <a:ext cx="8936181" cy="631198"/>
              </a:xfrm>
              <a:prstGeom prst="rect">
                <a:avLst/>
              </a:prstGeom>
              <a:blipFill>
                <a:blip r:embed="rId2"/>
                <a:stretch>
                  <a:fillRect t="-3846" r="-4980" b="-31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81879" y="1607565"/>
            <a:ext cx="4031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79886" y="2231458"/>
                <a:ext cx="2320513" cy="63119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(ক)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886" y="2231458"/>
                <a:ext cx="2320513" cy="631198"/>
              </a:xfrm>
              <a:prstGeom prst="rect">
                <a:avLst/>
              </a:prstGeom>
              <a:blipFill>
                <a:blip r:embed="rId3"/>
                <a:stretch>
                  <a:fillRect t="-5769" b="-36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17414" y="2816671"/>
                <a:ext cx="2320513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(খ )</a:t>
                </a:r>
                <a:r>
                  <a:rPr lang="en-US" sz="32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14" y="2816671"/>
                <a:ext cx="2320513" cy="584775"/>
              </a:xfrm>
              <a:prstGeom prst="rect">
                <a:avLst/>
              </a:prstGeom>
              <a:blipFill>
                <a:blip r:embed="rId4"/>
                <a:stretch>
                  <a:fillRect t="-14583" b="-39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69818" y="3323988"/>
                <a:ext cx="2320513" cy="81182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(গ)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i="1" smtClean="0">
                                <a:ln w="0"/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n w="0"/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818" y="3323988"/>
                <a:ext cx="2320513" cy="811825"/>
              </a:xfrm>
              <a:prstGeom prst="rect">
                <a:avLst/>
              </a:prstGeom>
              <a:blipFill>
                <a:blip r:embed="rId5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58973" y="4205088"/>
                <a:ext cx="2320513" cy="8190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(ঘ)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i="1">
                                <a:ln w="0"/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>
                                <a:ln w="0"/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32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973" y="4205088"/>
                <a:ext cx="2320513" cy="819007"/>
              </a:xfrm>
              <a:prstGeom prst="rect">
                <a:avLst/>
              </a:prstGeom>
              <a:blipFill>
                <a:blip r:embed="rId6"/>
                <a:stretch>
                  <a:fillRect b="-14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132179" y="2126966"/>
            <a:ext cx="309989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দুঃখিত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19213" y="2785379"/>
            <a:ext cx="272582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দুঃখিত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59883" y="3504615"/>
            <a:ext cx="23205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53853" y="4271446"/>
            <a:ext cx="26426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দুঃখিত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413069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1382" y="775855"/>
            <a:ext cx="2216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03564" y="1512516"/>
                <a:ext cx="1094722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১।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সরলরেখা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/>
                  <a:t>X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অক্ষের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135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°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কোণ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রেখাটির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564" y="1512516"/>
                <a:ext cx="10947228" cy="584775"/>
              </a:xfrm>
              <a:prstGeom prst="rect">
                <a:avLst/>
              </a:prstGeom>
              <a:blipFill>
                <a:blip r:embed="rId2"/>
                <a:stretch>
                  <a:fillRect l="-1448" t="-15625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762000" y="2316080"/>
            <a:ext cx="93987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(-2, 2), (1, 1)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বিন্দুগামী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497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346" y="818346"/>
            <a:ext cx="1911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43346" y="1567213"/>
                <a:ext cx="1094722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১।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সরলরেখা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/>
                  <a:t>X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অক্ষের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2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10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°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কোণ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রেখাটির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46" y="1567213"/>
                <a:ext cx="10947228" cy="584775"/>
              </a:xfrm>
              <a:prstGeom prst="rect">
                <a:avLst/>
              </a:prstGeom>
              <a:blipFill>
                <a:blip r:embed="rId2"/>
                <a:stretch>
                  <a:fillRect l="-1448" t="-15625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74071" y="2304596"/>
                <a:ext cx="12046439" cy="2342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 ।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সরলরেখা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(-4, -4), (2,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বিন্দুগামী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।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রেখাটির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৩।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সরলরেখার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i="1">
                                <a:ln w="0"/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>
                                <a:ln w="0"/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রেখাটি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/>
                  <a:t>X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অক্ষের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কোণ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তা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৪।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e>
                    </m:rad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𝑦</m:t>
                    </m:r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10</m:t>
                    </m:r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0</m:t>
                    </m:r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দ্বারা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সূচিত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সরলরেখাটি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/>
                  <a:t>X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অক্ষের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কোণ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71" y="2304596"/>
                <a:ext cx="12046439" cy="2342757"/>
              </a:xfrm>
              <a:prstGeom prst="rect">
                <a:avLst/>
              </a:prstGeom>
              <a:blipFill>
                <a:blip r:embed="rId3"/>
                <a:stretch>
                  <a:fillRect l="-1265" t="-4688" r="-304"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89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622" y="369876"/>
            <a:ext cx="1783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সংক্ষেপঃ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365251" y="1204172"/>
            <a:ext cx="1435825" cy="4622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02157" y="2094803"/>
            <a:ext cx="1896407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129959" y="2981199"/>
            <a:ext cx="186860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5400000">
            <a:off x="828305" y="1811979"/>
            <a:ext cx="376522" cy="155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>
            <a:off x="149430" y="3867106"/>
            <a:ext cx="182966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ঘোষনা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hlinkClick r:id="rId7" action="ppaction://hlinksldjump"/>
          </p:cNvPr>
          <p:cNvSpPr txBox="1"/>
          <p:nvPr/>
        </p:nvSpPr>
        <p:spPr>
          <a:xfrm>
            <a:off x="185858" y="4750225"/>
            <a:ext cx="1613757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hlinkClick r:id="rId8" action="ppaction://hlinksldjump"/>
          </p:cNvPr>
          <p:cNvSpPr txBox="1"/>
          <p:nvPr/>
        </p:nvSpPr>
        <p:spPr>
          <a:xfrm>
            <a:off x="73356" y="5676970"/>
            <a:ext cx="184913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endParaRPr lang="en-US" sz="2400" dirty="0"/>
          </a:p>
        </p:txBody>
      </p:sp>
      <p:sp>
        <p:nvSpPr>
          <p:cNvPr id="16" name="TextBox 15">
            <a:hlinkClick r:id="rId9" action="ppaction://hlinksldjump"/>
          </p:cNvPr>
          <p:cNvSpPr txBox="1"/>
          <p:nvPr/>
        </p:nvSpPr>
        <p:spPr>
          <a:xfrm>
            <a:off x="4179511" y="5661215"/>
            <a:ext cx="129303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মূল্যায়ন-১ </a:t>
            </a:r>
            <a:endParaRPr lang="en-US" sz="2400" dirty="0"/>
          </a:p>
        </p:txBody>
      </p:sp>
      <p:sp>
        <p:nvSpPr>
          <p:cNvPr id="19" name="TextBox 18">
            <a:hlinkClick r:id="rId10" action="ppaction://hlinksldjump"/>
          </p:cNvPr>
          <p:cNvSpPr txBox="1"/>
          <p:nvPr/>
        </p:nvSpPr>
        <p:spPr>
          <a:xfrm>
            <a:off x="3162368" y="4767342"/>
            <a:ext cx="316917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বিন্দুগামী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/>
          </a:p>
        </p:txBody>
      </p:sp>
      <p:sp>
        <p:nvSpPr>
          <p:cNvPr id="23" name="TextBox 22">
            <a:hlinkClick r:id="rId11" action="ppaction://hlinksldjump"/>
          </p:cNvPr>
          <p:cNvSpPr txBox="1"/>
          <p:nvPr/>
        </p:nvSpPr>
        <p:spPr>
          <a:xfrm>
            <a:off x="2107575" y="2113861"/>
            <a:ext cx="5134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বিন্দুগামী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/>
          </a:p>
        </p:txBody>
      </p:sp>
      <p:sp>
        <p:nvSpPr>
          <p:cNvPr id="24" name="TextBox 23">
            <a:hlinkClick r:id="rId12" action="ppaction://hlinksldjump"/>
          </p:cNvPr>
          <p:cNvSpPr txBox="1"/>
          <p:nvPr/>
        </p:nvSpPr>
        <p:spPr>
          <a:xfrm>
            <a:off x="7900596" y="3981366"/>
            <a:ext cx="213283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6" name="TextBox 25">
            <a:hlinkClick r:id="rId13" action="ppaction://hlinksldjump"/>
          </p:cNvPr>
          <p:cNvSpPr txBox="1"/>
          <p:nvPr/>
        </p:nvSpPr>
        <p:spPr>
          <a:xfrm>
            <a:off x="7936624" y="3104444"/>
            <a:ext cx="213283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7" name="TextBox 26">
            <a:hlinkClick r:id="rId14" action="ppaction://hlinksldjump"/>
          </p:cNvPr>
          <p:cNvSpPr txBox="1"/>
          <p:nvPr/>
        </p:nvSpPr>
        <p:spPr>
          <a:xfrm>
            <a:off x="3955594" y="1252498"/>
            <a:ext cx="125156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মূল্যায়ন-৩ </a:t>
            </a:r>
            <a:endParaRPr lang="en-US" sz="2400" dirty="0"/>
          </a:p>
        </p:txBody>
      </p:sp>
      <p:sp>
        <p:nvSpPr>
          <p:cNvPr id="29" name="TextBox 28">
            <a:hlinkClick r:id="rId15" action="ppaction://hlinksldjump"/>
          </p:cNvPr>
          <p:cNvSpPr txBox="1"/>
          <p:nvPr/>
        </p:nvSpPr>
        <p:spPr>
          <a:xfrm>
            <a:off x="4107999" y="3010943"/>
            <a:ext cx="121216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মূল্যায়ন-২ </a:t>
            </a:r>
            <a:endParaRPr lang="en-US" sz="2400" dirty="0"/>
          </a:p>
        </p:txBody>
      </p:sp>
      <p:sp>
        <p:nvSpPr>
          <p:cNvPr id="31" name="TextBox 30">
            <a:hlinkClick r:id="rId16" action="ppaction://hlinksldjump"/>
          </p:cNvPr>
          <p:cNvSpPr txBox="1"/>
          <p:nvPr/>
        </p:nvSpPr>
        <p:spPr>
          <a:xfrm>
            <a:off x="7565211" y="955129"/>
            <a:ext cx="2701007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1998564" y="5798717"/>
            <a:ext cx="2072313" cy="22022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4" name="TextBox 33">
            <a:hlinkClick r:id="rId17" action="ppaction://hlinksldjump"/>
          </p:cNvPr>
          <p:cNvSpPr txBox="1"/>
          <p:nvPr/>
        </p:nvSpPr>
        <p:spPr>
          <a:xfrm>
            <a:off x="8318321" y="2204953"/>
            <a:ext cx="1310587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মূল্যায়ন-৪ </a:t>
            </a:r>
            <a:endParaRPr lang="en-US" sz="2400" dirty="0"/>
          </a:p>
        </p:txBody>
      </p:sp>
      <p:sp>
        <p:nvSpPr>
          <p:cNvPr id="38" name="TextBox 37">
            <a:hlinkClick r:id="rId18" action="ppaction://hlinksldjump"/>
          </p:cNvPr>
          <p:cNvSpPr txBox="1"/>
          <p:nvPr/>
        </p:nvSpPr>
        <p:spPr>
          <a:xfrm>
            <a:off x="7900597" y="4926920"/>
            <a:ext cx="213283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সারসংক্ষেপ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Right Arrow 38"/>
          <p:cNvSpPr/>
          <p:nvPr/>
        </p:nvSpPr>
        <p:spPr>
          <a:xfrm rot="5400000">
            <a:off x="833464" y="2708350"/>
            <a:ext cx="376522" cy="155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0" name="Right Arrow 39"/>
          <p:cNvSpPr/>
          <p:nvPr/>
        </p:nvSpPr>
        <p:spPr>
          <a:xfrm rot="5400000">
            <a:off x="824821" y="3564117"/>
            <a:ext cx="376522" cy="155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1" name="Right Arrow 40"/>
          <p:cNvSpPr/>
          <p:nvPr/>
        </p:nvSpPr>
        <p:spPr>
          <a:xfrm rot="5400000">
            <a:off x="795806" y="4426916"/>
            <a:ext cx="376522" cy="155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2" name="Right Arrow 41"/>
          <p:cNvSpPr/>
          <p:nvPr/>
        </p:nvSpPr>
        <p:spPr>
          <a:xfrm rot="5400000">
            <a:off x="784155" y="5328094"/>
            <a:ext cx="376522" cy="155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3" name="Right Arrow 42"/>
          <p:cNvSpPr/>
          <p:nvPr/>
        </p:nvSpPr>
        <p:spPr>
          <a:xfrm rot="16200000">
            <a:off x="4522700" y="5382890"/>
            <a:ext cx="376522" cy="155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4" name="Right Arrow 43"/>
          <p:cNvSpPr/>
          <p:nvPr/>
        </p:nvSpPr>
        <p:spPr>
          <a:xfrm rot="16200000">
            <a:off x="4502556" y="4465130"/>
            <a:ext cx="376522" cy="155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5" name="TextBox 44">
            <a:hlinkClick r:id="rId19" action="ppaction://hlinksldjump"/>
          </p:cNvPr>
          <p:cNvSpPr txBox="1"/>
          <p:nvPr/>
        </p:nvSpPr>
        <p:spPr>
          <a:xfrm>
            <a:off x="2815272" y="3881072"/>
            <a:ext cx="378014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বিন্দুগামী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/>
          </a:p>
        </p:txBody>
      </p:sp>
      <p:sp>
        <p:nvSpPr>
          <p:cNvPr id="46" name="Right Arrow 45"/>
          <p:cNvSpPr/>
          <p:nvPr/>
        </p:nvSpPr>
        <p:spPr>
          <a:xfrm rot="16200000">
            <a:off x="4465716" y="3605682"/>
            <a:ext cx="376522" cy="155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7" name="Right Arrow 46"/>
          <p:cNvSpPr/>
          <p:nvPr/>
        </p:nvSpPr>
        <p:spPr>
          <a:xfrm rot="16200000">
            <a:off x="4470396" y="2760743"/>
            <a:ext cx="376522" cy="155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8" name="Right Arrow 47"/>
          <p:cNvSpPr/>
          <p:nvPr/>
        </p:nvSpPr>
        <p:spPr>
          <a:xfrm rot="16200000">
            <a:off x="4444736" y="1831685"/>
            <a:ext cx="376522" cy="155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9" name="Right Arrow 48"/>
          <p:cNvSpPr/>
          <p:nvPr/>
        </p:nvSpPr>
        <p:spPr>
          <a:xfrm>
            <a:off x="5320164" y="1375883"/>
            <a:ext cx="2064661" cy="17041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0" name="Right Arrow 49"/>
          <p:cNvSpPr/>
          <p:nvPr/>
        </p:nvSpPr>
        <p:spPr>
          <a:xfrm rot="5400000">
            <a:off x="8713272" y="1895333"/>
            <a:ext cx="376522" cy="155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1" name="Right Arrow 50"/>
          <p:cNvSpPr/>
          <p:nvPr/>
        </p:nvSpPr>
        <p:spPr>
          <a:xfrm rot="5400000">
            <a:off x="8727453" y="2765179"/>
            <a:ext cx="376522" cy="155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2" name="Right Arrow 51"/>
          <p:cNvSpPr/>
          <p:nvPr/>
        </p:nvSpPr>
        <p:spPr>
          <a:xfrm rot="5400000">
            <a:off x="8736837" y="3664795"/>
            <a:ext cx="376522" cy="155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3" name="Right Arrow 52"/>
          <p:cNvSpPr/>
          <p:nvPr/>
        </p:nvSpPr>
        <p:spPr>
          <a:xfrm rot="5400000">
            <a:off x="8713272" y="4610349"/>
            <a:ext cx="376522" cy="155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4" name="TextBox 53">
            <a:hlinkClick r:id="rId20" action="ppaction://hlinksldjump"/>
          </p:cNvPr>
          <p:cNvSpPr txBox="1"/>
          <p:nvPr/>
        </p:nvSpPr>
        <p:spPr>
          <a:xfrm>
            <a:off x="7857639" y="5798717"/>
            <a:ext cx="213283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5" name="Right Arrow 54"/>
          <p:cNvSpPr/>
          <p:nvPr/>
        </p:nvSpPr>
        <p:spPr>
          <a:xfrm rot="5400000">
            <a:off x="8713272" y="5507309"/>
            <a:ext cx="376522" cy="155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18624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11" grpId="0" animBg="1"/>
      <p:bldP spid="13" grpId="0" animBg="1"/>
      <p:bldP spid="15" grpId="0" animBg="1"/>
      <p:bldP spid="16" grpId="0" animBg="1"/>
      <p:bldP spid="19" grpId="0" animBg="1"/>
      <p:bldP spid="23" grpId="0" animBg="1"/>
      <p:bldP spid="24" grpId="0" animBg="1"/>
      <p:bldP spid="26" grpId="0" animBg="1"/>
      <p:bldP spid="27" grpId="0" animBg="1"/>
      <p:bldP spid="29" grpId="0" animBg="1"/>
      <p:bldP spid="31" grpId="0" animBg="1"/>
      <p:bldP spid="33" grpId="0" animBg="1"/>
      <p:bldP spid="34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73195" y="1850403"/>
            <a:ext cx="5233181" cy="272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76578" y="2686929"/>
            <a:ext cx="3727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89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70000">
              <a:schemeClr val="accent1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4701" y="1499801"/>
            <a:ext cx="247634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530564" y="2084576"/>
            <a:ext cx="5084616" cy="2554545"/>
          </a:xfrm>
          <a:prstGeom prst="rect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শফিকুল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বিজয়নগর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ব্রাহ্মণবাড়িয়া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91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accent1">
                <a:lumMod val="20000"/>
                <a:lumOff val="80000"/>
              </a:schemeClr>
            </a:gs>
            <a:gs pos="70000">
              <a:schemeClr val="accent1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619" y="2632031"/>
            <a:ext cx="7609981" cy="12105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619" y="4052133"/>
            <a:ext cx="7730974" cy="12682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247" y="5529876"/>
            <a:ext cx="7799719" cy="10842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247" y="1263322"/>
            <a:ext cx="7609981" cy="12639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198" y="333781"/>
            <a:ext cx="525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পারছ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73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4436" y="1634837"/>
            <a:ext cx="81880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উচ্চমাধ্যমিক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জ্যামিতি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(Higher Secondary Geometry)</a:t>
            </a: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Straight lines)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Three)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12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2209" y="679086"/>
            <a:ext cx="94072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শিখবে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571500" indent="-571500">
              <a:buAutoNum type="romanLcParenBoth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AutoNum type="romanLcParenBoth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বিন্দুগামী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Tx/>
              <a:buAutoNum type="romanLcParenBoth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মূলবিন্দুগামী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Tx/>
              <a:buAutoNum type="romanLcParenBoth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85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655" y="562708"/>
            <a:ext cx="3108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0844" y="1147483"/>
            <a:ext cx="3277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626512" y="14069"/>
            <a:ext cx="5116441" cy="3958685"/>
            <a:chOff x="6626512" y="14069"/>
            <a:chExt cx="5116441" cy="3958685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7219499" y="2549236"/>
              <a:ext cx="4003964" cy="27709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7638757" y="562709"/>
              <a:ext cx="3207434" cy="2363371"/>
            </a:xfrm>
            <a:prstGeom prst="straightConnector1">
              <a:avLst/>
            </a:prstGeom>
            <a:ln w="22225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9137073" y="562708"/>
              <a:ext cx="0" cy="2912012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1208381" y="2284557"/>
              <a:ext cx="5345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X</a:t>
              </a:r>
              <a:endParaRPr lang="en-US" sz="3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954195" y="14069"/>
              <a:ext cx="5345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Y</a:t>
              </a:r>
            </a:p>
          </p:txBody>
        </p:sp>
        <p:sp>
          <p:nvSpPr>
            <p:cNvPr id="4" name="Arc 3"/>
            <p:cNvSpPr/>
            <p:nvPr/>
          </p:nvSpPr>
          <p:spPr>
            <a:xfrm>
              <a:off x="8271804" y="2264894"/>
              <a:ext cx="345779" cy="506441"/>
            </a:xfrm>
            <a:prstGeom prst="arc">
              <a:avLst>
                <a:gd name="adj1" fmla="val 16200000"/>
                <a:gd name="adj2" fmla="val 1666590"/>
              </a:avLst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8617583" y="2238819"/>
                  <a:ext cx="288496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17583" y="2238819"/>
                  <a:ext cx="288496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4255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626512" y="2330722"/>
                  <a:ext cx="501548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6512" y="2330722"/>
                  <a:ext cx="501548" cy="49244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8906079" y="3480311"/>
                  <a:ext cx="481286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06079" y="3480311"/>
                  <a:ext cx="481286" cy="49244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9128280" y="2380471"/>
              <a:ext cx="5345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59655" y="2264894"/>
                <a:ext cx="327201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3200" dirty="0" smtClean="0"/>
                  <a:t>m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55" y="2264894"/>
                <a:ext cx="3272018" cy="584775"/>
              </a:xfrm>
              <a:prstGeom prst="rect">
                <a:avLst/>
              </a:prstGeom>
              <a:blipFill>
                <a:blip r:embed="rId5"/>
                <a:stretch>
                  <a:fillRect l="-4851" t="-15789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27931" y="3266536"/>
            <a:ext cx="61192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ঢালঃ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/>
              <a:t>X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ধনাত্মক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ট্যাঞ্জেন্টকে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ঐ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59655" y="5112327"/>
                <a:ext cx="93541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যেমনঃ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ঊপরের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𝜃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45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°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ঢাল, </a:t>
                </a:r>
                <a:r>
                  <a:rPr lang="en-US" sz="3200" dirty="0"/>
                  <a:t>m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45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°=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e>
                    </m:func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55" y="5112327"/>
                <a:ext cx="9354163" cy="584775"/>
              </a:xfrm>
              <a:prstGeom prst="rect">
                <a:avLst/>
              </a:prstGeom>
              <a:blipFill>
                <a:blip r:embed="rId6"/>
                <a:stretch>
                  <a:fillRect l="-1695" t="-15625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680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10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8" y="415636"/>
            <a:ext cx="1884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মূল্যায়ন-১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328" y="2778595"/>
            <a:ext cx="4952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878" y="3314667"/>
            <a:ext cx="4031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38321" y="4060270"/>
                <a:ext cx="2320513" cy="65402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(ক)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21" y="4060270"/>
                <a:ext cx="2320513" cy="654025"/>
              </a:xfrm>
              <a:prstGeom prst="rect">
                <a:avLst/>
              </a:prstGeom>
              <a:blipFill>
                <a:blip r:embed="rId2"/>
                <a:stretch>
                  <a:fillRect t="-5607" b="-327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87787" y="4590063"/>
                <a:ext cx="2320513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(খ )</a:t>
                </a:r>
                <a:r>
                  <a:rPr lang="en-US" sz="32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787" y="4590063"/>
                <a:ext cx="2320513" cy="584775"/>
              </a:xfrm>
              <a:prstGeom prst="rect">
                <a:avLst/>
              </a:prstGeom>
              <a:blipFill>
                <a:blip r:embed="rId3"/>
                <a:stretch>
                  <a:fillRect t="-14583" b="-39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91653" y="5041960"/>
                <a:ext cx="2320513" cy="8190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(গ)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53" y="5041960"/>
                <a:ext cx="2320513" cy="819007"/>
              </a:xfrm>
              <a:prstGeom prst="rect">
                <a:avLst/>
              </a:prstGeom>
              <a:blipFill>
                <a:blip r:embed="rId4"/>
                <a:stretch>
                  <a:fillRect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13626" y="5790627"/>
                <a:ext cx="2320513" cy="78771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(ঘ)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626" y="5790627"/>
                <a:ext cx="2320513" cy="787716"/>
              </a:xfrm>
              <a:prstGeom prst="rect">
                <a:avLst/>
              </a:prstGeom>
              <a:blipFill>
                <a:blip r:embed="rId5"/>
                <a:stretch>
                  <a:fillRect b="-19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132179" y="4066618"/>
            <a:ext cx="309989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দুঃখিত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53853" y="5262337"/>
            <a:ext cx="272582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দুঃখিত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15303" y="4650721"/>
            <a:ext cx="23205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53853" y="5934217"/>
            <a:ext cx="26426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দুঃখিত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132179" y="406868"/>
            <a:ext cx="3740721" cy="2588586"/>
            <a:chOff x="4132179" y="406868"/>
            <a:chExt cx="3740721" cy="2588586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4565722" y="2024757"/>
              <a:ext cx="2927369" cy="18895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4872249" y="670145"/>
              <a:ext cx="2345012" cy="161158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5967695" y="670145"/>
              <a:ext cx="0" cy="1985700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482065" y="1844273"/>
              <a:ext cx="390835" cy="398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X</a:t>
              </a:r>
              <a:endParaRPr lang="en-US" sz="3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44829" y="406868"/>
              <a:ext cx="390835" cy="398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Y</a:t>
              </a:r>
            </a:p>
          </p:txBody>
        </p:sp>
        <p:sp>
          <p:nvSpPr>
            <p:cNvPr id="19" name="Arc 18"/>
            <p:cNvSpPr/>
            <p:nvPr/>
          </p:nvSpPr>
          <p:spPr>
            <a:xfrm>
              <a:off x="5335081" y="1830865"/>
              <a:ext cx="252805" cy="345342"/>
            </a:xfrm>
            <a:prstGeom prst="arc">
              <a:avLst>
                <a:gd name="adj1" fmla="val 16200000"/>
                <a:gd name="adj2" fmla="val 166659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5625275" y="1727843"/>
                  <a:ext cx="31415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25275" y="1727843"/>
                  <a:ext cx="314150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27451" r="-35294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4132179" y="1875753"/>
                  <a:ext cx="366691" cy="3357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32179" y="1875753"/>
                  <a:ext cx="366691" cy="335797"/>
                </a:xfrm>
                <a:prstGeom prst="rect">
                  <a:avLst/>
                </a:prstGeom>
                <a:blipFill>
                  <a:blip r:embed="rId7"/>
                  <a:stretch>
                    <a:fillRect l="-1667" r="-3333" b="-1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5798811" y="2659657"/>
                  <a:ext cx="351877" cy="3357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8811" y="2659657"/>
                  <a:ext cx="351877" cy="335797"/>
                </a:xfrm>
                <a:prstGeom prst="rect">
                  <a:avLst/>
                </a:prstGeom>
                <a:blipFill>
                  <a:blip r:embed="rId8"/>
                  <a:stretch>
                    <a:fillRect b="-163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Box 22"/>
            <p:cNvSpPr txBox="1"/>
            <p:nvPr/>
          </p:nvSpPr>
          <p:spPr>
            <a:xfrm>
              <a:off x="5937689" y="1844272"/>
              <a:ext cx="390835" cy="398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02038" y="1927324"/>
              <a:ext cx="3908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03673" y="1329920"/>
              <a:ext cx="3908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8346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982" y="720436"/>
            <a:ext cx="9282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755544" y="720435"/>
            <a:ext cx="43669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বিন্দুগামী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44" y="1237533"/>
            <a:ext cx="3277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320218" y="638164"/>
            <a:ext cx="5460194" cy="3958685"/>
            <a:chOff x="6418694" y="595960"/>
            <a:chExt cx="5460194" cy="3958685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7011681" y="3131127"/>
              <a:ext cx="4003964" cy="27709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7430939" y="888347"/>
              <a:ext cx="3626692" cy="2619625"/>
            </a:xfrm>
            <a:prstGeom prst="straightConnector1">
              <a:avLst/>
            </a:prstGeom>
            <a:ln w="22225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8929255" y="1144599"/>
              <a:ext cx="0" cy="2912012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1000563" y="2866448"/>
              <a:ext cx="5345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X</a:t>
              </a:r>
              <a:endParaRPr lang="en-US" sz="3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746377" y="595960"/>
              <a:ext cx="5345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Y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6418694" y="2912613"/>
                  <a:ext cx="501548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18694" y="2912613"/>
                  <a:ext cx="501548" cy="49244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8698261" y="4062202"/>
                  <a:ext cx="481286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98261" y="4062202"/>
                  <a:ext cx="481286" cy="49244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TextBox 15"/>
            <p:cNvSpPr txBox="1"/>
            <p:nvPr/>
          </p:nvSpPr>
          <p:spPr>
            <a:xfrm>
              <a:off x="8920462" y="2962362"/>
              <a:ext cx="5345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9246364" y="2086254"/>
              <a:ext cx="124691" cy="9732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10285086" y="1356616"/>
              <a:ext cx="124691" cy="9732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9308709" y="2045193"/>
                  <a:ext cx="146128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P(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08709" y="2045193"/>
                  <a:ext cx="1461286" cy="523220"/>
                </a:xfrm>
                <a:prstGeom prst="rect">
                  <a:avLst/>
                </a:prstGeom>
                <a:blipFill>
                  <a:blip r:embed="rId4"/>
                  <a:stretch>
                    <a:fillRect l="-8750" t="-10465" b="-325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10326987" y="1372070"/>
                  <a:ext cx="155190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Q</a:t>
                  </a:r>
                  <a:r>
                    <a:rPr lang="en-US" sz="2800" dirty="0" smtClean="0"/>
                    <a:t>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26987" y="1372070"/>
                  <a:ext cx="1551901" cy="523220"/>
                </a:xfrm>
                <a:prstGeom prst="rect">
                  <a:avLst/>
                </a:prstGeom>
                <a:blipFill>
                  <a:blip r:embed="rId5"/>
                  <a:stretch>
                    <a:fillRect l="-8268" t="-10465" b="-325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/>
            <p:cNvSpPr txBox="1"/>
            <p:nvPr/>
          </p:nvSpPr>
          <p:spPr>
            <a:xfrm>
              <a:off x="7573425" y="2650392"/>
              <a:ext cx="5345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553238" y="1891188"/>
              <a:ext cx="5345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538348" y="2629254"/>
                <a:ext cx="5191518" cy="203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2800" dirty="0"/>
                  <a:t>Q(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sz="320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বিন্দুগামী সরলরেখার ঢাল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2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2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ৎ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ঢা</m:t>
                    </m:r>
                    <m:r>
                      <m:rPr>
                        <m:nor/>
                      </m:rPr>
                      <a: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ল</m:t>
                    </m:r>
                  </m:oMath>
                </a14:m>
                <a:r>
                  <a:rPr lang="en-US" sz="3200" dirty="0" smtClean="0"/>
                  <a:t>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কোটি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দুইটির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অন্তর</m:t>
                        </m:r>
                      </m:num>
                      <m:den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ভুজ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দুইটির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অন্তর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48" y="2629254"/>
                <a:ext cx="5191518" cy="2031646"/>
              </a:xfrm>
              <a:prstGeom prst="rect">
                <a:avLst/>
              </a:prstGeom>
              <a:blipFill>
                <a:blip r:embed="rId6"/>
                <a:stretch>
                  <a:fillRect l="-2934" t="-898" b="-1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17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9180" y="505267"/>
            <a:ext cx="51187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বিন্দুগামী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277553" y="1305210"/>
                <a:ext cx="6969810" cy="3807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 PM ও QN,  X-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অক্ষের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উপর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লম্ব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PR,  QN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উপর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লম্ব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P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স্থানাংক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Q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স্থানাংক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। </a:t>
                </a:r>
              </a:p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ON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PM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QN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PR= ON-OM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QR = QN- RN = QN-PM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সরলরেখার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ঢাল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tan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𝜃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=</m:t>
                        </m:r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𝑄𝑅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𝑃𝑅</m:t>
                            </m:r>
                          </m:den>
                        </m:f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=</m:t>
                        </m:r>
                      </m:e>
                    </m:func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53" y="1305210"/>
                <a:ext cx="6969810" cy="3807581"/>
              </a:xfrm>
              <a:prstGeom prst="rect">
                <a:avLst/>
              </a:prstGeom>
              <a:blipFill>
                <a:blip r:embed="rId3"/>
                <a:stretch>
                  <a:fillRect l="-2275" t="-2080" r="-2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7183485" y="638164"/>
            <a:ext cx="4835086" cy="3897129"/>
            <a:chOff x="7003368" y="638164"/>
            <a:chExt cx="4835086" cy="3897129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9653593" y="2217112"/>
              <a:ext cx="0" cy="983928"/>
            </a:xfrm>
            <a:prstGeom prst="line">
              <a:avLst/>
            </a:prstGeom>
            <a:ln w="2540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0692315" y="1534239"/>
              <a:ext cx="20460" cy="1673195"/>
            </a:xfrm>
            <a:prstGeom prst="line">
              <a:avLst/>
            </a:prstGeom>
            <a:ln w="2540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9704179" y="2167142"/>
              <a:ext cx="998366" cy="16511"/>
            </a:xfrm>
            <a:prstGeom prst="line">
              <a:avLst/>
            </a:prstGeom>
            <a:ln w="2540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7003368" y="638164"/>
              <a:ext cx="4835086" cy="3897129"/>
              <a:chOff x="7044933" y="638164"/>
              <a:chExt cx="4835086" cy="3897129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8940010" y="2038443"/>
                <a:ext cx="5345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B</a:t>
                </a:r>
                <a:endParaRPr lang="en-US" sz="2800" dirty="0"/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 flipV="1">
                <a:off x="7356565" y="3173331"/>
                <a:ext cx="4003964" cy="27709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7775823" y="930551"/>
                <a:ext cx="3626692" cy="2619625"/>
              </a:xfrm>
              <a:prstGeom prst="straightConnector1">
                <a:avLst/>
              </a:prstGeom>
              <a:ln w="22225">
                <a:solidFill>
                  <a:srgbClr val="FFFF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V="1">
                <a:off x="9274139" y="1186803"/>
                <a:ext cx="0" cy="2912012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11345447" y="2908652"/>
                <a:ext cx="5345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X</a:t>
                </a:r>
                <a:endParaRPr lang="en-US" sz="28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9091261" y="638164"/>
                <a:ext cx="5345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Y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7044933" y="2954817"/>
                    <a:ext cx="437620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44933" y="2954817"/>
                    <a:ext cx="437620" cy="43088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9127553" y="4104406"/>
                    <a:ext cx="420949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27553" y="4104406"/>
                    <a:ext cx="420949" cy="43088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7" name="TextBox 26"/>
              <p:cNvSpPr txBox="1"/>
              <p:nvPr/>
            </p:nvSpPr>
            <p:spPr>
              <a:xfrm>
                <a:off x="8932389" y="3057522"/>
                <a:ext cx="5345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o</a:t>
                </a:r>
              </a:p>
            </p:txBody>
          </p:sp>
          <p:sp>
            <p:nvSpPr>
              <p:cNvPr id="28" name="Flowchart: Connector 27"/>
              <p:cNvSpPr/>
              <p:nvPr/>
            </p:nvSpPr>
            <p:spPr>
              <a:xfrm>
                <a:off x="9591248" y="2128458"/>
                <a:ext cx="124691" cy="97322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lowchart: Connector 28"/>
              <p:cNvSpPr/>
              <p:nvPr/>
            </p:nvSpPr>
            <p:spPr>
              <a:xfrm>
                <a:off x="10629970" y="1398820"/>
                <a:ext cx="124691" cy="97322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29"/>
                  <p:cNvSpPr txBox="1"/>
                  <p:nvPr/>
                </p:nvSpPr>
                <p:spPr>
                  <a:xfrm rot="19265089">
                    <a:off x="9356344" y="1441072"/>
                    <a:ext cx="112937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 smtClean="0"/>
                      <a:t>P(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9265089">
                    <a:off x="9356344" y="1441072"/>
                    <a:ext cx="1129370" cy="40011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5914" r="-3226" b="-1190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TextBox 30"/>
                  <p:cNvSpPr txBox="1"/>
                  <p:nvPr/>
                </p:nvSpPr>
                <p:spPr>
                  <a:xfrm rot="19204305">
                    <a:off x="10351940" y="672817"/>
                    <a:ext cx="1241341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/>
                      <a:t>Q</a:t>
                    </a:r>
                    <a:r>
                      <a:rPr lang="en-US" sz="2000" dirty="0" smtClean="0"/>
                      <a:t>(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31" name="TextBox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9204305">
                    <a:off x="10351940" y="672817"/>
                    <a:ext cx="1241341" cy="40011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5528" b="-1098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2" name="TextBox 31"/>
              <p:cNvSpPr txBox="1"/>
              <p:nvPr/>
            </p:nvSpPr>
            <p:spPr>
              <a:xfrm>
                <a:off x="7918309" y="2692596"/>
                <a:ext cx="5345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9452619" y="3143221"/>
                <a:ext cx="5345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M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0505170" y="3124094"/>
                <a:ext cx="5345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N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0712775" y="1959428"/>
                <a:ext cx="5345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R</a:t>
                </a:r>
              </a:p>
            </p:txBody>
          </p:sp>
          <p:sp>
            <p:nvSpPr>
              <p:cNvPr id="5" name="Arc 4"/>
              <p:cNvSpPr/>
              <p:nvPr/>
            </p:nvSpPr>
            <p:spPr>
              <a:xfrm>
                <a:off x="8557969" y="2908652"/>
                <a:ext cx="223852" cy="619138"/>
              </a:xfrm>
              <a:prstGeom prst="arc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8751568" y="2804001"/>
                    <a:ext cx="435756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6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51568" y="2804001"/>
                    <a:ext cx="435756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491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10089065" y="1782042"/>
                    <a:ext cx="435756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34" name="TextBox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89065" y="1782042"/>
                    <a:ext cx="435756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6" name="Arc 35"/>
              <p:cNvSpPr/>
              <p:nvPr/>
            </p:nvSpPr>
            <p:spPr>
              <a:xfrm>
                <a:off x="9916525" y="1869289"/>
                <a:ext cx="223852" cy="619138"/>
              </a:xfrm>
              <a:prstGeom prst="arc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277553" y="5388069"/>
                <a:ext cx="8517035" cy="809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উপরোক্ত</a:t>
                </a:r>
                <a:r>
                  <a:rPr lang="en-US" sz="32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দুইটি</a:t>
                </a:r>
                <a:r>
                  <a:rPr lang="en-US" sz="32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বিন্দুর</a:t>
                </a:r>
                <a:r>
                  <a:rPr lang="en-US" sz="32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মধ্যে</a:t>
                </a:r>
                <a:r>
                  <a:rPr lang="en-US" sz="32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32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মূলবিন্দু</a:t>
                </a:r>
                <a:r>
                  <a:rPr lang="en-US" sz="32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32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dirty="0">
                        <a:solidFill>
                          <a:srgbClr val="0070C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ঢাল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32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2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endParaRPr lang="en-US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53" y="5388069"/>
                <a:ext cx="8517035" cy="809773"/>
              </a:xfrm>
              <a:prstGeom prst="rect">
                <a:avLst/>
              </a:prstGeom>
              <a:blipFill>
                <a:blip r:embed="rId10"/>
                <a:stretch>
                  <a:fillRect l="-1861" t="-1504" b="-6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329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8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634</Words>
  <Application>Microsoft Office PowerPoint</Application>
  <PresentationFormat>Widescreen</PresentationFormat>
  <Paragraphs>165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93</cp:revision>
  <dcterms:created xsi:type="dcterms:W3CDTF">2022-06-26T14:39:46Z</dcterms:created>
  <dcterms:modified xsi:type="dcterms:W3CDTF">2022-07-07T04:02:37Z</dcterms:modified>
</cp:coreProperties>
</file>