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7030A0"/>
                </a:solidFill>
              </a:rPr>
              <a:t>সবাইকে</a:t>
            </a:r>
            <a:r>
              <a:rPr lang="en-US" b="1" u="sng" dirty="0">
                <a:solidFill>
                  <a:srgbClr val="7030A0"/>
                </a:solidFill>
              </a:rPr>
              <a:t> </a:t>
            </a:r>
            <a:r>
              <a:rPr lang="en-US" b="1" u="sng" dirty="0" err="1">
                <a:solidFill>
                  <a:srgbClr val="7030A0"/>
                </a:solidFill>
              </a:rPr>
              <a:t>অভিনন্দন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19200"/>
            <a:ext cx="7620000" cy="5334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একক</a:t>
            </a:r>
            <a:r>
              <a:rPr lang="en-US" b="1" u="sng" dirty="0"/>
              <a:t> </a:t>
            </a:r>
            <a:r>
              <a:rPr lang="en-US" b="1" u="sng" dirty="0" err="1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অর্থের</a:t>
            </a:r>
            <a:r>
              <a:rPr lang="en-US" dirty="0"/>
              <a:t> </a:t>
            </a:r>
            <a:r>
              <a:rPr lang="en-US" dirty="0" err="1"/>
              <a:t>সময়</a:t>
            </a:r>
            <a:r>
              <a:rPr lang="en-US" dirty="0"/>
              <a:t> </a:t>
            </a:r>
            <a:r>
              <a:rPr lang="en-US" dirty="0" err="1"/>
              <a:t>মূল্য</a:t>
            </a:r>
            <a:r>
              <a:rPr lang="en-US" dirty="0"/>
              <a:t> </a:t>
            </a:r>
            <a:r>
              <a:rPr lang="en-US" dirty="0" err="1"/>
              <a:t>বলতে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বোঝায়</a:t>
            </a:r>
            <a:r>
              <a:rPr lang="en-US" dirty="0"/>
              <a:t>।</a:t>
            </a:r>
          </a:p>
          <a:p>
            <a:pPr>
              <a:buNone/>
            </a:pPr>
            <a:r>
              <a:rPr lang="en-US" dirty="0" err="1"/>
              <a:t>সময়</a:t>
            </a:r>
            <a:r>
              <a:rPr lang="en-US" dirty="0"/>
              <a:t>- ০৪.০০ </a:t>
            </a:r>
            <a:r>
              <a:rPr lang="en-US" dirty="0" err="1"/>
              <a:t>মিনিট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জোড়ায়</a:t>
            </a:r>
            <a:r>
              <a:rPr lang="en-US" b="1" u="sng" dirty="0"/>
              <a:t> </a:t>
            </a:r>
            <a:r>
              <a:rPr lang="en-US" b="1" u="sng" dirty="0" err="1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অর্থের</a:t>
            </a:r>
            <a:r>
              <a:rPr lang="en-US" dirty="0"/>
              <a:t> </a:t>
            </a:r>
            <a:r>
              <a:rPr lang="en-US" dirty="0" err="1"/>
              <a:t>ভবিষ্য</a:t>
            </a:r>
            <a:r>
              <a:rPr lang="en-US" dirty="0"/>
              <a:t>ৎ </a:t>
            </a:r>
            <a:r>
              <a:rPr lang="en-US" dirty="0" err="1"/>
              <a:t>মূল্য</a:t>
            </a:r>
            <a:r>
              <a:rPr lang="en-US" dirty="0"/>
              <a:t> ও </a:t>
            </a:r>
            <a:r>
              <a:rPr lang="en-US" dirty="0" err="1"/>
              <a:t>বর্তমান</a:t>
            </a:r>
            <a:r>
              <a:rPr lang="en-US" dirty="0"/>
              <a:t> </a:t>
            </a:r>
            <a:r>
              <a:rPr lang="en-US" dirty="0" err="1"/>
              <a:t>মূল্য</a:t>
            </a:r>
            <a:r>
              <a:rPr lang="en-US" dirty="0"/>
              <a:t> </a:t>
            </a:r>
            <a:r>
              <a:rPr lang="en-US" dirty="0" err="1"/>
              <a:t>নির্ণয়ের</a:t>
            </a:r>
            <a:r>
              <a:rPr lang="en-US" dirty="0"/>
              <a:t> </a:t>
            </a:r>
            <a:r>
              <a:rPr lang="en-US" dirty="0" err="1"/>
              <a:t>সূত্র</a:t>
            </a:r>
            <a:r>
              <a:rPr lang="en-US" dirty="0"/>
              <a:t> </a:t>
            </a:r>
            <a:r>
              <a:rPr lang="en-US" dirty="0" err="1"/>
              <a:t>দুটি</a:t>
            </a:r>
            <a:r>
              <a:rPr lang="en-US" dirty="0"/>
              <a:t> </a:t>
            </a:r>
            <a:r>
              <a:rPr lang="en-US" dirty="0" err="1"/>
              <a:t>লিখ</a:t>
            </a:r>
            <a:r>
              <a:rPr lang="en-US" dirty="0"/>
              <a:t>।</a:t>
            </a:r>
          </a:p>
          <a:p>
            <a:pPr>
              <a:buNone/>
            </a:pPr>
            <a:r>
              <a:rPr lang="en-US" dirty="0"/>
              <a:t>   সময়-০৬.০০ </a:t>
            </a:r>
            <a:r>
              <a:rPr lang="en-US" dirty="0" err="1"/>
              <a:t>মিনিট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দলীয়</a:t>
            </a:r>
            <a:r>
              <a:rPr lang="en-US" b="1" u="sng" dirty="0"/>
              <a:t>/</a:t>
            </a:r>
            <a:r>
              <a:rPr lang="en-US" b="1" u="sng" dirty="0" err="1"/>
              <a:t>দলগত</a:t>
            </a:r>
            <a:r>
              <a:rPr lang="en-US" b="1" u="sng" dirty="0"/>
              <a:t> </a:t>
            </a:r>
            <a:r>
              <a:rPr lang="en-US" b="1" u="sng" dirty="0" err="1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শতকরা</a:t>
            </a:r>
            <a:r>
              <a:rPr lang="en-US" dirty="0"/>
              <a:t> ১০% </a:t>
            </a:r>
            <a:r>
              <a:rPr lang="en-US" dirty="0" err="1"/>
              <a:t>হারে</a:t>
            </a:r>
            <a:r>
              <a:rPr lang="en-US" dirty="0"/>
              <a:t> </a:t>
            </a:r>
            <a:r>
              <a:rPr lang="en-US" dirty="0" err="1"/>
              <a:t>বর্তমান</a:t>
            </a:r>
            <a:r>
              <a:rPr lang="en-US" dirty="0"/>
              <a:t> ১০০ </a:t>
            </a:r>
            <a:r>
              <a:rPr lang="en-US" dirty="0" err="1"/>
              <a:t>টাকার</a:t>
            </a:r>
            <a:r>
              <a:rPr lang="en-US" dirty="0"/>
              <a:t> ৫ </a:t>
            </a:r>
            <a:r>
              <a:rPr lang="en-US" dirty="0" err="1"/>
              <a:t>বছর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ভবিষ্য</a:t>
            </a:r>
            <a:r>
              <a:rPr lang="en-US" dirty="0"/>
              <a:t>ৎ </a:t>
            </a:r>
            <a:r>
              <a:rPr lang="en-US" dirty="0" err="1"/>
              <a:t>মূল্য</a:t>
            </a:r>
            <a:r>
              <a:rPr lang="en-US" dirty="0"/>
              <a:t> </a:t>
            </a:r>
            <a:r>
              <a:rPr lang="en-US" dirty="0" err="1"/>
              <a:t>কত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pPr>
              <a:buNone/>
            </a:pPr>
            <a:r>
              <a:rPr lang="en-US" dirty="0"/>
              <a:t>    সময়-১০.০০ </a:t>
            </a:r>
            <a:r>
              <a:rPr lang="en-US" dirty="0" err="1"/>
              <a:t>মিনিট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১। F.V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পূর্ণরুপ</a:t>
            </a:r>
            <a:r>
              <a:rPr lang="en-US" dirty="0"/>
              <a:t> </a:t>
            </a:r>
            <a:r>
              <a:rPr lang="en-US" dirty="0" err="1"/>
              <a:t>কী</a:t>
            </a:r>
            <a:r>
              <a:rPr lang="en-US" dirty="0"/>
              <a:t>।</a:t>
            </a:r>
          </a:p>
          <a:p>
            <a:pPr>
              <a:buNone/>
            </a:pPr>
            <a:r>
              <a:rPr lang="en-US" dirty="0"/>
              <a:t>২। P.V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পূর্ণরুপ</a:t>
            </a:r>
            <a:r>
              <a:rPr lang="en-US" dirty="0"/>
              <a:t> </a:t>
            </a:r>
            <a:r>
              <a:rPr lang="en-US" dirty="0" err="1"/>
              <a:t>কী</a:t>
            </a:r>
            <a:r>
              <a:rPr lang="en-US" dirty="0"/>
              <a:t>।</a:t>
            </a:r>
          </a:p>
          <a:p>
            <a:pPr>
              <a:buNone/>
            </a:pPr>
            <a:r>
              <a:rPr lang="en-US" dirty="0"/>
              <a:t>৩। I 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পূর্ণরুপ</a:t>
            </a:r>
            <a:r>
              <a:rPr lang="en-US" dirty="0"/>
              <a:t> </a:t>
            </a:r>
            <a:r>
              <a:rPr lang="en-US" dirty="0" err="1"/>
              <a:t>কী</a:t>
            </a:r>
            <a:r>
              <a:rPr lang="en-US" dirty="0"/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বাড়ীর</a:t>
            </a:r>
            <a:r>
              <a:rPr lang="en-US" b="1" u="sng" dirty="0"/>
              <a:t> </a:t>
            </a:r>
            <a:r>
              <a:rPr lang="en-US" b="1" u="sng" dirty="0" err="1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সুদের</a:t>
            </a:r>
            <a:r>
              <a:rPr lang="en-US" dirty="0"/>
              <a:t> </a:t>
            </a:r>
            <a:r>
              <a:rPr lang="en-US" dirty="0" err="1"/>
              <a:t>হার</a:t>
            </a:r>
            <a:r>
              <a:rPr lang="en-US" dirty="0"/>
              <a:t> ১০% </a:t>
            </a:r>
            <a:r>
              <a:rPr lang="en-US" dirty="0" err="1"/>
              <a:t>হলে</a:t>
            </a:r>
            <a:r>
              <a:rPr lang="en-US" dirty="0"/>
              <a:t> ৫ </a:t>
            </a:r>
            <a:r>
              <a:rPr lang="en-US" dirty="0" err="1"/>
              <a:t>বছর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১০০ </a:t>
            </a:r>
            <a:r>
              <a:rPr lang="en-US" dirty="0" err="1"/>
              <a:t>টাকার</a:t>
            </a:r>
            <a:r>
              <a:rPr lang="en-US" dirty="0"/>
              <a:t> </a:t>
            </a:r>
            <a:r>
              <a:rPr lang="en-US" dirty="0" err="1"/>
              <a:t>বর্তমান</a:t>
            </a:r>
            <a:r>
              <a:rPr lang="en-US" dirty="0"/>
              <a:t> </a:t>
            </a:r>
            <a:r>
              <a:rPr lang="en-US" dirty="0" err="1"/>
              <a:t>মূল্য</a:t>
            </a:r>
            <a:r>
              <a:rPr lang="en-US" dirty="0"/>
              <a:t> </a:t>
            </a:r>
            <a:r>
              <a:rPr lang="en-US" dirty="0" err="1"/>
              <a:t>কত</a:t>
            </a:r>
            <a:r>
              <a:rPr lang="en-US" dirty="0"/>
              <a:t>।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B050"/>
                </a:solidFill>
              </a:rPr>
              <a:t>ধন্যবাদ</a:t>
            </a:r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295400"/>
            <a:ext cx="6857999" cy="5334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FF0000"/>
                </a:solidFill>
              </a:rPr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err="1"/>
              <a:t>শিক্ষক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মোঃ আলামিন </a:t>
            </a:r>
          </a:p>
          <a:p>
            <a:pPr>
              <a:buNone/>
            </a:pP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(</a:t>
            </a:r>
            <a:r>
              <a:rPr lang="en-US" dirty="0" err="1"/>
              <a:t>ব্যবসায়</a:t>
            </a:r>
            <a:r>
              <a:rPr lang="en-US" dirty="0"/>
              <a:t> </a:t>
            </a:r>
            <a:r>
              <a:rPr lang="en-US" dirty="0" err="1"/>
              <a:t>শিক্ষা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সাতক্ষীরা আঃ করিম বালিকা মাধ্যমিক বিদ্যালয়,সাতক্ষীরা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err="1"/>
              <a:t>পাঠ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ফিন্যান্স</a:t>
            </a:r>
            <a:r>
              <a:rPr lang="en-US" b="1" dirty="0"/>
              <a:t> </a:t>
            </a:r>
            <a:r>
              <a:rPr lang="en-US" b="1" dirty="0" err="1"/>
              <a:t>এন্ড</a:t>
            </a:r>
            <a:r>
              <a:rPr lang="en-US" b="1" dirty="0"/>
              <a:t> </a:t>
            </a:r>
            <a:r>
              <a:rPr lang="en-US" b="1" dirty="0" err="1"/>
              <a:t>ব্যাংকিং</a:t>
            </a:r>
            <a:endParaRPr lang="en-US" b="1" dirty="0"/>
          </a:p>
          <a:p>
            <a:pPr>
              <a:buNone/>
            </a:pPr>
            <a:r>
              <a:rPr lang="en-US" dirty="0"/>
              <a:t>অধ্যায়-8</a:t>
            </a:r>
          </a:p>
          <a:p>
            <a:pPr>
              <a:buNone/>
            </a:pPr>
            <a:r>
              <a:rPr lang="en-US" dirty="0" err="1"/>
              <a:t>অর্থের</a:t>
            </a:r>
            <a:r>
              <a:rPr lang="en-US" dirty="0"/>
              <a:t> </a:t>
            </a:r>
            <a:r>
              <a:rPr lang="en-US" dirty="0" err="1"/>
              <a:t>সময়</a:t>
            </a:r>
            <a:r>
              <a:rPr lang="en-US" dirty="0"/>
              <a:t> </a:t>
            </a:r>
            <a:r>
              <a:rPr lang="en-US" dirty="0" err="1"/>
              <a:t>মূল্য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পাঠ</a:t>
            </a:r>
            <a:r>
              <a:rPr lang="en-US" b="1" u="sng" dirty="0"/>
              <a:t> </a:t>
            </a:r>
            <a:r>
              <a:rPr lang="en-US" b="1" u="sng" dirty="0" err="1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/>
              <a:t>অর্থের</a:t>
            </a:r>
            <a:r>
              <a:rPr lang="en-US" b="1" dirty="0"/>
              <a:t> </a:t>
            </a:r>
            <a:r>
              <a:rPr lang="en-US" b="1" dirty="0" err="1"/>
              <a:t>সময়</a:t>
            </a:r>
            <a:r>
              <a:rPr lang="en-US" b="1" dirty="0"/>
              <a:t> </a:t>
            </a:r>
            <a:r>
              <a:rPr lang="en-US" b="1" dirty="0" err="1"/>
              <a:t>মূল্য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09800"/>
            <a:ext cx="7391400" cy="4267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পাঠ</a:t>
            </a:r>
            <a:r>
              <a:rPr lang="en-US" b="1" dirty="0"/>
              <a:t> </a:t>
            </a:r>
            <a:r>
              <a:rPr lang="en-US" b="1" dirty="0" err="1"/>
              <a:t>শেষে</a:t>
            </a:r>
            <a:r>
              <a:rPr lang="en-US" b="1" dirty="0"/>
              <a:t> </a:t>
            </a:r>
            <a:r>
              <a:rPr lang="en-US" b="1" dirty="0" err="1"/>
              <a:t>শিক্ষার্থীরা</a:t>
            </a:r>
            <a:r>
              <a:rPr lang="en-US" b="1" dirty="0"/>
              <a:t> </a:t>
            </a:r>
            <a:r>
              <a:rPr lang="en-US" b="1" dirty="0" err="1"/>
              <a:t>জানতে</a:t>
            </a:r>
            <a:r>
              <a:rPr lang="en-US" b="1" dirty="0"/>
              <a:t> </a:t>
            </a:r>
            <a:r>
              <a:rPr lang="en-US" b="1" dirty="0" err="1"/>
              <a:t>পারবে</a:t>
            </a:r>
            <a:r>
              <a:rPr lang="en-US" b="1" dirty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(১)</a:t>
            </a:r>
            <a:r>
              <a:rPr lang="en-US" dirty="0" err="1"/>
              <a:t>অর্থের</a:t>
            </a:r>
            <a:r>
              <a:rPr lang="en-US" dirty="0"/>
              <a:t> </a:t>
            </a:r>
            <a:r>
              <a:rPr lang="en-US" dirty="0" err="1"/>
              <a:t>সময়</a:t>
            </a:r>
            <a:r>
              <a:rPr lang="en-US" dirty="0"/>
              <a:t> </a:t>
            </a:r>
            <a:r>
              <a:rPr lang="en-US" dirty="0" err="1"/>
              <a:t>মূল্যের</a:t>
            </a:r>
            <a:r>
              <a:rPr lang="en-US" dirty="0"/>
              <a:t> </a:t>
            </a:r>
            <a:r>
              <a:rPr lang="en-US" dirty="0" err="1"/>
              <a:t>ধারণা</a:t>
            </a:r>
            <a:r>
              <a:rPr lang="en-US" dirty="0"/>
              <a:t> </a:t>
            </a:r>
            <a:r>
              <a:rPr lang="en-US" dirty="0" err="1"/>
              <a:t>ব্যখ্যা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।</a:t>
            </a:r>
          </a:p>
          <a:p>
            <a:pPr marL="514350" indent="-514350">
              <a:buNone/>
            </a:pPr>
            <a:r>
              <a:rPr lang="en-US" dirty="0"/>
              <a:t>(২)</a:t>
            </a:r>
            <a:r>
              <a:rPr lang="en-US" dirty="0" err="1"/>
              <a:t>ভবিষ্য</a:t>
            </a:r>
            <a:r>
              <a:rPr lang="en-US" dirty="0"/>
              <a:t>ৎ </a:t>
            </a:r>
            <a:r>
              <a:rPr lang="en-US" dirty="0" err="1"/>
              <a:t>মূল্যে</a:t>
            </a:r>
            <a:r>
              <a:rPr lang="en-US" dirty="0"/>
              <a:t> </a:t>
            </a:r>
            <a:r>
              <a:rPr lang="en-US" dirty="0" err="1"/>
              <a:t>নির্ণয়ের</a:t>
            </a:r>
            <a:r>
              <a:rPr lang="en-US" dirty="0"/>
              <a:t> </a:t>
            </a:r>
            <a:r>
              <a:rPr lang="en-US" dirty="0" err="1"/>
              <a:t>সূত্র</a:t>
            </a:r>
            <a:r>
              <a:rPr lang="en-US" dirty="0"/>
              <a:t> </a:t>
            </a:r>
            <a:r>
              <a:rPr lang="en-US" dirty="0" err="1"/>
              <a:t>সর্ম্পকে</a:t>
            </a:r>
            <a:r>
              <a:rPr lang="en-US" dirty="0"/>
              <a:t> </a:t>
            </a:r>
            <a:r>
              <a:rPr lang="en-US" dirty="0" err="1"/>
              <a:t>ধারণা</a:t>
            </a:r>
            <a:r>
              <a:rPr lang="en-US" dirty="0"/>
              <a:t> </a:t>
            </a:r>
            <a:r>
              <a:rPr lang="en-US" dirty="0" err="1"/>
              <a:t>পাবে</a:t>
            </a:r>
            <a:r>
              <a:rPr lang="en-US" dirty="0"/>
              <a:t>।</a:t>
            </a:r>
          </a:p>
          <a:p>
            <a:pPr marL="514350" indent="-514350">
              <a:buNone/>
            </a:pPr>
            <a:r>
              <a:rPr lang="en-US" dirty="0"/>
              <a:t>(৩)</a:t>
            </a:r>
            <a:r>
              <a:rPr lang="en-US" dirty="0" err="1"/>
              <a:t>বর্তমান</a:t>
            </a:r>
            <a:r>
              <a:rPr lang="en-US" dirty="0"/>
              <a:t> </a:t>
            </a:r>
            <a:r>
              <a:rPr lang="en-US" dirty="0" err="1"/>
              <a:t>মূল্যে</a:t>
            </a:r>
            <a:r>
              <a:rPr lang="en-US" dirty="0"/>
              <a:t> </a:t>
            </a:r>
            <a:r>
              <a:rPr lang="en-US" dirty="0" err="1"/>
              <a:t>নির্ণয়ের</a:t>
            </a:r>
            <a:r>
              <a:rPr lang="en-US" dirty="0"/>
              <a:t> </a:t>
            </a:r>
            <a:r>
              <a:rPr lang="en-US" dirty="0" err="1"/>
              <a:t>সূত্র</a:t>
            </a:r>
            <a:r>
              <a:rPr lang="en-US" dirty="0"/>
              <a:t> </a:t>
            </a:r>
            <a:r>
              <a:rPr lang="en-US" dirty="0" err="1"/>
              <a:t>সর্ম্পকে</a:t>
            </a:r>
            <a:r>
              <a:rPr lang="en-US" dirty="0"/>
              <a:t> </a:t>
            </a:r>
            <a:r>
              <a:rPr lang="en-US" dirty="0" err="1"/>
              <a:t>ধারণা</a:t>
            </a:r>
            <a:r>
              <a:rPr lang="en-US" dirty="0"/>
              <a:t> </a:t>
            </a:r>
            <a:r>
              <a:rPr lang="en-US" dirty="0" err="1"/>
              <a:t>পাবে</a:t>
            </a:r>
            <a:r>
              <a:rPr lang="en-US" dirty="0"/>
              <a:t>।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অর্থের</a:t>
            </a:r>
            <a:r>
              <a:rPr lang="en-US" b="1" u="sng" dirty="0"/>
              <a:t> </a:t>
            </a:r>
            <a:r>
              <a:rPr lang="en-US" b="1" u="sng" dirty="0" err="1"/>
              <a:t>সময়</a:t>
            </a:r>
            <a:r>
              <a:rPr lang="en-US" b="1" u="sng" dirty="0"/>
              <a:t> </a:t>
            </a:r>
            <a:r>
              <a:rPr lang="en-US" b="1" u="sng" dirty="0" err="1"/>
              <a:t>মূল্যের</a:t>
            </a:r>
            <a:r>
              <a:rPr lang="en-US" b="1" u="sng" dirty="0"/>
              <a:t> </a:t>
            </a:r>
            <a:r>
              <a:rPr lang="en-US" b="1" u="sng" dirty="0" err="1"/>
              <a:t>ধারণা</a:t>
            </a:r>
            <a:r>
              <a:rPr lang="en-US" b="1" u="sng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/>
              <a:t>    </a:t>
            </a:r>
            <a:r>
              <a:rPr lang="as-IN" sz="2000" b="1" dirty="0"/>
              <a:t>সময়ের পরিবর্তনের সাথে অর্থের মূল্যের</a:t>
            </a:r>
            <a:r>
              <a:rPr lang="en-US" sz="2000" b="1" dirty="0"/>
              <a:t> </a:t>
            </a:r>
            <a:r>
              <a:rPr lang="as-IN" sz="2000" b="1" dirty="0"/>
              <a:t>পরিবর্তন</a:t>
            </a:r>
            <a:r>
              <a:rPr lang="en-US" sz="2000" b="1" dirty="0"/>
              <a:t> </a:t>
            </a:r>
            <a:r>
              <a:rPr lang="as-IN" sz="2000" b="1" dirty="0"/>
              <a:t>হয়। বর্তমানের ১ টাকা ভবিষ্যতের ১ টাকার চেয়ে অধিক মূল্যবান ও পছন্দনীয়। এই ধারণাকেই অর্থের সময়</a:t>
            </a:r>
            <a:r>
              <a:rPr lang="en-US" sz="2000" b="1" dirty="0"/>
              <a:t> </a:t>
            </a:r>
            <a:r>
              <a:rPr lang="as-IN" sz="2000" b="1" dirty="0"/>
              <a:t>মূল্য ধারণা বলা হয়</a:t>
            </a:r>
            <a:endParaRPr lang="en-US" sz="2000" b="1" dirty="0"/>
          </a:p>
          <a:p>
            <a:r>
              <a:rPr lang="en-US" sz="2000" dirty="0"/>
              <a:t> </a:t>
            </a:r>
            <a:r>
              <a:rPr lang="as-IN" sz="2000" dirty="0"/>
              <a:t>মনে করুন, আমি আপনাকে আজ ১০০ টাকা দেব অথবা আগামী একবছর পর ১০০ টাকা দেব। আপনি কোনটি নিবেন।অবশ্যই আপনি আজ ১০০ টাকা নিতে চাইবেন। কারণ, আপনি আগামী ১ বছর অপেক্ষা করতে চান না। কেনই বা অপেক্ষা করবেন, যদি আজই ১০০ টাকা পেয়ে যান।</a:t>
            </a:r>
          </a:p>
          <a:p>
            <a:r>
              <a:rPr lang="as-IN" sz="2000" dirty="0"/>
              <a:t>এখানে, আপনি বর্তমানকে বেশি পছন্দ করছেন যেটা আমরা সবাই করি। কিন্তু আপনাকে যদি আগামী ১ বছর অপেক্ষা করার জন্য কোন বাড়তি মূল্য বা পুরষ্কার দেয়া হয়, তাহলে?</a:t>
            </a:r>
          </a:p>
          <a:p>
            <a:r>
              <a:rPr lang="as-IN" sz="2000" dirty="0"/>
              <a:t>যেমন, আপনাকে যদি আমি আজ ১০০ টাকা দেই অথবা, আগামী ১ বছর পর ১২০ টাকা দেই, আপনি কোনটি গ্রহণ করবেন?</a:t>
            </a:r>
          </a:p>
          <a:p>
            <a:r>
              <a:rPr lang="as-IN" sz="2000" dirty="0"/>
              <a:t>এখানে, আপনি ২য় বিকল্পটি গ্রহণ করতে চাইবেন, অর্থাৎ ১২০ টাকা নিবেন। কারণ, আপনি ১ বছর অপেক্ষা করার জন্য আপনি ২০ টাকা বেশি পাচ্ছেন।</a:t>
            </a:r>
          </a:p>
          <a:p>
            <a:r>
              <a:rPr lang="as-IN" sz="2000" dirty="0"/>
              <a:t>এই অতিরিক্ত ২০ টাকাই হলো অর্থের সময় মূল্য। যেটি সার্বজনীন ভাবে সুদ (</a:t>
            </a:r>
            <a:r>
              <a:rPr lang="en-US" sz="2000" dirty="0"/>
              <a:t>Interest) </a:t>
            </a:r>
            <a:r>
              <a:rPr lang="as-IN" sz="2000" dirty="0"/>
              <a:t>নামে পরিচিত।</a:t>
            </a:r>
          </a:p>
          <a:p>
            <a:pPr algn="just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ভবিষ্য</a:t>
            </a:r>
            <a:r>
              <a:rPr lang="en-US" b="1" u="sng" dirty="0"/>
              <a:t>ৎ </a:t>
            </a:r>
            <a:r>
              <a:rPr lang="en-US" b="1" u="sng" dirty="0" err="1"/>
              <a:t>মূল্যে</a:t>
            </a:r>
            <a:r>
              <a:rPr lang="en-US" b="1" u="sng" dirty="0"/>
              <a:t> </a:t>
            </a:r>
            <a:r>
              <a:rPr lang="en-US" b="1" u="sng" dirty="0" err="1"/>
              <a:t>নির্ণয়ের</a:t>
            </a:r>
            <a:r>
              <a:rPr lang="en-US" b="1" u="sng" dirty="0"/>
              <a:t> </a:t>
            </a:r>
            <a:r>
              <a:rPr lang="en-US" b="1" u="sng" dirty="0" err="1"/>
              <a:t>সূত্র</a:t>
            </a:r>
            <a:r>
              <a:rPr lang="en-US" b="1" u="sng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as-IN" b="1" dirty="0"/>
              <a:t>অর্থের বর্তমান মূল্য নির্ণয়:</a:t>
            </a:r>
          </a:p>
          <a:p>
            <a:pPr fontAlgn="base">
              <a:buNone/>
            </a:pPr>
            <a:r>
              <a:rPr lang="en-US" dirty="0"/>
              <a:t>FV = PV( </a:t>
            </a:r>
            <a:r>
              <a:rPr lang="as-IN" dirty="0"/>
              <a:t>১ + </a:t>
            </a:r>
            <a:r>
              <a:rPr lang="en-US" dirty="0" err="1"/>
              <a:t>i</a:t>
            </a:r>
            <a:r>
              <a:rPr lang="en-US" dirty="0"/>
              <a:t> )^n</a:t>
            </a:r>
          </a:p>
          <a:p>
            <a:pPr fontAlgn="base">
              <a:buNone/>
            </a:pPr>
            <a:endParaRPr lang="en-US" dirty="0"/>
          </a:p>
          <a:p>
            <a:pPr fontAlgn="base">
              <a:buNone/>
            </a:pPr>
            <a:r>
              <a:rPr lang="as-IN" dirty="0"/>
              <a:t>এখানে,</a:t>
            </a:r>
            <a:r>
              <a:rPr lang="en-US" dirty="0"/>
              <a:t> PV = present value</a:t>
            </a:r>
          </a:p>
          <a:p>
            <a:pPr fontAlgn="base">
              <a:buNone/>
            </a:pPr>
            <a:r>
              <a:rPr lang="en-US" dirty="0"/>
              <a:t>            FV = Future value</a:t>
            </a:r>
          </a:p>
          <a:p>
            <a:pPr fontAlgn="base">
              <a:buNone/>
            </a:pPr>
            <a:r>
              <a:rPr lang="en-US" dirty="0"/>
              <a:t>              I  = Rate of interest</a:t>
            </a:r>
          </a:p>
          <a:p>
            <a:pPr fontAlgn="base">
              <a:buNone/>
            </a:pPr>
            <a:r>
              <a:rPr lang="en-US" dirty="0"/>
              <a:t>             N = No. Of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বর্তমান</a:t>
            </a:r>
            <a:r>
              <a:rPr lang="en-US" b="1" u="sng" dirty="0"/>
              <a:t> </a:t>
            </a:r>
            <a:r>
              <a:rPr lang="en-US" b="1" u="sng" dirty="0" err="1"/>
              <a:t>মূল্যে</a:t>
            </a:r>
            <a:r>
              <a:rPr lang="en-US" b="1" u="sng" dirty="0"/>
              <a:t> </a:t>
            </a:r>
            <a:r>
              <a:rPr lang="en-US" b="1" u="sng" dirty="0" err="1"/>
              <a:t>নির্ণয়ের</a:t>
            </a:r>
            <a:r>
              <a:rPr lang="en-US" b="1" u="sng" dirty="0"/>
              <a:t> </a:t>
            </a:r>
            <a:r>
              <a:rPr lang="en-US" b="1" u="sng" dirty="0" err="1"/>
              <a:t>সূত্র</a:t>
            </a:r>
            <a:r>
              <a:rPr lang="en-US" b="1" u="sng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as-IN" dirty="0"/>
              <a:t>অর্থের বর্তমান মূল্য নির্ণয়:</a:t>
            </a:r>
            <a:endParaRPr lang="en-US" dirty="0"/>
          </a:p>
          <a:p>
            <a:pPr fontAlgn="base">
              <a:buNone/>
            </a:pPr>
            <a:r>
              <a:rPr lang="as-IN" dirty="0"/>
              <a:t>      </a:t>
            </a:r>
            <a:r>
              <a:rPr lang="en-US" dirty="0"/>
              <a:t>FV</a:t>
            </a:r>
          </a:p>
          <a:p>
            <a:pPr fontAlgn="base">
              <a:buNone/>
            </a:pPr>
            <a:r>
              <a:rPr lang="en-US" dirty="0"/>
              <a:t> PV= ----------------</a:t>
            </a:r>
          </a:p>
          <a:p>
            <a:pPr fontAlgn="base">
              <a:buNone/>
            </a:pPr>
            <a:r>
              <a:rPr lang="en-US" dirty="0"/>
              <a:t>          ( </a:t>
            </a:r>
            <a:r>
              <a:rPr lang="as-IN" dirty="0"/>
              <a:t>১ + </a:t>
            </a:r>
            <a:r>
              <a:rPr lang="en-US" dirty="0" err="1"/>
              <a:t>i</a:t>
            </a:r>
            <a:r>
              <a:rPr lang="en-US" dirty="0"/>
              <a:t> )^n</a:t>
            </a:r>
          </a:p>
          <a:p>
            <a:pPr fontAlgn="base">
              <a:buNone/>
            </a:pPr>
            <a:endParaRPr lang="en-US" dirty="0"/>
          </a:p>
          <a:p>
            <a:pPr fontAlgn="base">
              <a:buNone/>
            </a:pPr>
            <a:endParaRPr lang="en-US" dirty="0"/>
          </a:p>
          <a:p>
            <a:pPr fontAlgn="base">
              <a:buNone/>
            </a:pPr>
            <a:endParaRPr lang="en-US" dirty="0"/>
          </a:p>
          <a:p>
            <a:pPr fontAlgn="base">
              <a:buNone/>
            </a:pPr>
            <a:r>
              <a:rPr lang="as-IN" dirty="0"/>
              <a:t>এখানে,  </a:t>
            </a:r>
            <a:r>
              <a:rPr lang="en-US" dirty="0"/>
              <a:t>PV = present value</a:t>
            </a:r>
          </a:p>
          <a:p>
            <a:pPr fontAlgn="base">
              <a:buNone/>
            </a:pPr>
            <a:r>
              <a:rPr lang="en-US" dirty="0"/>
              <a:t>                 FV = Future value</a:t>
            </a:r>
          </a:p>
          <a:p>
            <a:pPr fontAlgn="base">
              <a:buNone/>
            </a:pPr>
            <a:r>
              <a:rPr lang="en-US" dirty="0"/>
              <a:t>                   I  = Rate of interest</a:t>
            </a:r>
          </a:p>
          <a:p>
            <a:pPr fontAlgn="base">
              <a:buNone/>
            </a:pPr>
            <a:r>
              <a:rPr lang="en-US" dirty="0"/>
              <a:t>                  N = No. Of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s-IN" sz="3100" b="1" u="sng" dirty="0"/>
              <a:t>অসমান নগদ প্রবাহের বর্তমান মূল্য</a:t>
            </a:r>
            <a:r>
              <a:rPr lang="en-US" sz="3100" b="1" u="sng" dirty="0"/>
              <a:t> </a:t>
            </a:r>
            <a:r>
              <a:rPr lang="en-US" sz="3100" b="1" u="sng" dirty="0" err="1"/>
              <a:t>নির্ণয়ের</a:t>
            </a:r>
            <a:r>
              <a:rPr lang="en-US" sz="3100" b="1" u="sng" dirty="0"/>
              <a:t> </a:t>
            </a:r>
            <a:r>
              <a:rPr lang="en-US" sz="3100" b="1" u="sng" dirty="0" err="1"/>
              <a:t>সূত্র</a:t>
            </a:r>
            <a:br>
              <a:rPr lang="as-IN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as-IN" b="1" dirty="0"/>
              <a:t> </a:t>
            </a:r>
            <a:r>
              <a:rPr lang="as-IN" sz="2800" dirty="0"/>
              <a:t>অসমান নগদ প্রবাহের বর্তমান মূল্য:</a:t>
            </a:r>
          </a:p>
          <a:p>
            <a:pPr fontAlgn="base">
              <a:buNone/>
            </a:pPr>
            <a:r>
              <a:rPr lang="as-IN" dirty="0"/>
              <a:t>    </a:t>
            </a:r>
            <a:r>
              <a:rPr lang="en-US" dirty="0"/>
              <a:t> </a:t>
            </a:r>
            <a:r>
              <a:rPr lang="as-IN" dirty="0"/>
              <a:t> </a:t>
            </a:r>
            <a:r>
              <a:rPr lang="en-US" dirty="0"/>
              <a:t>FV1                FV2</a:t>
            </a:r>
          </a:p>
          <a:p>
            <a:pPr fontAlgn="base">
              <a:buNone/>
            </a:pPr>
            <a:r>
              <a:rPr lang="en-US" dirty="0"/>
              <a:t>PV = -------------- + -------------- +...........(continue)</a:t>
            </a:r>
          </a:p>
          <a:p>
            <a:pPr fontAlgn="base">
              <a:buNone/>
            </a:pPr>
            <a:r>
              <a:rPr lang="en-US" dirty="0"/>
              <a:t>          ( 1+ </a:t>
            </a:r>
            <a:r>
              <a:rPr lang="en-US" dirty="0" err="1"/>
              <a:t>i</a:t>
            </a:r>
            <a:r>
              <a:rPr lang="en-US" dirty="0"/>
              <a:t> )^n         ( 1+i )^n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as-IN" sz="3200" b="1" u="sng" dirty="0"/>
              <a:t>চক্রবৃদ্ধি করনের ধরন: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as-IN" dirty="0"/>
              <a:t>বার্ষিক </a:t>
            </a:r>
            <a:r>
              <a:rPr lang="en-US" dirty="0"/>
              <a:t>            </a:t>
            </a:r>
            <a:r>
              <a:rPr lang="as-IN" dirty="0"/>
              <a:t>=১২÷১২</a:t>
            </a:r>
            <a:r>
              <a:rPr lang="en-US" dirty="0"/>
              <a:t>,</a:t>
            </a:r>
            <a:r>
              <a:rPr lang="as-IN" dirty="0"/>
              <a:t>    </a:t>
            </a:r>
            <a:r>
              <a:rPr lang="en-US" dirty="0"/>
              <a:t>        m = 1</a:t>
            </a:r>
          </a:p>
          <a:p>
            <a:pPr fontAlgn="base">
              <a:buNone/>
            </a:pPr>
            <a:r>
              <a:rPr lang="as-IN" dirty="0"/>
              <a:t>অর্ধ- বার্ষিক =১২÷৬</a:t>
            </a:r>
            <a:r>
              <a:rPr lang="en-US" dirty="0"/>
              <a:t>,    </a:t>
            </a:r>
            <a:r>
              <a:rPr lang="as-IN" dirty="0"/>
              <a:t>   </a:t>
            </a:r>
            <a:r>
              <a:rPr lang="en-US" dirty="0"/>
              <a:t>   </a:t>
            </a:r>
            <a:r>
              <a:rPr lang="as-IN" dirty="0"/>
              <a:t> </a:t>
            </a:r>
            <a:r>
              <a:rPr lang="en-US" dirty="0"/>
              <a:t>   m = 2</a:t>
            </a:r>
          </a:p>
          <a:p>
            <a:pPr fontAlgn="base">
              <a:buNone/>
            </a:pPr>
            <a:r>
              <a:rPr lang="as-IN" dirty="0"/>
              <a:t>ত্রৈমাসিক</a:t>
            </a:r>
            <a:r>
              <a:rPr lang="en-US" dirty="0"/>
              <a:t>          =</a:t>
            </a:r>
            <a:r>
              <a:rPr lang="as-IN" dirty="0"/>
              <a:t>১২÷</a:t>
            </a:r>
            <a:r>
              <a:rPr lang="en-US" dirty="0"/>
              <a:t>৩,           </a:t>
            </a:r>
            <a:r>
              <a:rPr lang="as-IN" dirty="0"/>
              <a:t>    </a:t>
            </a:r>
            <a:r>
              <a:rPr lang="en-US" dirty="0"/>
              <a:t>m = 4</a:t>
            </a:r>
          </a:p>
          <a:p>
            <a:pPr fontAlgn="base">
              <a:buNone/>
            </a:pPr>
            <a:r>
              <a:rPr lang="as-IN" dirty="0"/>
              <a:t>মাসিক </a:t>
            </a:r>
            <a:r>
              <a:rPr lang="en-US" dirty="0"/>
              <a:t>           </a:t>
            </a:r>
            <a:r>
              <a:rPr lang="as-IN" dirty="0"/>
              <a:t>=১২÷১</a:t>
            </a:r>
            <a:r>
              <a:rPr lang="en-US" dirty="0"/>
              <a:t>,</a:t>
            </a:r>
            <a:r>
              <a:rPr lang="as-IN" dirty="0"/>
              <a:t>     </a:t>
            </a:r>
            <a:r>
              <a:rPr lang="en-US" dirty="0"/>
              <a:t>        m = 12</a:t>
            </a:r>
          </a:p>
          <a:p>
            <a:pPr fontAlgn="base">
              <a:buNone/>
            </a:pPr>
            <a:r>
              <a:rPr lang="as-IN" dirty="0"/>
              <a:t>সাপ্তাহিক                </a:t>
            </a:r>
            <a:r>
              <a:rPr lang="en-US" dirty="0"/>
              <a:t>  m = 52</a:t>
            </a:r>
          </a:p>
          <a:p>
            <a:pPr fontAlgn="base">
              <a:buNone/>
            </a:pPr>
            <a:r>
              <a:rPr lang="as-IN" dirty="0"/>
              <a:t>দৈনিক                  </a:t>
            </a:r>
            <a:r>
              <a:rPr lang="en-US" dirty="0"/>
              <a:t>m = 365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409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সবাইকে অভিনন্দন</vt:lpstr>
      <vt:lpstr>পরিচিতি</vt:lpstr>
      <vt:lpstr>পাঠ পরিচিতি</vt:lpstr>
      <vt:lpstr>পাঠ শেষে শিক্ষার্থীরা জানতে পারবে-</vt:lpstr>
      <vt:lpstr>অর্থের সময় মূল্যের ধারণা </vt:lpstr>
      <vt:lpstr>ভবিষ্যৎ মূল্যে নির্ণয়ের সূত্র </vt:lpstr>
      <vt:lpstr>বর্তমান মূল্যে নির্ণয়ের সূত্র </vt:lpstr>
      <vt:lpstr>অসমান নগদ প্রবাহের বর্তমান মূল্য নির্ণয়ের সূত্র </vt:lpstr>
      <vt:lpstr>চক্রবৃদ্ধি করনের ধরন:</vt:lpstr>
      <vt:lpstr>একক কাজ</vt:lpstr>
      <vt:lpstr>জোড়ায় কাজ</vt:lpstr>
      <vt:lpstr>দলীয়/দলগত কাজ</vt:lpstr>
      <vt:lpstr>মূল্যায়ন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8801733163895</cp:lastModifiedBy>
  <cp:revision>79</cp:revision>
  <dcterms:created xsi:type="dcterms:W3CDTF">2006-08-16T00:00:00Z</dcterms:created>
  <dcterms:modified xsi:type="dcterms:W3CDTF">2022-06-20T01:36:34Z</dcterms:modified>
</cp:coreProperties>
</file>