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8.jpg" ContentType="image/png"/>
  <Override PartName="/ppt/notesSlides/notesSlide2.xml" ContentType="application/vnd.openxmlformats-officedocument.presentationml.notesSlide+xml"/>
  <Override PartName="/ppt/media/image27.jpg" ContentType="image/png"/>
  <Override PartName="/ppt/media/image28.jpg" ContentType="image/pn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8" r:id="rId4"/>
    <p:sldId id="269" r:id="rId5"/>
    <p:sldId id="259" r:id="rId6"/>
    <p:sldId id="270" r:id="rId7"/>
    <p:sldId id="271" r:id="rId8"/>
    <p:sldId id="272" r:id="rId9"/>
    <p:sldId id="273" r:id="rId10"/>
    <p:sldId id="274" r:id="rId11"/>
    <p:sldId id="277" r:id="rId12"/>
    <p:sldId id="278" r:id="rId13"/>
    <p:sldId id="279" r:id="rId14"/>
    <p:sldId id="280" r:id="rId15"/>
    <p:sldId id="281" r:id="rId16"/>
    <p:sldId id="286" r:id="rId17"/>
    <p:sldId id="282" r:id="rId18"/>
    <p:sldId id="283" r:id="rId19"/>
    <p:sldId id="284" r:id="rId20"/>
    <p:sldId id="267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4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0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4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2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0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6B5"/>
    <a:srgbClr val="512373"/>
    <a:srgbClr val="42AE6B"/>
    <a:srgbClr val="5A2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430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4480F-5976-4FC2-BA7C-F61496844F87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3E98-BEF8-42D9-9EC7-DDCD1871F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4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70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04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72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40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6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2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2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6" indent="0" algn="ctr">
              <a:buNone/>
              <a:defRPr sz="2000"/>
            </a:lvl2pPr>
            <a:lvl3pPr marL="914372" indent="0" algn="ctr">
              <a:buNone/>
              <a:defRPr sz="1801"/>
            </a:lvl3pPr>
            <a:lvl4pPr marL="1371557" indent="0" algn="ctr">
              <a:buNone/>
              <a:defRPr sz="1600"/>
            </a:lvl4pPr>
            <a:lvl5pPr marL="1828743" indent="0" algn="ctr">
              <a:buNone/>
              <a:defRPr sz="1600"/>
            </a:lvl5pPr>
            <a:lvl6pPr marL="2285928" indent="0" algn="ctr">
              <a:buNone/>
              <a:defRPr sz="1600"/>
            </a:lvl6pPr>
            <a:lvl7pPr marL="2743115" indent="0" algn="ctr">
              <a:buNone/>
              <a:defRPr sz="1600"/>
            </a:lvl7pPr>
            <a:lvl8pPr marL="3200301" indent="0" algn="ctr">
              <a:buNone/>
              <a:defRPr sz="1600"/>
            </a:lvl8pPr>
            <a:lvl9pPr marL="365748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1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2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1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9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4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4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6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6" indent="0">
              <a:buNone/>
              <a:defRPr sz="2000" b="1"/>
            </a:lvl2pPr>
            <a:lvl3pPr marL="914372" indent="0">
              <a:buNone/>
              <a:defRPr sz="1801" b="1"/>
            </a:lvl3pPr>
            <a:lvl4pPr marL="1371557" indent="0">
              <a:buNone/>
              <a:defRPr sz="1600" b="1"/>
            </a:lvl4pPr>
            <a:lvl5pPr marL="1828743" indent="0">
              <a:buNone/>
              <a:defRPr sz="1600" b="1"/>
            </a:lvl5pPr>
            <a:lvl6pPr marL="2285928" indent="0">
              <a:buNone/>
              <a:defRPr sz="1600" b="1"/>
            </a:lvl6pPr>
            <a:lvl7pPr marL="2743115" indent="0">
              <a:buNone/>
              <a:defRPr sz="1600" b="1"/>
            </a:lvl7pPr>
            <a:lvl8pPr marL="3200301" indent="0">
              <a:buNone/>
              <a:defRPr sz="1600" b="1"/>
            </a:lvl8pPr>
            <a:lvl9pPr marL="365748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6" indent="0">
              <a:buNone/>
              <a:defRPr sz="2000" b="1"/>
            </a:lvl2pPr>
            <a:lvl3pPr marL="914372" indent="0">
              <a:buNone/>
              <a:defRPr sz="1801" b="1"/>
            </a:lvl3pPr>
            <a:lvl4pPr marL="1371557" indent="0">
              <a:buNone/>
              <a:defRPr sz="1600" b="1"/>
            </a:lvl4pPr>
            <a:lvl5pPr marL="1828743" indent="0">
              <a:buNone/>
              <a:defRPr sz="1600" b="1"/>
            </a:lvl5pPr>
            <a:lvl6pPr marL="2285928" indent="0">
              <a:buNone/>
              <a:defRPr sz="1600" b="1"/>
            </a:lvl6pPr>
            <a:lvl7pPr marL="2743115" indent="0">
              <a:buNone/>
              <a:defRPr sz="1600" b="1"/>
            </a:lvl7pPr>
            <a:lvl8pPr marL="3200301" indent="0">
              <a:buNone/>
              <a:defRPr sz="1600" b="1"/>
            </a:lvl8pPr>
            <a:lvl9pPr marL="365748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3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6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pattFill prst="smCheck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5A278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6" name="Rectangle 5"/>
          <p:cNvSpPr/>
          <p:nvPr userDrawn="1"/>
        </p:nvSpPr>
        <p:spPr>
          <a:xfrm>
            <a:off x="129539" y="114300"/>
            <a:ext cx="11932921" cy="662940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309939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6" indent="0">
              <a:buNone/>
              <a:defRPr sz="1401"/>
            </a:lvl2pPr>
            <a:lvl3pPr marL="914372" indent="0">
              <a:buNone/>
              <a:defRPr sz="1200"/>
            </a:lvl3pPr>
            <a:lvl4pPr marL="1371557" indent="0">
              <a:buNone/>
              <a:defRPr sz="1001"/>
            </a:lvl4pPr>
            <a:lvl5pPr marL="1828743" indent="0">
              <a:buNone/>
              <a:defRPr sz="1001"/>
            </a:lvl5pPr>
            <a:lvl6pPr marL="2285928" indent="0">
              <a:buNone/>
              <a:defRPr sz="1001"/>
            </a:lvl6pPr>
            <a:lvl7pPr marL="2743115" indent="0">
              <a:buNone/>
              <a:defRPr sz="1001"/>
            </a:lvl7pPr>
            <a:lvl8pPr marL="3200301" indent="0">
              <a:buNone/>
              <a:defRPr sz="1001"/>
            </a:lvl8pPr>
            <a:lvl9pPr marL="3657485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1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6" indent="0">
              <a:buNone/>
              <a:defRPr sz="2800"/>
            </a:lvl2pPr>
            <a:lvl3pPr marL="914372" indent="0">
              <a:buNone/>
              <a:defRPr sz="2400"/>
            </a:lvl3pPr>
            <a:lvl4pPr marL="1371557" indent="0">
              <a:buNone/>
              <a:defRPr sz="2000"/>
            </a:lvl4pPr>
            <a:lvl5pPr marL="1828743" indent="0">
              <a:buNone/>
              <a:defRPr sz="2000"/>
            </a:lvl5pPr>
            <a:lvl6pPr marL="2285928" indent="0">
              <a:buNone/>
              <a:defRPr sz="2000"/>
            </a:lvl6pPr>
            <a:lvl7pPr marL="2743115" indent="0">
              <a:buNone/>
              <a:defRPr sz="2000"/>
            </a:lvl7pPr>
            <a:lvl8pPr marL="3200301" indent="0">
              <a:buNone/>
              <a:defRPr sz="2000"/>
            </a:lvl8pPr>
            <a:lvl9pPr marL="365748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6" indent="0">
              <a:buNone/>
              <a:defRPr sz="1401"/>
            </a:lvl2pPr>
            <a:lvl3pPr marL="914372" indent="0">
              <a:buNone/>
              <a:defRPr sz="1200"/>
            </a:lvl3pPr>
            <a:lvl4pPr marL="1371557" indent="0">
              <a:buNone/>
              <a:defRPr sz="1001"/>
            </a:lvl4pPr>
            <a:lvl5pPr marL="1828743" indent="0">
              <a:buNone/>
              <a:defRPr sz="1001"/>
            </a:lvl5pPr>
            <a:lvl6pPr marL="2285928" indent="0">
              <a:buNone/>
              <a:defRPr sz="1001"/>
            </a:lvl6pPr>
            <a:lvl7pPr marL="2743115" indent="0">
              <a:buNone/>
              <a:defRPr sz="1001"/>
            </a:lvl7pPr>
            <a:lvl8pPr marL="3200301" indent="0">
              <a:buNone/>
              <a:defRPr sz="1001"/>
            </a:lvl8pPr>
            <a:lvl9pPr marL="3657485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7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7F2C7-57AE-4101-A160-3852345AD3B7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pattFill prst="smCheck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5A278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 userDrawn="1"/>
        </p:nvSpPr>
        <p:spPr>
          <a:xfrm>
            <a:off x="121921" y="121921"/>
            <a:ext cx="11932921" cy="6629401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5303521"/>
            <a:ext cx="1654874" cy="1474089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22195"/>
            <a:ext cx="1082041" cy="60594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122059"/>
            <a:ext cx="1082038" cy="60621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76737" y="5348260"/>
            <a:ext cx="1514150" cy="1348738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964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2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0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4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1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7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2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8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4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9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6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7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3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8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5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1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5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01024" y="2289709"/>
            <a:ext cx="5233180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4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9" y="626496"/>
            <a:ext cx="7399606" cy="55863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11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3F86-64D2-EBC8-EEF6-CEC4ED9B54B2}"/>
              </a:ext>
            </a:extLst>
          </p:cNvPr>
          <p:cNvSpPr/>
          <p:nvPr/>
        </p:nvSpPr>
        <p:spPr>
          <a:xfrm>
            <a:off x="140682" y="126610"/>
            <a:ext cx="4867702" cy="65977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41171E4-4493-5CEA-D25E-986A040B3F7C}"/>
              </a:ext>
            </a:extLst>
          </p:cNvPr>
          <p:cNvSpPr/>
          <p:nvPr/>
        </p:nvSpPr>
        <p:spPr>
          <a:xfrm rot="10800000">
            <a:off x="140680" y="154745"/>
            <a:ext cx="4867704" cy="336546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465643-010D-3D26-E66B-A4CAC18BA349}"/>
              </a:ext>
            </a:extLst>
          </p:cNvPr>
          <p:cNvSpPr txBox="1"/>
          <p:nvPr/>
        </p:nvSpPr>
        <p:spPr>
          <a:xfrm>
            <a:off x="929059" y="600545"/>
            <a:ext cx="3314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bn-IN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গুলি</a:t>
            </a:r>
            <a:r>
              <a:rPr lang="en-US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চিন্তা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352" y="4513595"/>
            <a:ext cx="3713938" cy="2103120"/>
          </a:xfrm>
          <a:prstGeom prst="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352" y="2368622"/>
            <a:ext cx="3713938" cy="2103120"/>
          </a:xfrm>
          <a:prstGeom prst="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353" y="237717"/>
            <a:ext cx="3713938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9167702" y="1027667"/>
            <a:ext cx="2860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আধুনিক গোয়াল ঘর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9167701" y="3158572"/>
            <a:ext cx="2860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এক সারিবিশিষ্ট ঘর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9167701" y="5289477"/>
            <a:ext cx="2860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দুই সারিবিশিষ্ট ঘর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Rectangle: Rounded Corners 12">
            <a:extLst>
              <a:ext uri="{FF2B5EF4-FFF2-40B4-BE49-F238E27FC236}">
                <a16:creationId xmlns:a16="http://schemas.microsoft.com/office/drawing/2014/main" id="{C2D0D51B-4B34-BC40-4B25-5743AFF96756}"/>
              </a:ext>
            </a:extLst>
          </p:cNvPr>
          <p:cNvSpPr/>
          <p:nvPr/>
        </p:nvSpPr>
        <p:spPr>
          <a:xfrm>
            <a:off x="178594" y="4577266"/>
            <a:ext cx="4786312" cy="150018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22F730-6305-86EB-B3D9-580945194105}"/>
              </a:ext>
            </a:extLst>
          </p:cNvPr>
          <p:cNvSpPr txBox="1"/>
          <p:nvPr/>
        </p:nvSpPr>
        <p:spPr>
          <a:xfrm>
            <a:off x="307181" y="4646998"/>
            <a:ext cx="45291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পশুর সংখ্যা ৯ বা তার কম এবং ১০ বা এর বেশি হলে কত সারিবিশিষ্ট ঘর তৈরি করতে হবে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C2D368-8A4A-C242-418F-97AB60C491E3}"/>
              </a:ext>
            </a:extLst>
          </p:cNvPr>
          <p:cNvSpPr txBox="1"/>
          <p:nvPr/>
        </p:nvSpPr>
        <p:spPr>
          <a:xfrm>
            <a:off x="349208" y="4862306"/>
            <a:ext cx="4531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এক ও দুই সারিবিশিষ্ট ঘর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8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8" grpId="0"/>
      <p:bldP spid="28" grpId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3F86-64D2-EBC8-EEF6-CEC4ED9B54B2}"/>
              </a:ext>
            </a:extLst>
          </p:cNvPr>
          <p:cNvSpPr/>
          <p:nvPr/>
        </p:nvSpPr>
        <p:spPr>
          <a:xfrm>
            <a:off x="140682" y="126610"/>
            <a:ext cx="4894320" cy="65977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41171E4-4493-5CEA-D25E-986A040B3F7C}"/>
              </a:ext>
            </a:extLst>
          </p:cNvPr>
          <p:cNvSpPr/>
          <p:nvPr/>
        </p:nvSpPr>
        <p:spPr>
          <a:xfrm rot="10800000">
            <a:off x="140680" y="154745"/>
            <a:ext cx="4894322" cy="347472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57774F-4267-D189-7C71-11B3503B31D5}"/>
              </a:ext>
            </a:extLst>
          </p:cNvPr>
          <p:cNvSpPr txBox="1"/>
          <p:nvPr/>
        </p:nvSpPr>
        <p:spPr>
          <a:xfrm>
            <a:off x="1018611" y="658347"/>
            <a:ext cx="3128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bn-IN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চিন্তা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06" y="254438"/>
            <a:ext cx="3713428" cy="2103120"/>
          </a:xfrm>
          <a:prstGeom prst="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303" y="2389738"/>
            <a:ext cx="3709645" cy="2103120"/>
          </a:xfrm>
          <a:prstGeom prst="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05" y="4517260"/>
            <a:ext cx="3710143" cy="2103120"/>
          </a:xfrm>
          <a:prstGeom prst="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9340948" y="773463"/>
            <a:ext cx="2715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গোয়াল ঘরে সবুজ ঘাস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9284885" y="3176324"/>
            <a:ext cx="2715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রাস্তা পাশে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9265226" y="5315819"/>
            <a:ext cx="2715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মাঠে বেঁধে। 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Rectangle: Rounded Corners 12">
            <a:extLst>
              <a:ext uri="{FF2B5EF4-FFF2-40B4-BE49-F238E27FC236}">
                <a16:creationId xmlns:a16="http://schemas.microsoft.com/office/drawing/2014/main" id="{C2D0D51B-4B34-BC40-4B25-5743AFF96756}"/>
              </a:ext>
            </a:extLst>
          </p:cNvPr>
          <p:cNvSpPr/>
          <p:nvPr/>
        </p:nvSpPr>
        <p:spPr>
          <a:xfrm>
            <a:off x="178594" y="4577266"/>
            <a:ext cx="4786312" cy="150018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22F730-6305-86EB-B3D9-580945194105}"/>
              </a:ext>
            </a:extLst>
          </p:cNvPr>
          <p:cNvSpPr txBox="1"/>
          <p:nvPr/>
        </p:nvSpPr>
        <p:spPr>
          <a:xfrm>
            <a:off x="190687" y="4646998"/>
            <a:ext cx="47863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গোয়াল ঘরে ঘাস সরবরাহ করা সম্ভব না হলে, রাস্তায়, বাগান বাড়ি বা মাঠে গরু পালন করাকে কি বলে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C2D368-8A4A-C242-418F-97AB60C491E3}"/>
              </a:ext>
            </a:extLst>
          </p:cNvPr>
          <p:cNvSpPr txBox="1"/>
          <p:nvPr/>
        </p:nvSpPr>
        <p:spPr>
          <a:xfrm>
            <a:off x="236841" y="5083856"/>
            <a:ext cx="485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বাইরে বেঁধে গরু পালন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7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9" grpId="0"/>
      <p:bldP spid="29" grpId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3F86-64D2-EBC8-EEF6-CEC4ED9B54B2}"/>
              </a:ext>
            </a:extLst>
          </p:cNvPr>
          <p:cNvSpPr/>
          <p:nvPr/>
        </p:nvSpPr>
        <p:spPr>
          <a:xfrm>
            <a:off x="140682" y="126610"/>
            <a:ext cx="4501656" cy="65977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41171E4-4493-5CEA-D25E-986A040B3F7C}"/>
              </a:ext>
            </a:extLst>
          </p:cNvPr>
          <p:cNvSpPr/>
          <p:nvPr/>
        </p:nvSpPr>
        <p:spPr>
          <a:xfrm rot="10800000">
            <a:off x="140680" y="154745"/>
            <a:ext cx="4487590" cy="296406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7015BB-A71B-B5A3-55D2-DF76E423B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8" y="3798720"/>
            <a:ext cx="3358092" cy="23860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7DC3AE-E4EB-D2BA-4A6B-CBE38CEB1395}"/>
              </a:ext>
            </a:extLst>
          </p:cNvPr>
          <p:cNvSpPr txBox="1"/>
          <p:nvPr/>
        </p:nvSpPr>
        <p:spPr>
          <a:xfrm>
            <a:off x="6749900" y="1311532"/>
            <a:ext cx="357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E982D2-3700-8633-C105-DC74C607E7A8}"/>
              </a:ext>
            </a:extLst>
          </p:cNvPr>
          <p:cNvSpPr txBox="1"/>
          <p:nvPr/>
        </p:nvSpPr>
        <p:spPr>
          <a:xfrm>
            <a:off x="4742068" y="3701034"/>
            <a:ext cx="718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গোয়াল ঘরে পশু পালন করা সুবিধাজনক কেন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1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3F86-64D2-EBC8-EEF6-CEC4ED9B54B2}"/>
              </a:ext>
            </a:extLst>
          </p:cNvPr>
          <p:cNvSpPr/>
          <p:nvPr/>
        </p:nvSpPr>
        <p:spPr>
          <a:xfrm>
            <a:off x="140682" y="126610"/>
            <a:ext cx="4501656" cy="65977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gonal Stripe 4">
            <a:extLst>
              <a:ext uri="{FF2B5EF4-FFF2-40B4-BE49-F238E27FC236}">
                <a16:creationId xmlns:a16="http://schemas.microsoft.com/office/drawing/2014/main" id="{1246AEE8-0EC1-227F-D354-A64C8B470608}"/>
              </a:ext>
            </a:extLst>
          </p:cNvPr>
          <p:cNvSpPr/>
          <p:nvPr/>
        </p:nvSpPr>
        <p:spPr>
          <a:xfrm>
            <a:off x="154747" y="140674"/>
            <a:ext cx="4031709" cy="5018650"/>
          </a:xfrm>
          <a:prstGeom prst="diagStrip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76E4F-F56C-1E0C-6B41-333DE27F9230}"/>
              </a:ext>
            </a:extLst>
          </p:cNvPr>
          <p:cNvSpPr txBox="1"/>
          <p:nvPr/>
        </p:nvSpPr>
        <p:spPr>
          <a:xfrm>
            <a:off x="5451890" y="1172891"/>
            <a:ext cx="4200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6ACA77-B91A-B4D1-36C9-B234D49868EB}"/>
              </a:ext>
            </a:extLst>
          </p:cNvPr>
          <p:cNvSpPr txBox="1"/>
          <p:nvPr/>
        </p:nvSpPr>
        <p:spPr>
          <a:xfrm>
            <a:off x="4853355" y="3224139"/>
            <a:ext cx="6879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গোয়াল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ঘরে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পশুপালন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করলে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ব্যবস্থাপনা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অনেক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সহজ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উৎপাদন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খরচ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কমে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আসে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রোদ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বৃষ্টি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ঝড়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পশুকে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রক্ষা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খাদ্য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পানি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সরবরাহ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সহজ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গোবর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অন্যান্য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বর্জ্য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সংরক্ষণ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সহজ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C62F1B-465C-B16A-3144-CCAFDB61E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63" y="2714096"/>
            <a:ext cx="3086237" cy="396102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5655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3F86-64D2-EBC8-EEF6-CEC4ED9B54B2}"/>
              </a:ext>
            </a:extLst>
          </p:cNvPr>
          <p:cNvSpPr/>
          <p:nvPr/>
        </p:nvSpPr>
        <p:spPr>
          <a:xfrm>
            <a:off x="140682" y="140678"/>
            <a:ext cx="4965890" cy="65977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41171E4-4493-5CEA-D25E-986A040B3F7C}"/>
              </a:ext>
            </a:extLst>
          </p:cNvPr>
          <p:cNvSpPr/>
          <p:nvPr/>
        </p:nvSpPr>
        <p:spPr>
          <a:xfrm rot="10800000">
            <a:off x="196952" y="154745"/>
            <a:ext cx="4809150" cy="296406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65643-010D-3D26-E66B-A4CAC18BA349}"/>
              </a:ext>
            </a:extLst>
          </p:cNvPr>
          <p:cNvSpPr txBox="1"/>
          <p:nvPr/>
        </p:nvSpPr>
        <p:spPr>
          <a:xfrm>
            <a:off x="971262" y="361389"/>
            <a:ext cx="3314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চিন্তা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105" y="254126"/>
            <a:ext cx="3704230" cy="210312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105" y="2390221"/>
            <a:ext cx="3704230" cy="210312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105" y="4526316"/>
            <a:ext cx="3704230" cy="210312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9495691" y="1114878"/>
            <a:ext cx="225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চারণভূমি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9418319" y="3177941"/>
            <a:ext cx="250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খৈল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9418319" y="5316266"/>
            <a:ext cx="240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ভূসি। 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Rectangle: Rounded Corners 12">
            <a:extLst>
              <a:ext uri="{FF2B5EF4-FFF2-40B4-BE49-F238E27FC236}">
                <a16:creationId xmlns:a16="http://schemas.microsoft.com/office/drawing/2014/main" id="{C2D0D51B-4B34-BC40-4B25-5743AFF96756}"/>
              </a:ext>
            </a:extLst>
          </p:cNvPr>
          <p:cNvSpPr/>
          <p:nvPr/>
        </p:nvSpPr>
        <p:spPr>
          <a:xfrm>
            <a:off x="178594" y="4493341"/>
            <a:ext cx="4786312" cy="15841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22F730-6305-86EB-B3D9-580945194105}"/>
              </a:ext>
            </a:extLst>
          </p:cNvPr>
          <p:cNvSpPr txBox="1"/>
          <p:nvPr/>
        </p:nvSpPr>
        <p:spPr>
          <a:xfrm>
            <a:off x="307181" y="4885379"/>
            <a:ext cx="4529138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পশু তার প্রয়োজনীয় সবুজ ঘাস কোথা থেকে খেয়ে থাকে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C2D368-8A4A-C242-418F-97AB60C491E3}"/>
              </a:ext>
            </a:extLst>
          </p:cNvPr>
          <p:cNvSpPr txBox="1"/>
          <p:nvPr/>
        </p:nvSpPr>
        <p:spPr>
          <a:xfrm>
            <a:off x="36928" y="5081308"/>
            <a:ext cx="485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চারণভূমি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9" grpId="0" animBg="1"/>
      <p:bldP spid="29" grpId="1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3F86-64D2-EBC8-EEF6-CEC4ED9B54B2}"/>
              </a:ext>
            </a:extLst>
          </p:cNvPr>
          <p:cNvSpPr/>
          <p:nvPr/>
        </p:nvSpPr>
        <p:spPr>
          <a:xfrm>
            <a:off x="140682" y="126610"/>
            <a:ext cx="4501656" cy="65977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41171E4-4493-5CEA-D25E-986A040B3F7C}"/>
              </a:ext>
            </a:extLst>
          </p:cNvPr>
          <p:cNvSpPr/>
          <p:nvPr/>
        </p:nvSpPr>
        <p:spPr>
          <a:xfrm rot="10800000">
            <a:off x="140680" y="154745"/>
            <a:ext cx="4487590" cy="296406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465643-010D-3D26-E66B-A4CAC18BA349}"/>
              </a:ext>
            </a:extLst>
          </p:cNvPr>
          <p:cNvSpPr txBox="1"/>
          <p:nvPr/>
        </p:nvSpPr>
        <p:spPr>
          <a:xfrm>
            <a:off x="802446" y="403593"/>
            <a:ext cx="3314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40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চিন্তা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FABEC5D-2B6F-65EB-F306-27E32C7DC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73" y="3045212"/>
            <a:ext cx="3743327" cy="37433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92" y="251684"/>
            <a:ext cx="3690426" cy="2103120"/>
          </a:xfrm>
          <a:prstGeom prst="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92" y="2387991"/>
            <a:ext cx="3690426" cy="2103120"/>
          </a:xfrm>
          <a:prstGeom prst="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92" y="4510230"/>
            <a:ext cx="3690426" cy="2103120"/>
          </a:xfrm>
          <a:prstGeom prst="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9143999" y="1041634"/>
            <a:ext cx="225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পশুর পরিচর্যা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8973622" y="3069510"/>
            <a:ext cx="2664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মলমূত্র পরিষ্কার-পরিচ্ছন্ন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8981052" y="5300180"/>
            <a:ext cx="305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চাড়িতে খাদ্য সরবরাহ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3F86-64D2-EBC8-EEF6-CEC4ED9B54B2}"/>
              </a:ext>
            </a:extLst>
          </p:cNvPr>
          <p:cNvSpPr/>
          <p:nvPr/>
        </p:nvSpPr>
        <p:spPr>
          <a:xfrm>
            <a:off x="140682" y="126610"/>
            <a:ext cx="4501656" cy="65977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41171E4-4493-5CEA-D25E-986A040B3F7C}"/>
              </a:ext>
            </a:extLst>
          </p:cNvPr>
          <p:cNvSpPr/>
          <p:nvPr/>
        </p:nvSpPr>
        <p:spPr>
          <a:xfrm rot="10800000">
            <a:off x="140680" y="154745"/>
            <a:ext cx="4487590" cy="296406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465643-010D-3D26-E66B-A4CAC18BA349}"/>
              </a:ext>
            </a:extLst>
          </p:cNvPr>
          <p:cNvSpPr txBox="1"/>
          <p:nvPr/>
        </p:nvSpPr>
        <p:spPr>
          <a:xfrm>
            <a:off x="802446" y="403593"/>
            <a:ext cx="3314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40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চিন্তা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FABEC5D-2B6F-65EB-F306-27E32C7DC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73" y="3045212"/>
            <a:ext cx="3743327" cy="37433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762" y="253221"/>
            <a:ext cx="3711767" cy="210312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988" y="2386822"/>
            <a:ext cx="3711767" cy="210312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762" y="4520423"/>
            <a:ext cx="3711766" cy="210312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8855614" y="1113556"/>
            <a:ext cx="3305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পরিষ্কার পানি সরবরাহ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8973622" y="3069510"/>
            <a:ext cx="2664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গোসল করানো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8910712" y="5300180"/>
            <a:ext cx="318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প্রজনন যত্ন নিতে হবে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9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3F86-64D2-EBC8-EEF6-CEC4ED9B54B2}"/>
              </a:ext>
            </a:extLst>
          </p:cNvPr>
          <p:cNvSpPr/>
          <p:nvPr/>
        </p:nvSpPr>
        <p:spPr>
          <a:xfrm>
            <a:off x="140681" y="126610"/>
            <a:ext cx="4692065" cy="65977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62F3C5C8-5E49-C2FE-021C-14B2F4E4855C}"/>
              </a:ext>
            </a:extLst>
          </p:cNvPr>
          <p:cNvSpPr/>
          <p:nvPr/>
        </p:nvSpPr>
        <p:spPr>
          <a:xfrm>
            <a:off x="154749" y="140678"/>
            <a:ext cx="4692065" cy="5148775"/>
          </a:xfrm>
          <a:prstGeom prst="diagStripe">
            <a:avLst>
              <a:gd name="adj" fmla="val 774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FDA17-5B37-53D9-D5ED-B05E9E117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5" y="4445641"/>
            <a:ext cx="3921920" cy="1992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63030F-9911-7E74-B782-D3FFFC868B73}"/>
              </a:ext>
            </a:extLst>
          </p:cNvPr>
          <p:cNvSpPr txBox="1"/>
          <p:nvPr/>
        </p:nvSpPr>
        <p:spPr>
          <a:xfrm>
            <a:off x="254318" y="629311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দলগত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C9C03-1320-22E2-5FEC-C2E1D5E356B4}"/>
              </a:ext>
            </a:extLst>
          </p:cNvPr>
          <p:cNvSpPr txBox="1"/>
          <p:nvPr/>
        </p:nvSpPr>
        <p:spPr>
          <a:xfrm>
            <a:off x="5119972" y="629311"/>
            <a:ext cx="6748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পশুর সঠিক পরিচর্যার জন্য কী কী বিষয়সমূহ বিবেচনা নিতে হবে? </a:t>
            </a:r>
            <a:r>
              <a:rPr lang="en-US" sz="36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85AF3E-256D-5E1D-7448-78CC2CB63C7F}"/>
              </a:ext>
            </a:extLst>
          </p:cNvPr>
          <p:cNvSpPr txBox="1"/>
          <p:nvPr/>
        </p:nvSpPr>
        <p:spPr>
          <a:xfrm>
            <a:off x="5279328" y="2608076"/>
            <a:ext cx="66594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200" smtClean="0">
                <a:latin typeface="Kalpurush" panose="02000600000000000000" pitchFamily="2" charset="0"/>
                <a:cs typeface="Kalpurush" panose="02000600000000000000" pitchFamily="2" charset="0"/>
              </a:rPr>
              <a:t> ১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প্রতিদিন পশুর গোবর,মূত্র ও বাসস্থান পরিষ্কার-পরিচ্ছন্ন রাখতে হবে।</a:t>
            </a:r>
          </a:p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২। চাড়ির থেকে বাসি খাদ্য ফেলে দিয়ে তাজা খাদ্য সরবরাহ করতে হবে।</a:t>
            </a:r>
          </a:p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৩। পরিষ্কার পানি সরবরাহ করতে হবে।</a:t>
            </a:r>
          </a:p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৪। পশুকে নিয়মিত গোসল করাতে হবে।</a:t>
            </a:r>
          </a:p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৫। পশুকে প্রজনন, গর্ভকালীন ও প্রসবকালীন যত্ন নিতে হবে।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9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3F86-64D2-EBC8-EEF6-CEC4ED9B54B2}"/>
              </a:ext>
            </a:extLst>
          </p:cNvPr>
          <p:cNvSpPr/>
          <p:nvPr/>
        </p:nvSpPr>
        <p:spPr>
          <a:xfrm>
            <a:off x="140682" y="126610"/>
            <a:ext cx="4501656" cy="65977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D257BDA5-4C9C-AC4F-12DB-3B10572FDA59}"/>
              </a:ext>
            </a:extLst>
          </p:cNvPr>
          <p:cNvSpPr/>
          <p:nvPr/>
        </p:nvSpPr>
        <p:spPr>
          <a:xfrm>
            <a:off x="168818" y="154745"/>
            <a:ext cx="3924881" cy="4656406"/>
          </a:xfrm>
          <a:prstGeom prst="diagStrip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7EAE8-1E99-B674-FC46-10FA2C579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94" y="3172708"/>
            <a:ext cx="2358338" cy="3443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F1DF8F-F6C7-B231-4A36-09EAF187AA50}"/>
              </a:ext>
            </a:extLst>
          </p:cNvPr>
          <p:cNvSpPr txBox="1"/>
          <p:nvPr/>
        </p:nvSpPr>
        <p:spPr>
          <a:xfrm>
            <a:off x="6486965" y="1035793"/>
            <a:ext cx="2676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5032F-1294-AF28-CB62-ACE6D6194FCA}"/>
              </a:ext>
            </a:extLst>
          </p:cNvPr>
          <p:cNvSpPr txBox="1"/>
          <p:nvPr/>
        </p:nvSpPr>
        <p:spPr>
          <a:xfrm>
            <a:off x="4965895" y="2747157"/>
            <a:ext cx="6850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bn-IN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পশু পালন পদ্ধতি কত ধরনের?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পশুর সার্বিক যত্নকে কি বলে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bn-IN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আধুনিক গোয়াল ঘর তৈরি করে পশুকে কী অবস্থায় পালন করা যায়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গাভিকে বিরক্ত করা যাবে না কোন সময়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bn-I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৫। আমাদের দেশে গরু পালন করা হয় কোন পদ্ধতিতে?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3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3F86-64D2-EBC8-EEF6-CEC4ED9B54B2}"/>
              </a:ext>
            </a:extLst>
          </p:cNvPr>
          <p:cNvSpPr/>
          <p:nvPr/>
        </p:nvSpPr>
        <p:spPr>
          <a:xfrm>
            <a:off x="140682" y="126610"/>
            <a:ext cx="4501656" cy="65977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5C1E2B-3B5E-9992-42AC-9B0903456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4" y="3601108"/>
            <a:ext cx="2514600" cy="2514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8F02D7-3EB2-E5CA-B24F-7855E50402B9}"/>
              </a:ext>
            </a:extLst>
          </p:cNvPr>
          <p:cNvSpPr txBox="1"/>
          <p:nvPr/>
        </p:nvSpPr>
        <p:spPr>
          <a:xfrm>
            <a:off x="5900738" y="1545247"/>
            <a:ext cx="345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85AF3E-256D-5E1D-7448-78CC2CB63C7F}"/>
              </a:ext>
            </a:extLst>
          </p:cNvPr>
          <p:cNvSpPr txBox="1"/>
          <p:nvPr/>
        </p:nvSpPr>
        <p:spPr>
          <a:xfrm>
            <a:off x="6231826" y="3077980"/>
            <a:ext cx="43611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৩ ধরনের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 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পরিচর্যা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আবদ্ধ অবস্থায়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দোহনকালে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IN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৫। সনাতন পদ্ধতিতে।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Diagonal Stripe 6">
            <a:extLst>
              <a:ext uri="{FF2B5EF4-FFF2-40B4-BE49-F238E27FC236}">
                <a16:creationId xmlns:a16="http://schemas.microsoft.com/office/drawing/2014/main" id="{D257BDA5-4C9C-AC4F-12DB-3B10572FDA59}"/>
              </a:ext>
            </a:extLst>
          </p:cNvPr>
          <p:cNvSpPr/>
          <p:nvPr/>
        </p:nvSpPr>
        <p:spPr>
          <a:xfrm>
            <a:off x="168818" y="154745"/>
            <a:ext cx="3924881" cy="4656406"/>
          </a:xfrm>
          <a:prstGeom prst="diagStrip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1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277" y="79175"/>
            <a:ext cx="3011685" cy="1670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88" b="100000" l="7744" r="99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36574" y="943484"/>
            <a:ext cx="1044526" cy="5555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16" y="1026940"/>
            <a:ext cx="3544137" cy="354413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95" y="4619160"/>
            <a:ext cx="5392986" cy="22719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6232" y="4976421"/>
            <a:ext cx="2835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কৃষিশিক্ষা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শ্রেণিঃ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অষ্টম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770" y="1332612"/>
            <a:ext cx="2801811" cy="35395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69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3F86-64D2-EBC8-EEF6-CEC4ED9B54B2}"/>
              </a:ext>
            </a:extLst>
          </p:cNvPr>
          <p:cNvSpPr/>
          <p:nvPr/>
        </p:nvSpPr>
        <p:spPr>
          <a:xfrm>
            <a:off x="140682" y="126610"/>
            <a:ext cx="4501656" cy="65977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CD8E5F-74EB-F411-4343-26EB81B094AE}"/>
              </a:ext>
            </a:extLst>
          </p:cNvPr>
          <p:cNvSpPr txBox="1"/>
          <p:nvPr/>
        </p:nvSpPr>
        <p:spPr>
          <a:xfrm>
            <a:off x="6096001" y="1228725"/>
            <a:ext cx="3069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5A79C7-E8DE-1D39-F175-8E6FFF5D8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41" y="4021819"/>
            <a:ext cx="2992706" cy="1943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3A641F-7C54-DC4C-795C-D22E74907045}"/>
              </a:ext>
            </a:extLst>
          </p:cNvPr>
          <p:cNvSpPr txBox="1"/>
          <p:nvPr/>
        </p:nvSpPr>
        <p:spPr>
          <a:xfrm>
            <a:off x="4897096" y="3454539"/>
            <a:ext cx="6807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তোমার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এলাকায়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পদ্ধতিতে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গরু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পালন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সুবিধাগুলো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আনবে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7" name="Diagonal Stripe 6">
            <a:extLst>
              <a:ext uri="{FF2B5EF4-FFF2-40B4-BE49-F238E27FC236}">
                <a16:creationId xmlns:a16="http://schemas.microsoft.com/office/drawing/2014/main" id="{D257BDA5-4C9C-AC4F-12DB-3B10572FDA59}"/>
              </a:ext>
            </a:extLst>
          </p:cNvPr>
          <p:cNvSpPr/>
          <p:nvPr/>
        </p:nvSpPr>
        <p:spPr>
          <a:xfrm>
            <a:off x="168818" y="154745"/>
            <a:ext cx="3924881" cy="4656406"/>
          </a:xfrm>
          <a:prstGeom prst="diagStrip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7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98958-6F6C-CEF9-735E-D123465A4C55}"/>
              </a:ext>
            </a:extLst>
          </p:cNvPr>
          <p:cNvSpPr/>
          <p:nvPr/>
        </p:nvSpPr>
        <p:spPr>
          <a:xfrm>
            <a:off x="141995" y="126608"/>
            <a:ext cx="6672264" cy="659675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9BDC227-05CA-01C3-A916-42A0A1BBF123}"/>
              </a:ext>
            </a:extLst>
          </p:cNvPr>
          <p:cNvSpPr/>
          <p:nvPr/>
        </p:nvSpPr>
        <p:spPr>
          <a:xfrm rot="5400000">
            <a:off x="452905" y="274102"/>
            <a:ext cx="6066916" cy="6672263"/>
          </a:xfrm>
          <a:prstGeom prst="triangl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E0CAFC-A84E-EBDE-6812-9045CF531A44}"/>
              </a:ext>
            </a:extLst>
          </p:cNvPr>
          <p:cNvSpPr txBox="1"/>
          <p:nvPr/>
        </p:nvSpPr>
        <p:spPr>
          <a:xfrm>
            <a:off x="6954546" y="3224242"/>
            <a:ext cx="4593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635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F652844-F0CC-955E-E772-7385E335F52D}"/>
              </a:ext>
            </a:extLst>
          </p:cNvPr>
          <p:cNvSpPr/>
          <p:nvPr/>
        </p:nvSpPr>
        <p:spPr>
          <a:xfrm>
            <a:off x="149913" y="140677"/>
            <a:ext cx="3833227" cy="658806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A44865-4A10-5848-F71F-B5C5853DFB68}"/>
              </a:ext>
            </a:extLst>
          </p:cNvPr>
          <p:cNvSpPr/>
          <p:nvPr/>
        </p:nvSpPr>
        <p:spPr>
          <a:xfrm rot="5400000">
            <a:off x="-1225089" y="1529746"/>
            <a:ext cx="6588061" cy="3809922"/>
          </a:xfrm>
          <a:prstGeom prst="triangle">
            <a:avLst>
              <a:gd name="adj" fmla="val 4645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" y="2844963"/>
            <a:ext cx="3124199" cy="131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পাশের</a:t>
            </a:r>
            <a:r>
              <a:rPr lang="en-US" sz="400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00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374" y="2371266"/>
            <a:ext cx="3743568" cy="210312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374" y="237822"/>
            <a:ext cx="3743568" cy="210312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374" y="4522293"/>
            <a:ext cx="3743568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8401005" y="1178892"/>
            <a:ext cx="3479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গোয়াল ঘর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8696427" y="3130438"/>
            <a:ext cx="28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বাইরে বেঁধে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8572047" y="5267896"/>
            <a:ext cx="3181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গরু পরিচর্যা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8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133B8-7F1B-1AC8-2138-57F07BCE7A15}"/>
              </a:ext>
            </a:extLst>
          </p:cNvPr>
          <p:cNvSpPr txBox="1"/>
          <p:nvPr/>
        </p:nvSpPr>
        <p:spPr>
          <a:xfrm>
            <a:off x="5196043" y="1642814"/>
            <a:ext cx="6042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পারলে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3B9F9-D96A-214F-2C7D-EC4E318E6105}"/>
              </a:ext>
            </a:extLst>
          </p:cNvPr>
          <p:cNvSpPr txBox="1"/>
          <p:nvPr/>
        </p:nvSpPr>
        <p:spPr>
          <a:xfrm>
            <a:off x="5196043" y="4371235"/>
            <a:ext cx="6499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গোয়াল ঘরে, বাইরে বেঁধে ও গরু পরিচর্যা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smtClean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FA0BEB-3867-13DF-E84A-E304DF0FBD1F}"/>
              </a:ext>
            </a:extLst>
          </p:cNvPr>
          <p:cNvSpPr/>
          <p:nvPr/>
        </p:nvSpPr>
        <p:spPr>
          <a:xfrm>
            <a:off x="132735" y="117987"/>
            <a:ext cx="4055807" cy="66072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3AFFF2-090D-5393-B490-990E578FD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1" t="1998" r="1851" b="24365"/>
          <a:stretch/>
        </p:blipFill>
        <p:spPr>
          <a:xfrm>
            <a:off x="553449" y="1773032"/>
            <a:ext cx="3119715" cy="324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1741" y="5744610"/>
            <a:ext cx="736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গরু পালন পদ্ধতি ও পরিচর্যা</a:t>
            </a:r>
            <a:r>
              <a:rPr lang="bn-IN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15536" y="2877051"/>
            <a:ext cx="3102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অধ্যায়ঃ পঞ্চম  </a:t>
            </a:r>
          </a:p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পাঠঃ ১৪</a:t>
            </a:r>
          </a:p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পৃষ্ঠা নংঃ ৯৪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1" y="1025407"/>
            <a:ext cx="7852560" cy="4475060"/>
          </a:xfrm>
          <a:prstGeom prst="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05876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0D9CED-F06C-8C7C-4ADF-7F2C6C8EDD7B}"/>
              </a:ext>
            </a:extLst>
          </p:cNvPr>
          <p:cNvSpPr/>
          <p:nvPr/>
        </p:nvSpPr>
        <p:spPr>
          <a:xfrm>
            <a:off x="140680" y="126609"/>
            <a:ext cx="3882680" cy="65836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DAD1E6-2513-75C3-8E84-1F391F5AD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5" y="4220260"/>
            <a:ext cx="3398644" cy="25741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825E35-3A6E-E3F4-36A6-240098BB3D7B}"/>
              </a:ext>
            </a:extLst>
          </p:cNvPr>
          <p:cNvSpPr txBox="1"/>
          <p:nvPr/>
        </p:nvSpPr>
        <p:spPr>
          <a:xfrm>
            <a:off x="4484865" y="3785372"/>
            <a:ext cx="7278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পশু পালন পদ্ধতি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endParaRPr lang="bn-I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গরু পালন পদ্ধতিগুলো </a:t>
            </a:r>
            <a:r>
              <a:rPr lang="en-US" sz="32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bn-IN" sz="32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bn-IN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পশুর পরিচর্যা</a:t>
            </a:r>
            <a:r>
              <a:rPr lang="en-US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32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bn-IN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B232F3D5-FCBC-5F6F-F7B5-4A13CF3BC211}"/>
              </a:ext>
            </a:extLst>
          </p:cNvPr>
          <p:cNvSpPr/>
          <p:nvPr/>
        </p:nvSpPr>
        <p:spPr>
          <a:xfrm>
            <a:off x="155612" y="828976"/>
            <a:ext cx="3868850" cy="3322156"/>
          </a:xfrm>
          <a:prstGeom prst="flowChartPunchedTap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F79BA-6B9C-2D87-6226-D227D804D3F9}"/>
              </a:ext>
            </a:extLst>
          </p:cNvPr>
          <p:cNvSpPr txBox="1"/>
          <p:nvPr/>
        </p:nvSpPr>
        <p:spPr>
          <a:xfrm>
            <a:off x="6600167" y="883350"/>
            <a:ext cx="3328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A6A8B-D2FD-E327-B8DD-48A07D6B4296}"/>
              </a:ext>
            </a:extLst>
          </p:cNvPr>
          <p:cNvSpPr txBox="1"/>
          <p:nvPr/>
        </p:nvSpPr>
        <p:spPr>
          <a:xfrm>
            <a:off x="4625542" y="2323327"/>
            <a:ext cx="5129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4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4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30235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281155-AA42-D6A8-C2B2-6D89F3170417}"/>
              </a:ext>
            </a:extLst>
          </p:cNvPr>
          <p:cNvSpPr/>
          <p:nvPr/>
        </p:nvSpPr>
        <p:spPr>
          <a:xfrm>
            <a:off x="140669" y="140674"/>
            <a:ext cx="4431323" cy="65766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24270-FAF0-DB3F-0367-B9315981FAFF}"/>
              </a:ext>
            </a:extLst>
          </p:cNvPr>
          <p:cNvSpPr txBox="1"/>
          <p:nvPr/>
        </p:nvSpPr>
        <p:spPr>
          <a:xfrm>
            <a:off x="626445" y="767017"/>
            <a:ext cx="3465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পাশের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28" y="250566"/>
            <a:ext cx="3704493" cy="2103120"/>
          </a:xfrm>
          <a:prstGeom prst="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30" y="4515758"/>
            <a:ext cx="3704493" cy="210312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2F1584-69E9-9F24-C2E5-C43685D13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81" y="3160930"/>
            <a:ext cx="3337511" cy="34579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27" y="2384502"/>
            <a:ext cx="3704493" cy="210312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9167703" y="1179084"/>
            <a:ext cx="2684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গোয়াল ঘর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8806377" y="3038133"/>
            <a:ext cx="3125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খুঁটা দিয়ে বেঁধে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9041091" y="5020244"/>
            <a:ext cx="2848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চারণভূমিতে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9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3F86-64D2-EBC8-EEF6-CEC4ED9B54B2}"/>
              </a:ext>
            </a:extLst>
          </p:cNvPr>
          <p:cNvSpPr/>
          <p:nvPr/>
        </p:nvSpPr>
        <p:spPr>
          <a:xfrm>
            <a:off x="140682" y="126610"/>
            <a:ext cx="4501656" cy="65977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A9B28-5F4F-9F5A-C72F-F8778DD22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5" y="3674442"/>
            <a:ext cx="3871213" cy="2329788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41171E4-4493-5CEA-D25E-986A040B3F7C}"/>
              </a:ext>
            </a:extLst>
          </p:cNvPr>
          <p:cNvSpPr/>
          <p:nvPr/>
        </p:nvSpPr>
        <p:spPr>
          <a:xfrm rot="10800000">
            <a:off x="140680" y="154745"/>
            <a:ext cx="4487590" cy="296406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990F22-57F5-DAE5-830A-2EA66CB56BD2}"/>
              </a:ext>
            </a:extLst>
          </p:cNvPr>
          <p:cNvSpPr txBox="1"/>
          <p:nvPr/>
        </p:nvSpPr>
        <p:spPr>
          <a:xfrm>
            <a:off x="4907773" y="1996518"/>
            <a:ext cx="6515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1F2572-8F56-2758-A471-948C9D72AFC5}"/>
              </a:ext>
            </a:extLst>
          </p:cNvPr>
          <p:cNvSpPr txBox="1"/>
          <p:nvPr/>
        </p:nvSpPr>
        <p:spPr>
          <a:xfrm>
            <a:off x="5674129" y="4550779"/>
            <a:ext cx="5987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ঃ গোয়াল ঘরে, বাইরে বেঁধে ও চারণভূমিতে গরু পালন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2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3F86-64D2-EBC8-EEF6-CEC4ED9B54B2}"/>
              </a:ext>
            </a:extLst>
          </p:cNvPr>
          <p:cNvSpPr/>
          <p:nvPr/>
        </p:nvSpPr>
        <p:spPr>
          <a:xfrm>
            <a:off x="140682" y="126610"/>
            <a:ext cx="4501656" cy="65977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41171E4-4493-5CEA-D25E-986A040B3F7C}"/>
              </a:ext>
            </a:extLst>
          </p:cNvPr>
          <p:cNvSpPr/>
          <p:nvPr/>
        </p:nvSpPr>
        <p:spPr>
          <a:xfrm rot="10800000">
            <a:off x="140680" y="154745"/>
            <a:ext cx="4487590" cy="296406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39836F-DC62-244E-03B2-F44435499D7F}"/>
              </a:ext>
            </a:extLst>
          </p:cNvPr>
          <p:cNvSpPr txBox="1"/>
          <p:nvPr/>
        </p:nvSpPr>
        <p:spPr>
          <a:xfrm>
            <a:off x="1055299" y="808126"/>
            <a:ext cx="255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667CC-0412-8973-696F-800EEE5EB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99" y="3330524"/>
            <a:ext cx="3380532" cy="3114675"/>
          </a:xfrm>
          <a:prstGeom prst="ellipse">
            <a:avLst/>
          </a:prstGeom>
          <a:ln w="190500" cap="rnd">
            <a:noFill/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3F5C7C-F5B1-F697-8CEB-F39F77F15CEF}"/>
              </a:ext>
            </a:extLst>
          </p:cNvPr>
          <p:cNvSpPr txBox="1"/>
          <p:nvPr/>
        </p:nvSpPr>
        <p:spPr>
          <a:xfrm>
            <a:off x="5605982" y="1815063"/>
            <a:ext cx="6013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গরু পালন পদ্ধতি কত প্রকার ও কী কী</a:t>
            </a:r>
            <a:r>
              <a:rPr lang="en-US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40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D144E3-E7E2-2BD0-06F1-141DFD8CBBAF}"/>
              </a:ext>
            </a:extLst>
          </p:cNvPr>
          <p:cNvSpPr txBox="1"/>
          <p:nvPr/>
        </p:nvSpPr>
        <p:spPr>
          <a:xfrm>
            <a:off x="4664648" y="3810643"/>
            <a:ext cx="72467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তিন প্রকার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১। গোয়াল ঘরে পালন ২। বাইরে বেঁধে পালন ৩। চারণভূমিতে পালন।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10661</TotalTime>
  <Words>510</Words>
  <Application>Microsoft Office PowerPoint</Application>
  <PresentationFormat>Widescreen</PresentationFormat>
  <Paragraphs>83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8BSBN72</dc:creator>
  <cp:lastModifiedBy>8BSBN72</cp:lastModifiedBy>
  <cp:revision>1766</cp:revision>
  <dcterms:created xsi:type="dcterms:W3CDTF">2021-05-17T09:55:42Z</dcterms:created>
  <dcterms:modified xsi:type="dcterms:W3CDTF">2022-06-15T15:52:40Z</dcterms:modified>
</cp:coreProperties>
</file>