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0000FF"/>
    <a:srgbClr val="6164E7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3" name="Picture 2" descr="C:\Users\MS\Downloads\f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1" y="1371600"/>
            <a:ext cx="8534400" cy="518160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914400"/>
          </a:xfrm>
          <a:solidFill>
            <a:srgbClr val="92D050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bn-BD" dirty="0" smtClean="0"/>
              <a:t>             </a:t>
            </a:r>
            <a:r>
              <a:rPr lang="bn-BD" sz="4800" dirty="0" smtClean="0"/>
              <a:t>এ ক ক     কা জ</a:t>
            </a:r>
            <a:endParaRPr lang="en-US" sz="4800" dirty="0"/>
          </a:p>
        </p:txBody>
      </p:sp>
      <p:pic>
        <p:nvPicPr>
          <p:cNvPr id="1026" name="Picture 2" descr="C:\Users\MS\Downloads\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4038600" cy="5105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495800" y="1524000"/>
            <a:ext cx="4114800" cy="16002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800" dirty="0" smtClean="0"/>
              <a:t>**  </a:t>
            </a:r>
            <a:r>
              <a:rPr lang="bn-BD" sz="2800" dirty="0" smtClean="0"/>
              <a:t>ফুটবলের ভিতর কি ব্যবহার করা হয়?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495800" y="3352800"/>
            <a:ext cx="4114800" cy="1600200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বায়ূ দূষনের ফলে মানুষের কী রোগ হতে পারে 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5486400"/>
            <a:ext cx="4343400" cy="523220"/>
          </a:xfrm>
          <a:prstGeom prst="rect">
            <a:avLst/>
          </a:prstGeom>
          <a:solidFill>
            <a:schemeClr val="tx2"/>
          </a:solidFill>
          <a:ln>
            <a:solidFill>
              <a:srgbClr val="FF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2800" dirty="0" smtClean="0">
                <a:solidFill>
                  <a:srgbClr val="FFFF00"/>
                </a:solidFill>
              </a:rPr>
              <a:t>সময়ঃ তিন মিনিট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1143000"/>
          </a:xfr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n-BD" sz="4800" dirty="0" smtClean="0"/>
              <a:t>           দ  লী য়      কা জ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bn-BD" dirty="0" smtClean="0"/>
              <a:t>        </a:t>
            </a:r>
            <a:r>
              <a:rPr lang="bn-BD" dirty="0" smtClean="0">
                <a:solidFill>
                  <a:srgbClr val="0070C0"/>
                </a:solidFill>
              </a:rPr>
              <a:t>ছেলে দল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solidFill>
            <a:srgbClr val="00B050"/>
          </a:solidFill>
          <a:ln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bn-BD" dirty="0" smtClean="0"/>
              <a:t>            </a:t>
            </a:r>
            <a:r>
              <a:rPr lang="bn-BD" dirty="0" smtClean="0">
                <a:solidFill>
                  <a:srgbClr val="0070C0"/>
                </a:solidFill>
              </a:rPr>
              <a:t>মেয়ে দল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00FF"/>
                </a:solidFill>
              </a:rPr>
              <a:t>চিপসের প্যাকেটে কোন গ্যাস ব্যবহার করা হয় ? </a:t>
            </a:r>
          </a:p>
          <a:p>
            <a:endParaRPr lang="bn-BD" dirty="0" smtClean="0">
              <a:solidFill>
                <a:srgbClr val="0000FF"/>
              </a:solidFill>
            </a:endParaRPr>
          </a:p>
          <a:p>
            <a:r>
              <a:rPr lang="bn-BD" dirty="0" smtClean="0">
                <a:solidFill>
                  <a:srgbClr val="0000FF"/>
                </a:solidFill>
              </a:rPr>
              <a:t>কোন গ্যাস পৃথিবীর উষ্ণতা বৃদ্ধির জন্য দায়ী 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0000"/>
                </a:solidFill>
              </a:rPr>
              <a:t>পর্বতারোহীরা সিলিন্ডারে কোন গ্যাস ব্যবহার করে ? </a:t>
            </a:r>
          </a:p>
          <a:p>
            <a:r>
              <a:rPr lang="bn-BD" dirty="0" smtClean="0">
                <a:solidFill>
                  <a:srgbClr val="000000"/>
                </a:solidFill>
              </a:rPr>
              <a:t>বাতাসের কোন গ্যাস রোগিদের জন্য ব্যবহার হয়?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01000" cy="923330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       </a:t>
            </a:r>
            <a:r>
              <a:rPr lang="bn-BD" sz="5400" dirty="0" smtClean="0"/>
              <a:t>মূ ল্যা য়  ন  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7772400" cy="2308324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4800" dirty="0" smtClean="0"/>
              <a:t> ** কীভাবে বায়ু দূষণ রোধ করা যায়, তা তিনটি বাক্য লিখ?</a:t>
            </a:r>
            <a:endParaRPr lang="en-US" sz="4800" dirty="0"/>
          </a:p>
        </p:txBody>
      </p:sp>
      <p:sp>
        <p:nvSpPr>
          <p:cNvPr id="4" name="Right Arrow 3"/>
          <p:cNvSpPr/>
          <p:nvPr/>
        </p:nvSpPr>
        <p:spPr>
          <a:xfrm>
            <a:off x="3048000" y="4724400"/>
            <a:ext cx="5486400" cy="1752600"/>
          </a:xfrm>
          <a:prstGeom prst="rightArrow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00FF"/>
                </a:solidFill>
              </a:rPr>
              <a:t>সময়ঃ চার মিনিট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381000"/>
            <a:ext cx="41910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  </a:t>
            </a:r>
            <a:r>
              <a:rPr lang="bn-BD" dirty="0" smtClean="0">
                <a:solidFill>
                  <a:srgbClr val="0000FF"/>
                </a:solidFill>
              </a:rPr>
              <a:t> </a:t>
            </a:r>
            <a:r>
              <a:rPr lang="bn-BD" sz="2400" dirty="0" smtClean="0">
                <a:solidFill>
                  <a:srgbClr val="0000FF"/>
                </a:solidFill>
              </a:rPr>
              <a:t>বাড়ির কাজ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Users\MS\Downloads\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381000"/>
            <a:ext cx="4038600" cy="61722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4572000" y="1066800"/>
            <a:ext cx="4038600" cy="5029200"/>
          </a:xfrm>
          <a:prstGeom prst="roundRect">
            <a:avLst/>
          </a:prstGeom>
          <a:ln>
            <a:solidFill>
              <a:srgbClr val="00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**</a:t>
            </a:r>
            <a:r>
              <a:rPr lang="bn-BD" sz="2800" dirty="0" smtClean="0"/>
              <a:t>বাড়িতে যে সকল জিনিসপত্র রিসাইকেলের মাধ্যমে আমরা দূষণ প্রতিরোধ করতে পারি,তার একটি তালিকা করে নিয়ে আসবে 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S\Downloads\f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534399" cy="60960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381000" y="457200"/>
            <a:ext cx="8458200" cy="107721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সার্বিক সহযোগিতার জন্য সকলকে ধন্যবাদ ।আজকের পাঠ এখানেই শেষ ।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" name="Picture 2" descr="C:\Users\MS\Downloads\b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752601"/>
            <a:ext cx="1828799" cy="2438400"/>
          </a:xfrm>
          <a:prstGeom prst="rect">
            <a:avLst/>
          </a:prstGeom>
          <a:noFill/>
        </p:spPr>
      </p:pic>
      <p:pic>
        <p:nvPicPr>
          <p:cNvPr id="1027" name="Picture 3" descr="C:\Users\MS\Downloads\b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1752601"/>
            <a:ext cx="1981199" cy="2438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5400" dirty="0" smtClean="0">
                <a:solidFill>
                  <a:srgbClr val="FF0000"/>
                </a:solidFill>
              </a:rPr>
              <a:t>   আচরণিক  উদ্দেশ্য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0"/>
            <a:ext cx="8458200" cy="501675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FF00"/>
                </a:solidFill>
              </a:rPr>
              <a:t>**  দৈনন্দিন জীবনে </a:t>
            </a:r>
            <a:r>
              <a:rPr lang="bn-BD" sz="4000" dirty="0" smtClean="0">
                <a:solidFill>
                  <a:srgbClr val="FFFF00"/>
                </a:solidFill>
              </a:rPr>
              <a:t>বায়ূর </a:t>
            </a:r>
            <a:r>
              <a:rPr lang="bn-BD" sz="4000" dirty="0" smtClean="0">
                <a:solidFill>
                  <a:srgbClr val="FFFF00"/>
                </a:solidFill>
              </a:rPr>
              <a:t>ব্যবহার ব্যাখ্যা  করতে পারবে । </a:t>
            </a:r>
          </a:p>
          <a:p>
            <a:r>
              <a:rPr lang="bn-BD" sz="4000" dirty="0" smtClean="0">
                <a:solidFill>
                  <a:srgbClr val="FFFF00"/>
                </a:solidFill>
              </a:rPr>
              <a:t>**  বায়ূ কিভাবে দূষিত হয়, তা ব্যাখ্যা করতে পারবে । </a:t>
            </a:r>
          </a:p>
          <a:p>
            <a:r>
              <a:rPr lang="bn-BD" sz="4000" dirty="0" smtClean="0">
                <a:solidFill>
                  <a:srgbClr val="FFFF00"/>
                </a:solidFill>
              </a:rPr>
              <a:t>** বায়ূ কিভাবে দূষিত রোধ করা যায়, তা ব্যাখ্যা করতে পারবে ।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S\Downloads\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838200"/>
            <a:ext cx="4648200" cy="3048000"/>
          </a:xfrm>
          <a:prstGeom prst="rect">
            <a:avLst/>
          </a:prstGeom>
          <a:noFill/>
        </p:spPr>
      </p:pic>
      <p:pic>
        <p:nvPicPr>
          <p:cNvPr id="2" name="Picture 2" descr="C:\Users\MS\Downloads\b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38600"/>
            <a:ext cx="4343400" cy="2819400"/>
          </a:xfrm>
          <a:prstGeom prst="rect">
            <a:avLst/>
          </a:prstGeom>
          <a:noFill/>
        </p:spPr>
      </p:pic>
      <p:pic>
        <p:nvPicPr>
          <p:cNvPr id="3" name="Picture 2" descr="C:\Users\MS\Downloads\bb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4038600"/>
            <a:ext cx="4648200" cy="2819400"/>
          </a:xfrm>
          <a:prstGeom prst="rect">
            <a:avLst/>
          </a:prstGeom>
          <a:noFill/>
        </p:spPr>
      </p:pic>
      <p:pic>
        <p:nvPicPr>
          <p:cNvPr id="4" name="Picture 2" descr="C:\Users\MS\Downloads\b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838201"/>
            <a:ext cx="4343400" cy="30479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FF00"/>
                </a:solidFill>
              </a:rPr>
              <a:t>নিচের চিত্রগোলো লক্ষ্য কর-</a:t>
            </a:r>
            <a:r>
              <a:rPr lang="bn-BD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S\Downloads\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2667000" cy="2895600"/>
          </a:xfrm>
          <a:prstGeom prst="rect">
            <a:avLst/>
          </a:prstGeom>
          <a:noFill/>
        </p:spPr>
      </p:pic>
      <p:pic>
        <p:nvPicPr>
          <p:cNvPr id="2" name="Picture 2" descr="C:\Users\MS\Downloads\b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533400"/>
            <a:ext cx="2590800" cy="2895600"/>
          </a:xfrm>
          <a:prstGeom prst="rect">
            <a:avLst/>
          </a:prstGeom>
          <a:noFill/>
        </p:spPr>
      </p:pic>
      <p:pic>
        <p:nvPicPr>
          <p:cNvPr id="3" name="Picture 2" descr="C:\Users\MS\Downloads\b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81400"/>
            <a:ext cx="4267200" cy="3276600"/>
          </a:xfrm>
          <a:prstGeom prst="rect">
            <a:avLst/>
          </a:prstGeom>
          <a:noFill/>
        </p:spPr>
      </p:pic>
      <p:pic>
        <p:nvPicPr>
          <p:cNvPr id="4" name="Picture 2" descr="C:\Users\MS\Downloads\b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581400"/>
            <a:ext cx="4724400" cy="3276600"/>
          </a:xfrm>
          <a:prstGeom prst="rect">
            <a:avLst/>
          </a:prstGeom>
          <a:noFill/>
        </p:spPr>
      </p:pic>
      <p:pic>
        <p:nvPicPr>
          <p:cNvPr id="5" name="Picture 2" descr="C:\Users\MS\Downloads\b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57200"/>
            <a:ext cx="3657600" cy="2971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             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bn-BD" sz="2800" dirty="0" smtClean="0">
                <a:solidFill>
                  <a:srgbClr val="FF0000"/>
                </a:solidFill>
              </a:rPr>
              <a:t>নিচের চিত্রগুলো </a:t>
            </a:r>
            <a:r>
              <a:rPr lang="bn-BD" sz="2800" dirty="0" smtClean="0">
                <a:solidFill>
                  <a:srgbClr val="FF0000"/>
                </a:solidFill>
              </a:rPr>
              <a:t>ভাল করে </a:t>
            </a:r>
            <a:r>
              <a:rPr lang="bn-BD" sz="2800" dirty="0" smtClean="0">
                <a:solidFill>
                  <a:srgbClr val="FF0000"/>
                </a:solidFill>
              </a:rPr>
              <a:t>লক্ষ্য কর-</a:t>
            </a:r>
            <a:r>
              <a:rPr lang="en-US" dirty="0" smtClean="0">
                <a:solidFill>
                  <a:srgbClr val="FFFF00"/>
                </a:solidFill>
              </a:rPr>
              <a:t>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FFFF00"/>
                </a:solidFill>
              </a:rPr>
              <a:t>পাঠ   ঘোষণা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33400" y="1447800"/>
            <a:ext cx="8153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/>
              <a:t>বায়ূর</a:t>
            </a:r>
            <a:endParaRPr lang="en-US" sz="96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4419600"/>
            <a:ext cx="7848600" cy="2057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FF00"/>
                </a:solidFill>
              </a:rPr>
              <a:t>ব্যবহার  ;  দূষণ  ও  রোধ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                  </a:t>
            </a:r>
            <a:r>
              <a:rPr lang="bn-BD" sz="3600" dirty="0" smtClean="0">
                <a:solidFill>
                  <a:srgbClr val="FFFF00"/>
                </a:solidFill>
              </a:rPr>
              <a:t>পা  ঠ      ঘো  ষ  না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839200" cy="14478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**  মানুষ কীভাবে বায়ূকে দৈনন্দিন জীবণে ব্যবহার করে?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133600"/>
            <a:ext cx="853440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** উত্তরঃ– জীবের জন্য বায়ূ খুব গুরুত্বপূর্ণ। মানুষের বেঁচে থাকার জন্য বায়ূ একান্ত প্রয়োজন। এ ছাড়াও দৈনন্দিন নানা কাজে মানুষ বায়ূ ব্যবহার করে থাকে । যেমনঃ কাপড় শুকাতে,চরকা ঘুরাতে,বিদ্যুত তৈরীতে,শরীর ঠান্ডা করতে,নৌকা চালাতে,চুল শুকাতে এবং গাড়ির চাকায় ইত্যাদি কাজে আমরা বায়ূ   ব্যবহার করছি ।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** কী কী কারণে বায়ূ দূষিত হয় ? মানুষ কীভাবে বায়ূ দূষণ করছে?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7924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উত্তরঃ বিভিন্ন ধরণের পদার্থ যেমনঃ রাসায়নিক পদার্থ,গ্যাস,ধূলিকনা,ধোঁয়া এবং দুর্গন্ধ বায়ূতে মিশে বায়ূকে দূষিত করে। </a:t>
            </a:r>
          </a:p>
          <a:p>
            <a:r>
              <a:rPr lang="bn-BD" dirty="0" smtClean="0"/>
              <a:t>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038600"/>
            <a:ext cx="8382000" cy="267765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/>
                </a:solidFill>
              </a:rPr>
              <a:t>         আবার মানুষের বিভিন্ন কর্মকান্ড যেমনঃ জীবাশ্ম জ্বালানি,কলকারখানা,যানবাহন, ধোঁয়া যেখানে-সেখানে ময়লা আবর্জনা ফেলা ও মলমূত্র ত্যাগের কারণে বায়ূ দূষিত করছে ।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297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Slide 1</vt:lpstr>
      <vt:lpstr>Slide 2</vt:lpstr>
      <vt:lpstr>Slide 3</vt:lpstr>
      <vt:lpstr>   আচরণিক  উদ্দেশ্য</vt:lpstr>
      <vt:lpstr>Slide 5</vt:lpstr>
      <vt:lpstr>Slide 6</vt:lpstr>
      <vt:lpstr>পাঠ   ঘোষণা</vt:lpstr>
      <vt:lpstr>Slide 8</vt:lpstr>
      <vt:lpstr>Slide 9</vt:lpstr>
      <vt:lpstr>             এ ক ক     কা জ</vt:lpstr>
      <vt:lpstr>           দ  লী য়      কা জ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SAHOSH IS DA MADRASA</dc:creator>
  <cp:lastModifiedBy>MS</cp:lastModifiedBy>
  <cp:revision>47</cp:revision>
  <dcterms:created xsi:type="dcterms:W3CDTF">2006-08-16T00:00:00Z</dcterms:created>
  <dcterms:modified xsi:type="dcterms:W3CDTF">2022-06-15T12:41:54Z</dcterms:modified>
</cp:coreProperties>
</file>