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E48E-4891-43F1-AEB4-DCD153B323F9}" type="datetimeFigureOut">
              <a:rPr lang="en-US" smtClean="0"/>
              <a:t>17-Jun-22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DC2E-9E59-4896-BD69-53E29D359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1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E48E-4891-43F1-AEB4-DCD153B323F9}" type="datetimeFigureOut">
              <a:rPr lang="en-US" smtClean="0"/>
              <a:t>17-Jun-22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DC2E-9E59-4896-BD69-53E29D359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06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E48E-4891-43F1-AEB4-DCD153B323F9}" type="datetimeFigureOut">
              <a:rPr lang="en-US" smtClean="0"/>
              <a:t>17-Jun-22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DC2E-9E59-4896-BD69-53E29D359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36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E48E-4891-43F1-AEB4-DCD153B323F9}" type="datetimeFigureOut">
              <a:rPr lang="en-US" smtClean="0"/>
              <a:t>17-Jun-22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DC2E-9E59-4896-BD69-53E29D359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2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E48E-4891-43F1-AEB4-DCD153B323F9}" type="datetimeFigureOut">
              <a:rPr lang="en-US" smtClean="0"/>
              <a:t>17-Jun-22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DC2E-9E59-4896-BD69-53E29D359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98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E48E-4891-43F1-AEB4-DCD153B323F9}" type="datetimeFigureOut">
              <a:rPr lang="en-US" smtClean="0"/>
              <a:t>17-Jun-22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DC2E-9E59-4896-BD69-53E29D359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0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E48E-4891-43F1-AEB4-DCD153B323F9}" type="datetimeFigureOut">
              <a:rPr lang="en-US" smtClean="0"/>
              <a:t>17-Jun-22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DC2E-9E59-4896-BD69-53E29D359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E48E-4891-43F1-AEB4-DCD153B323F9}" type="datetimeFigureOut">
              <a:rPr lang="en-US" smtClean="0"/>
              <a:t>17-Jun-22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DC2E-9E59-4896-BD69-53E29D359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68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E48E-4891-43F1-AEB4-DCD153B323F9}" type="datetimeFigureOut">
              <a:rPr lang="en-US" smtClean="0"/>
              <a:t>17-Jun-22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DC2E-9E59-4896-BD69-53E29D359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6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E48E-4891-43F1-AEB4-DCD153B323F9}" type="datetimeFigureOut">
              <a:rPr lang="en-US" smtClean="0"/>
              <a:t>17-Jun-22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DC2E-9E59-4896-BD69-53E29D359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61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E48E-4891-43F1-AEB4-DCD153B323F9}" type="datetimeFigureOut">
              <a:rPr lang="en-US" smtClean="0"/>
              <a:t>17-Jun-22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DC2E-9E59-4896-BD69-53E29D359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0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8E48E-4891-43F1-AEB4-DCD153B323F9}" type="datetimeFigureOut">
              <a:rPr lang="en-US" smtClean="0"/>
              <a:t>17-Jun-22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FDC2E-9E59-4896-BD69-53E29D359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2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en.wikipedia.org/w/index.php?title=Sojan_Badiyar_Ghat&amp;action=edit&amp;redlin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10"/>
              </a:avLst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206062" y="206062"/>
              <a:ext cx="11771290" cy="6465194"/>
            </a:xfrm>
            <a:prstGeom prst="frame">
              <a:avLst>
                <a:gd name="adj1" fmla="val 211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41133" y="1616767"/>
            <a:ext cx="770114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ritannic Bold" panose="020B0903060703020204" pitchFamily="34" charset="0"/>
              </a:rPr>
              <a:t>Welcome To All</a:t>
            </a:r>
            <a:endParaRPr lang="en-US" sz="8800" b="1" dirty="0">
              <a:solidFill>
                <a:srgbClr val="C000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Britannic Bold" panose="020B09030607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363" y="3269379"/>
            <a:ext cx="3088744" cy="308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008 -0.31875 L -0.23008 -0.31852 C -0.22982 -0.30671 -0.22969 -0.29491 -0.22903 -0.28287 C -0.22877 -0.27592 -0.22721 -0.26898 -0.22591 -0.26227 C -0.22552 -0.26041 -0.22552 -0.25833 -0.22487 -0.25671 C -0.22422 -0.25486 -0.22331 -0.25301 -0.22278 -0.25116 C -0.22187 -0.24745 -0.22135 -0.24352 -0.22057 -0.23981 C -0.22031 -0.23796 -0.22018 -0.23588 -0.21953 -0.23403 L -0.21745 -0.22847 C -0.2164 -0.22916 -0.21523 -0.2294 -0.21432 -0.23032 C -0.21107 -0.23426 -0.20898 -0.24236 -0.2069 -0.24722 C -0.20586 -0.24977 -0.20469 -0.25231 -0.20377 -0.25486 C -0.20234 -0.25856 -0.19948 -0.26597 -0.19948 -0.26574 C -0.19674 -0.28055 -0.19948 -0.26481 -0.19739 -0.29606 C -0.19726 -0.29861 -0.19674 -0.30116 -0.19635 -0.3037 C -0.1957 -0.30741 -0.19427 -0.31481 -0.19427 -0.31458 C -0.19284 -0.25185 -0.19466 -0.28634 -0.19206 -0.25671 C -0.19179 -0.25231 -0.19166 -0.24791 -0.19101 -0.24352 C -0.19049 -0.23958 -0.18971 -0.23611 -0.18893 -0.23217 C -0.18854 -0.23032 -0.18893 -0.22731 -0.18789 -0.22662 L -0.18476 -0.22477 C -0.18333 -0.22986 -0.18151 -0.23449 -0.18047 -0.23981 C -0.17982 -0.24352 -0.17956 -0.24768 -0.17838 -0.25116 C -0.17773 -0.25301 -0.17682 -0.25463 -0.1763 -0.25671 C -0.17187 -0.27222 -0.17916 -0.25185 -0.17304 -0.26805 C -0.17265 -0.27153 -0.17213 -0.27916 -0.17096 -0.28287 C -0.17044 -0.28495 -0.1694 -0.28657 -0.16888 -0.28866 C -0.1638 -0.30879 -0.1694 -0.29282 -0.16471 -0.30555 C -0.16432 -0.3081 -0.16484 -0.3118 -0.16354 -0.31296 C -0.1625 -0.31412 -0.16107 -0.31111 -0.16041 -0.30926 C -0.15924 -0.30602 -0.15898 -0.30185 -0.15833 -0.29791 C -0.15794 -0.29606 -0.15781 -0.29398 -0.15729 -0.29236 L -0.15521 -0.2868 C -0.15443 -0.28287 -0.15429 -0.2787 -0.15299 -0.27546 C -0.15039 -0.26829 -0.14987 -0.26366 -0.1457 -0.26041 C -0.14362 -0.25879 -0.1414 -0.25787 -0.13932 -0.25671 L -0.1362 -0.25486 C -0.12669 -0.25625 -0.12552 -0.25116 -0.12239 -0.26227 C -0.12187 -0.26412 -0.12174 -0.26597 -0.12135 -0.26805 C -0.12174 -0.27361 -0.12187 -0.27916 -0.12239 -0.28495 C -0.12252 -0.2868 -0.12252 -0.28935 -0.12344 -0.29051 C -0.12526 -0.29282 -0.12773 -0.29305 -0.12982 -0.29421 L -0.13294 -0.29606 C -0.13698 -0.29537 -0.14336 -0.29722 -0.14674 -0.29051 C -0.14831 -0.28704 -0.15091 -0.27916 -0.15091 -0.27893 C -0.15403 -0.26296 -0.15377 -0.26921 -0.15195 -0.24722 C -0.15182 -0.24537 -0.15156 -0.24329 -0.15091 -0.24166 C -0.14909 -0.2375 -0.14674 -0.23403 -0.14453 -0.23032 C -0.14349 -0.22847 -0.14284 -0.22569 -0.1414 -0.22477 C -0.14036 -0.22407 -0.13919 -0.22384 -0.13828 -0.22291 C -0.12734 -0.21204 -0.13594 -0.21782 -0.12877 -0.21342 C -0.12591 -0.21458 -0.12239 -0.21458 -0.12031 -0.21921 C -0.11953 -0.2206 -0.11953 -0.22291 -0.11927 -0.22477 C -0.11901 -0.22616 -0.1181 -0.23727 -0.11706 -0.23981 C -0.11549 -0.24421 -0.11315 -0.24629 -0.11081 -0.24907 L -0.10651 -0.26041 C -0.10586 -0.26227 -0.10521 -0.26435 -0.10443 -0.26597 L -0.1013 -0.27361 L -0.09922 -0.28495 L -0.09804 -0.29051 C -0.09844 -0.30046 -0.09791 -0.31065 -0.09922 -0.3206 C -0.10065 -0.33287 -0.10429 -0.31898 -0.10443 -0.31875 C -0.11028 -0.28727 -0.10638 -0.31065 -0.10443 -0.23032 C -0.10429 -0.22361 -0.10325 -0.22454 -0.10026 -0.22291 C -0.09232 -0.22754 -0.10208 -0.22129 -0.09388 -0.22847 C -0.09284 -0.2294 -0.09179 -0.22986 -0.09075 -0.23032 C -0.08971 -0.23171 -0.08867 -0.2331 -0.0875 -0.23403 C -0.08659 -0.23495 -0.08541 -0.23518 -0.08437 -0.23611 C -0.08294 -0.23704 -0.08151 -0.23842 -0.08021 -0.23981 C -0.07513 -0.25324 -0.08229 -0.23657 -0.07174 -0.24907 C -0.0707 -0.25046 -0.06966 -0.25208 -0.06849 -0.25301 C -0.06653 -0.25463 -0.06432 -0.25532 -0.06224 -0.25671 C -0.05768 -0.25949 -0.06015 -0.2581 -0.05482 -0.26041 C -0.05299 -0.26273 -0.05 -0.26504 -0.04948 -0.26991 C -0.04935 -0.27176 -0.05026 -0.27361 -0.05052 -0.27546 C -0.05117 -0.2794 -0.05143 -0.28588 -0.05377 -0.28866 C -0.05495 -0.29004 -0.05651 -0.28981 -0.05794 -0.29051 C -0.05898 -0.29097 -0.06002 -0.29166 -0.0612 -0.29236 C -0.06706 -0.29166 -0.07318 -0.29213 -0.07903 -0.29051 C -0.08034 -0.29004 -0.08138 -0.28842 -0.08229 -0.2868 C -0.08398 -0.28333 -0.08646 -0.27546 -0.08646 -0.27523 C -0.08763 -0.26967 -0.08854 -0.26528 -0.08854 -0.25856 C -0.08854 -0.25347 -0.08802 -0.24861 -0.0875 -0.24352 C -0.08724 -0.24028 -0.08581 -0.23426 -0.08437 -0.23217 C -0.08346 -0.23102 -0.08229 -0.23102 -0.08125 -0.23032 C -0.07617 -0.22454 -0.07929 -0.22731 -0.07174 -0.22291 L -0.06849 -0.22106 C -0.06536 -0.22153 -0.06211 -0.22199 -0.05898 -0.22291 C -0.05794 -0.22315 -0.05664 -0.22338 -0.05586 -0.22477 C -0.05403 -0.22801 -0.05377 -0.23356 -0.05169 -0.23611 L -0.04531 -0.24352 L -0.04219 -0.24722 C -0.0414 -0.24907 -0.04088 -0.25139 -0.03997 -0.25301 C -0.03906 -0.25463 -0.03763 -0.25509 -0.03685 -0.25671 C -0.03515 -0.26018 -0.03398 -0.26412 -0.03255 -0.26805 L -0.03047 -0.27361 C -0.03125 -0.25995 -0.03268 -0.24398 -0.03047 -0.23032 C -0.03021 -0.22824 -0.02838 -0.22778 -0.02734 -0.22662 C -0.022 -0.22731 -0.01679 -0.22754 -0.01146 -0.22847 C -0.01041 -0.2287 -0.00924 -0.2294 -0.00833 -0.23032 C -0.00703 -0.23194 -0.00625 -0.23403 -0.00521 -0.23611 L -0.00195 -0.25301 L -0.00091 -0.25856 C -0.0013 -0.26597 -0.00091 -0.27384 -0.00195 -0.28102 C -0.00273 -0.28565 -0.00703 -0.29444 -0.00937 -0.29791 C -0.01041 -0.29954 -0.01146 -0.30046 -0.0125 -0.30185 C -0.01471 -0.30116 -0.01693 -0.30162 -0.01888 -0.3 C -0.02083 -0.29815 -0.02291 -0.28379 -0.02304 -0.28287 L -0.02526 -0.27176 L -0.0263 -0.26597 C -0.0263 -0.26574 -0.0276 -0.23472 -0.02304 -0.22662 C -0.02226 -0.22523 -0.02096 -0.22546 -0.01992 -0.22477 C -0.01536 -0.22546 -0.01068 -0.22477 -0.00625 -0.22662 C -0.00456 -0.22731 -0.00338 -0.23055 -0.00195 -0.23217 C 0.00313 -0.23889 -0.00052 -0.23287 0.0043 -0.24166 C 0.00625 -0.25162 0.00482 -0.2456 0.00964 -0.25856 L 0.01172 -0.26412 L 0.0138 -0.27546 L 0.01498 -0.28102 C 0.02383 -0.25717 0.00781 -0.30231 0.0181 -0.22106 C 0.01862 -0.21713 0.02448 -0.21713 0.02448 -0.2169 C 0.02995 -0.24653 0.02084 -0.19606 0.02656 -0.29051 C 0.02669 -0.29236 0.02865 -0.29166 0.02969 -0.29236 C 0.03438 -0.2912 0.03711 -0.29236 0.04024 -0.2868 C 0.04115 -0.28518 0.04167 -0.28287 0.04232 -0.28102 C 0.04271 -0.26991 0.04258 -0.25856 0.04349 -0.24722 C 0.04362 -0.24537 0.04401 -0.25116 0.04453 -0.25301 C 0.04505 -0.25486 0.0461 -0.25648 0.04662 -0.25856 C 0.04753 -0.26227 0.04753 -0.26643 0.0487 -0.26991 L 0.053 -0.28102 C 0.05378 -0.28565 0.05404 -0.28866 0.05612 -0.29236 C 0.05703 -0.29398 0.05821 -0.29491 0.05925 -0.29606 C 0.06107 -0.2956 0.06328 -0.29653 0.06459 -0.29421 C 0.06615 -0.29143 0.06667 -0.28287 0.06667 -0.28264 C 0.06628 -0.26296 0.06641 -0.24282 0.06563 -0.22291 C 0.0655 -0.22083 0.06459 -0.22662 0.06459 -0.22847 C 0.06459 -0.23102 0.06498 -0.23379 0.06563 -0.23611 C 0.0668 -0.24004 0.06745 -0.24583 0.06979 -0.24722 L 0.07617 -0.25116 C 0.08854 -0.26574 0.07513 -0.25139 0.11107 -0.25671 C 0.11315 -0.25694 0.11732 -0.26041 0.11732 -0.26018 C 0.12084 -0.26944 0.12149 -0.26875 0.11836 -0.28495 C 0.11784 -0.28704 0.11628 -0.28773 0.11524 -0.28866 C 0.11315 -0.29028 0.10899 -0.29236 0.10899 -0.29213 C 0.1 -0.29097 0.09831 -0.29444 0.0931 -0.2868 C 0.0918 -0.28495 0.09102 -0.28287 0.08998 -0.28102 C 0.08659 -0.26435 0.08646 -0.26759 0.08867 -0.24352 C 0.08906 -0.2412 0.09024 -0.23981 0.09102 -0.23796 C 0.09336 -0.22893 0.08972 -0.23472 0.09518 -0.22847 C 0.09597 -0.22662 0.09623 -0.22407 0.09727 -0.22291 C 0.09909 -0.22083 0.10365 -0.21921 0.10365 -0.21898 C 0.10768 -0.21991 0.11315 -0.21829 0.11628 -0.22477 C 0.11784 -0.22824 0.11914 -0.23217 0.12057 -0.23611 C 0.12279 -0.24213 0.12409 -0.24699 0.12904 -0.24907 C 0.13763 -0.25301 0.12839 -0.24861 0.13959 -0.25486 C 0.14206 -0.25625 0.14453 -0.25694 0.14701 -0.25856 C 0.14948 -0.26018 0.15182 -0.2625 0.1543 -0.26412 C 0.15638 -0.26551 0.1586 -0.26666 0.16068 -0.26805 C 0.1625 -0.26921 0.16419 -0.2706 0.16602 -0.27176 C 0.16706 -0.27245 0.1681 -0.27268 0.16914 -0.27361 C 0.17097 -0.27523 0.17266 -0.27731 0.17448 -0.27916 C 0.18216 -0.3 0.17878 -0.28588 0.17761 -0.3243 C 0.17539 -0.31852 0.17448 -0.31736 0.17448 -0.30926 C 0.17448 -0.2912 0.17487 -0.27291 0.17552 -0.25486 C 0.17552 -0.25162 0.17709 -0.24143 0.17761 -0.23796 C 0.17722 -0.26736 0.17969 -0.29722 0.17656 -0.32616 C 0.17604 -0.33125 0.17084 -0.32523 0.1681 -0.3243 C 0.16485 -0.32338 0.16029 -0.32037 0.15755 -0.31875 L 0.1543 -0.3169 C 0.15612 -0.3162 0.15781 -0.31551 0.15964 -0.31481 C 0.1625 -0.31412 0.16537 -0.31412 0.1681 -0.31296 C 0.16992 -0.31227 0.17149 -0.30995 0.17331 -0.30926 C 0.17643 -0.3081 0.17969 -0.3081 0.18281 -0.30741 C 0.18529 -0.30694 0.18776 -0.30625 0.19024 -0.30555 C 0.19167 -0.30509 0.1931 -0.30393 0.19453 -0.3037 C 0.19831 -0.30278 0.20222 -0.30231 0.20612 -0.30185 C 0.20677 -0.3 0.20768 -0.29815 0.20821 -0.29606 C 0.20886 -0.29375 0.20912 -0.2912 0.20925 -0.28866 C 0.2099 -0.27731 0.20977 -0.26597 0.21029 -0.25486 C 0.21055 -0.25162 0.21094 -0.24861 0.21133 -0.24537 C 0.21198 -0.24143 0.21289 -0.23727 0.21459 -0.23403 C 0.2155 -0.23264 0.21667 -0.23171 0.21771 -0.23032 C 0.21849 -0.22847 0.21888 -0.22639 0.21979 -0.22477 C 0.22188 -0.22106 0.22357 -0.2206 0.22617 -0.21921 C 0.23477 -0.2243 0.23125 -0.21875 0.2336 -0.22847 C 0.23425 -0.23102 0.23503 -0.23356 0.23568 -0.23611 C 0.2375 -0.24861 0.23893 -0.25602 0.23568 -0.27176 C 0.23464 -0.27662 0.22904 -0.2794 0.22617 -0.28102 C 0.22305 -0.28055 0.21966 -0.28102 0.21667 -0.27916 C 0.21498 -0.27824 0.21237 -0.2706 0.21133 -0.26805 C 0.21107 -0.26551 0.21029 -0.26296 0.21029 -0.26041 C 0.21029 -0.25301 0.21055 -0.24537 0.21133 -0.23796 C 0.21159 -0.23565 0.21263 -0.23379 0.21354 -0.23217 C 0.21602 -0.22778 0.21745 -0.22824 0.22084 -0.22662 C 0.22201 -0.22616 0.22305 -0.22546 0.22409 -0.22477 C 0.22552 -0.225 0.23555 -0.22592 0.2388 -0.22847 C 0.24076 -0.23009 0.24232 -0.23241 0.24414 -0.23403 C 0.24557 -0.23541 0.24701 -0.23657 0.24831 -0.23796 C 0.25209 -0.24467 0.2556 -0.25162 0.26107 -0.25486 L 0.26732 -0.25856 C 0.26849 -0.25972 0.2694 -0.26111 0.27057 -0.26227 C 0.27448 -0.2662 0.27761 -0.26736 0.28112 -0.27361 C 0.28216 -0.27546 0.28334 -0.27708 0.28425 -0.27916 C 0.28503 -0.28102 0.28555 -0.28333 0.28633 -0.28495 C 0.28724 -0.28634 0.28854 -0.28727 0.28959 -0.28866 L 0.29375 -0.3 C 0.29453 -0.30185 0.29531 -0.30347 0.29584 -0.30555 C 0.2987 -0.31551 0.29688 -0.31111 0.30117 -0.31875 C 0.30091 -0.3169 0.29974 -0.30764 0.29909 -0.30555 C 0.29779 -0.30162 0.29479 -0.29421 0.29479 -0.29398 C 0.29375 -0.2868 0.29336 -0.2831 0.29167 -0.27546 C 0.29102 -0.27222 0.29024 -0.26921 0.28959 -0.26597 C 0.2888 -0.26227 0.28802 -0.25856 0.2875 -0.25486 C 0.28711 -0.25231 0.28685 -0.24977 0.28633 -0.24722 C 0.28581 -0.24467 0.28477 -0.24236 0.28425 -0.23981 C 0.28373 -0.23727 0.2836 -0.23472 0.28321 -0.23217 C 0.28021 -0.21342 0.28438 -0.24259 0.28112 -0.21921 C 0.28034 -0.22153 0.27904 -0.22384 0.27904 -0.22662 C 0.27878 -0.23426 0.27956 -0.24166 0.28008 -0.24907 C 0.28021 -0.25254 0.28164 -0.2625 0.28216 -0.26597 C 0.28242 -0.26805 0.28294 -0.26967 0.28321 -0.27176 C 0.28529 -0.28634 0.28281 -0.27616 0.28633 -0.28866 C 0.28789 -0.30185 0.28685 -0.29491 0.28959 -0.30926 L 0.29063 -0.31481 L 0.29167 -0.3206 C 0.29375 -0.31991 0.2961 -0.32014 0.29805 -0.31875 C 0.29935 -0.31759 0.3 -0.31481 0.30117 -0.31296 C 0.30222 -0.31157 0.30326 -0.31041 0.3043 -0.30926 L 0.30742 -0.29236 L 0.30847 -0.2868 C 0.30899 -0.28495 0.30951 -0.2831 0.30951 -0.28102 C 0.31003 -0.27731 0.31003 -0.27361 0.31055 -0.26991 C 0.31094 -0.26782 0.31146 -0.2662 0.31159 -0.26412 C 0.3125 -0.25926 0.31367 -0.24907 0.31367 -0.24884 C 0.31511 -0.22639 0.31602 -0.2243 0.31263 -0.24166 C 0.3125 -0.24352 0.31263 -0.24629 0.31159 -0.24722 L 0.30847 -0.25116 L 0.27904 -0.24907 C 0.29349 -0.24907 0.30794 -0.24861 0.32227 -0.25116 C 0.32357 -0.25116 0.32696 -0.26041 0.32761 -0.26227 C 0.32865 -0.26551 0.32982 -0.26829 0.33073 -0.27176 C 0.33164 -0.27523 0.33216 -0.27916 0.33281 -0.28287 C 0.33399 -0.28935 0.33399 -0.28912 0.33503 -0.29606 C 0.33659 -0.30972 0.33503 -0.30116 0.33711 -0.31111 C 0.33946 -0.25949 0.33685 -0.30694 0.33919 -0.27916 C 0.34115 -0.25625 0.33919 -0.27176 0.34128 -0.25671 C 0.34128 -0.25486 0.34271 -0.22685 0.3444 -0.22477 C 0.34857 -0.21991 0.34649 -0.22176 0.35065 -0.21921 C 0.353 -0.22153 0.35573 -0.22291 0.35716 -0.22662 L 0.36133 -0.23796 C 0.36706 -0.27801 0.36446 -0.25278 0.36563 -0.31481 C 0.36862 -0.29352 0.36615 -0.31296 0.36771 -0.26597 C 0.36888 -0.22361 0.36875 -0.26342 0.36875 -0.22106 L 0.31472 -0.087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2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5" y="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98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31820" y="218940"/>
            <a:ext cx="11745532" cy="6400801"/>
          </a:xfrm>
          <a:prstGeom prst="frame">
            <a:avLst>
              <a:gd name="adj1" fmla="val 2896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9107" y="1012488"/>
            <a:ext cx="3126497" cy="584775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Commercially </a:t>
            </a:r>
          </a:p>
        </p:txBody>
      </p:sp>
      <p:sp>
        <p:nvSpPr>
          <p:cNvPr id="7" name="Rectangle 6"/>
          <p:cNvSpPr/>
          <p:nvPr/>
        </p:nvSpPr>
        <p:spPr>
          <a:xfrm>
            <a:off x="7878916" y="2256545"/>
            <a:ext cx="30909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in a way that is concerned with buying, selling, and making a profit.</a:t>
            </a:r>
          </a:p>
        </p:txBody>
      </p:sp>
      <p:sp>
        <p:nvSpPr>
          <p:cNvPr id="8" name="Rectangle 7"/>
          <p:cNvSpPr/>
          <p:nvPr/>
        </p:nvSpPr>
        <p:spPr>
          <a:xfrm>
            <a:off x="1837200" y="5162597"/>
            <a:ext cx="8534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Elephant" panose="02020904090505020303" pitchFamily="18" charset="0"/>
                <a:cs typeface="Times New Roman" panose="02020603050405020304" pitchFamily="18" charset="0"/>
              </a:rPr>
              <a:t>Now Nakshi Kantha is produced commercially.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483" y="1816203"/>
            <a:ext cx="5493743" cy="31274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81" y="382317"/>
            <a:ext cx="1665424" cy="16654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35673" y="380371"/>
            <a:ext cx="1668349" cy="166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9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61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57577" y="257578"/>
            <a:ext cx="11681138" cy="6310648"/>
          </a:xfrm>
          <a:prstGeom prst="frame">
            <a:avLst>
              <a:gd name="adj1" fmla="val 2296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78191" y="1203527"/>
            <a:ext cx="3236976" cy="707886"/>
          </a:xfrm>
          <a:prstGeom prst="rect">
            <a:avLst/>
          </a:prstGeom>
        </p:spPr>
        <p:txBody>
          <a:bodyPr wrap="none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latin typeface="Elephant" panose="02020904090505020303" pitchFamily="18" charset="0"/>
                <a:cs typeface="Times New Roman" panose="02020603050405020304" pitchFamily="18" charset="0"/>
              </a:rPr>
              <a:t>Traditional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941" y="2069167"/>
            <a:ext cx="4698232" cy="2443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7372421" y="2326745"/>
            <a:ext cx="387654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conventional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customary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established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long-established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5349" y="4720315"/>
            <a:ext cx="10278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produced, done, or used in accordance with tradition.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95349" y="5245369"/>
            <a:ext cx="10153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existing in or as part of a tradition; long-established</a:t>
            </a:r>
            <a:endParaRPr lang="en-US" sz="2800" b="1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420641"/>
            <a:ext cx="1648526" cy="16485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19580" y="391695"/>
            <a:ext cx="1677472" cy="167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1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10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06063" y="206062"/>
            <a:ext cx="11797048" cy="6452315"/>
          </a:xfrm>
          <a:prstGeom prst="frame">
            <a:avLst>
              <a:gd name="adj1" fmla="val 2520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52329" y="2553469"/>
            <a:ext cx="34000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n </a:t>
            </a:r>
            <a:r>
              <a:rPr lang="en-US" sz="2400" b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insistent and peremptory request, made as of right.</a:t>
            </a:r>
          </a:p>
        </p:txBody>
      </p:sp>
      <p:sp>
        <p:nvSpPr>
          <p:cNvPr id="7" name="Rectangle 6"/>
          <p:cNvSpPr/>
          <p:nvPr/>
        </p:nvSpPr>
        <p:spPr>
          <a:xfrm>
            <a:off x="1989787" y="4779981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The demand of Nakshi Kantha is increasing because of colourful patterns.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7458" y="832685"/>
            <a:ext cx="2969083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sz="4800" dirty="0">
                <a:ln w="0">
                  <a:solidFill>
                    <a:srgbClr val="FFFF0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Demand</a:t>
            </a:r>
            <a:r>
              <a:rPr lang="en-US" sz="4800" b="1" dirty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  <a:latin typeface="Elephant" panose="02020904090505020303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734" y="1733350"/>
            <a:ext cx="5148532" cy="2840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49" y="331327"/>
            <a:ext cx="1611838" cy="16118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71579" y="386747"/>
            <a:ext cx="1556418" cy="155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4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99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67425" y="218941"/>
            <a:ext cx="11797048" cy="6413679"/>
          </a:xfrm>
          <a:prstGeom prst="frame">
            <a:avLst>
              <a:gd name="adj1" fmla="val 2726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57819" y="1025975"/>
            <a:ext cx="26911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>
                  <a:solidFill>
                    <a:srgbClr val="FF0000"/>
                  </a:solidFill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Pattern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"/>
          <a:stretch/>
        </p:blipFill>
        <p:spPr>
          <a:xfrm>
            <a:off x="1925453" y="2122100"/>
            <a:ext cx="5355854" cy="3086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7448732" y="2649487"/>
            <a:ext cx="41551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Bodoni MT Black" panose="02070A03080606020203" pitchFamily="18" charset="0"/>
                <a:cs typeface="Times New Roman" panose="02020603050405020304" pitchFamily="18" charset="0"/>
              </a:rPr>
              <a:t>a model or design used as a guide in needlework and other crafts.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7448732" y="3665150"/>
            <a:ext cx="30990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give a regular or intelligible form to.</a:t>
            </a:r>
          </a:p>
        </p:txBody>
      </p:sp>
      <p:sp>
        <p:nvSpPr>
          <p:cNvPr id="8" name="Rectangle 7"/>
          <p:cNvSpPr/>
          <p:nvPr/>
        </p:nvSpPr>
        <p:spPr>
          <a:xfrm>
            <a:off x="2126644" y="5397190"/>
            <a:ext cx="4953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Elephant" panose="02020904090505020303" pitchFamily="18" charset="0"/>
                <a:cs typeface="Times New Roman" panose="02020603050405020304" pitchFamily="18" charset="0"/>
              </a:rPr>
              <a:t>The pattern is very artistic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6" y="401587"/>
            <a:ext cx="1455385" cy="14553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11492">
            <a:off x="10342949" y="398298"/>
            <a:ext cx="1457382" cy="145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60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6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18941" y="206062"/>
            <a:ext cx="11758411" cy="6413679"/>
          </a:xfrm>
          <a:prstGeom prst="frame">
            <a:avLst>
              <a:gd name="adj1" fmla="val 2058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65712" y="1240269"/>
            <a:ext cx="3042949" cy="58477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Famous work </a:t>
            </a:r>
          </a:p>
        </p:txBody>
      </p:sp>
      <p:sp>
        <p:nvSpPr>
          <p:cNvPr id="7" name="Rectangle 6"/>
          <p:cNvSpPr/>
          <p:nvPr/>
        </p:nvSpPr>
        <p:spPr>
          <a:xfrm>
            <a:off x="6903941" y="2076634"/>
            <a:ext cx="4481849" cy="224676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i="1" dirty="0" err="1">
                <a:solidFill>
                  <a:srgbClr val="7030A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Rakhali</a:t>
            </a:r>
            <a:r>
              <a:rPr lang="en-US" sz="2000" b="1" dirty="0">
                <a:solidFill>
                  <a:srgbClr val="7030A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 (1927)</a:t>
            </a:r>
          </a:p>
          <a:p>
            <a:pPr algn="ctr"/>
            <a:r>
              <a:rPr lang="en-US" sz="2000" b="1" i="1" dirty="0">
                <a:solidFill>
                  <a:srgbClr val="7030A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Nakshi Kanthar </a:t>
            </a:r>
            <a:r>
              <a:rPr lang="en-US" sz="2000" b="1" i="1" dirty="0" err="1">
                <a:solidFill>
                  <a:srgbClr val="7030A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Maath</a:t>
            </a:r>
            <a:r>
              <a:rPr lang="en-US" sz="2000" b="1" i="1" dirty="0">
                <a:solidFill>
                  <a:srgbClr val="7030A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  (1929)</a:t>
            </a:r>
            <a:endParaRPr lang="en-US" sz="2000" b="1" dirty="0">
              <a:solidFill>
                <a:srgbClr val="7030A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Elephant" panose="020209040905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i="1" dirty="0" err="1">
                <a:solidFill>
                  <a:srgbClr val="7030A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Baluchor</a:t>
            </a:r>
            <a:r>
              <a:rPr lang="en-US" sz="2000" b="1" dirty="0">
                <a:solidFill>
                  <a:srgbClr val="7030A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 (1930)</a:t>
            </a:r>
          </a:p>
          <a:p>
            <a:pPr algn="ctr"/>
            <a:r>
              <a:rPr lang="en-US" sz="2000" b="1" i="1" dirty="0" err="1">
                <a:solidFill>
                  <a:srgbClr val="7030A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Dhankhet</a:t>
            </a:r>
            <a:r>
              <a:rPr lang="en-US" sz="2000" b="1" dirty="0">
                <a:solidFill>
                  <a:srgbClr val="7030A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(1933)</a:t>
            </a:r>
          </a:p>
          <a:p>
            <a:pPr algn="ctr"/>
            <a:r>
              <a:rPr lang="en-US" sz="2000" b="1" i="1" dirty="0" err="1">
                <a:solidFill>
                  <a:srgbClr val="7030A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  <a:cs typeface="Times New Roman" panose="02020603050405020304" pitchFamily="18" charset="0"/>
                <a:hlinkClick r:id="rId2" tooltip="Sojan Badiyar Ghat (page does not exist)"/>
              </a:rPr>
              <a:t>Sojan</a:t>
            </a:r>
            <a:r>
              <a:rPr lang="en-US" sz="2000" b="1" i="1" dirty="0">
                <a:solidFill>
                  <a:srgbClr val="7030A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  <a:cs typeface="Times New Roman" panose="02020603050405020304" pitchFamily="18" charset="0"/>
                <a:hlinkClick r:id="rId2" tooltip="Sojan Badiyar Ghat (page does not exist)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  <a:cs typeface="Times New Roman" panose="02020603050405020304" pitchFamily="18" charset="0"/>
                <a:hlinkClick r:id="rId2" tooltip="Sojan Badiyar Ghat (page does not exist)"/>
              </a:rPr>
              <a:t>Badiyar</a:t>
            </a:r>
            <a:r>
              <a:rPr lang="en-US" sz="2000" b="1" i="1" dirty="0">
                <a:solidFill>
                  <a:srgbClr val="7030A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  <a:cs typeface="Times New Roman" panose="02020603050405020304" pitchFamily="18" charset="0"/>
                <a:hlinkClick r:id="rId2" tooltip="Sojan Badiyar Ghat (page does not exist)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  <a:cs typeface="Times New Roman" panose="02020603050405020304" pitchFamily="18" charset="0"/>
                <a:hlinkClick r:id="rId2" tooltip="Sojan Badiyar Ghat (page does not exist)"/>
              </a:rPr>
              <a:t>Ghat</a:t>
            </a:r>
            <a:r>
              <a:rPr lang="en-US" sz="2000" b="1" dirty="0">
                <a:solidFill>
                  <a:srgbClr val="7030A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 (1933)</a:t>
            </a:r>
          </a:p>
          <a:p>
            <a:pPr algn="ctr"/>
            <a:r>
              <a:rPr lang="en-US" sz="2000" b="1" i="1" dirty="0" err="1">
                <a:solidFill>
                  <a:srgbClr val="7030A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Hashu</a:t>
            </a:r>
            <a:r>
              <a:rPr lang="en-US" sz="2000" b="1" dirty="0">
                <a:solidFill>
                  <a:srgbClr val="7030A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 (1938)</a:t>
            </a:r>
          </a:p>
          <a:p>
            <a:pPr algn="ctr"/>
            <a:r>
              <a:rPr lang="en-US" sz="2000" b="1" i="1" dirty="0" err="1">
                <a:solidFill>
                  <a:srgbClr val="7030A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Rupobati</a:t>
            </a:r>
            <a:r>
              <a:rPr lang="en-US" sz="2000" b="1" dirty="0">
                <a:solidFill>
                  <a:srgbClr val="7030A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 (1946)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7224" y="3240251"/>
            <a:ext cx="3264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Jasim uddin</a:t>
            </a:r>
            <a:endParaRPr lang="en-US" sz="3200" b="1" dirty="0">
              <a:ln w="12700">
                <a:solidFill>
                  <a:srgbClr val="C00000"/>
                </a:solidFill>
              </a:ln>
              <a:solidFill>
                <a:srgbClr val="00206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Elephant" panose="020209040905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0988" y="3823894"/>
            <a:ext cx="56385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Elephant" panose="02020904090505020303" pitchFamily="18" charset="0"/>
                <a:cs typeface="Times New Roman" panose="02020603050405020304" pitchFamily="18" charset="0"/>
              </a:rPr>
              <a:t>Popularly called </a:t>
            </a:r>
            <a:r>
              <a:rPr lang="en-US" sz="2000" b="1" dirty="0" err="1">
                <a:solidFill>
                  <a:srgbClr val="002060"/>
                </a:solidFill>
                <a:latin typeface="Elephant" panose="02020904090505020303" pitchFamily="18" charset="0"/>
                <a:cs typeface="Times New Roman" panose="02020603050405020304" pitchFamily="18" charset="0"/>
              </a:rPr>
              <a:t>Palli</a:t>
            </a:r>
            <a:r>
              <a:rPr lang="en-US" sz="2000" b="1" dirty="0">
                <a:solidFill>
                  <a:srgbClr val="002060"/>
                </a:solidFill>
                <a:latin typeface="Elephant" panose="020209040905050203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Elephant" panose="02020904090505020303" pitchFamily="18" charset="0"/>
                <a:cs typeface="Times New Roman" panose="02020603050405020304" pitchFamily="18" charset="0"/>
              </a:rPr>
              <a:t>Kabi</a:t>
            </a:r>
            <a:r>
              <a:rPr lang="en-US" sz="2000" b="1" dirty="0">
                <a:solidFill>
                  <a:srgbClr val="002060"/>
                </a:solidFill>
                <a:latin typeface="Elephant" panose="02020904090505020303" pitchFamily="18" charset="0"/>
                <a:cs typeface="Times New Roman" panose="02020603050405020304" pitchFamily="18" charset="0"/>
              </a:rPr>
              <a:t> (Pastoral Poet)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4605" y="4587966"/>
            <a:ext cx="3266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Elephant" panose="02020904090505020303" pitchFamily="18" charset="0"/>
                <a:cs typeface="Times New Roman" panose="02020603050405020304" pitchFamily="18" charset="0"/>
              </a:rPr>
              <a:t>Death -  </a:t>
            </a:r>
            <a:r>
              <a:rPr lang="en-US" sz="2000" b="1" dirty="0">
                <a:solidFill>
                  <a:srgbClr val="0070C0"/>
                </a:solidFill>
                <a:latin typeface="Elephant" panose="02020904090505020303" pitchFamily="18" charset="0"/>
                <a:cs typeface="Times New Roman" panose="02020603050405020304" pitchFamily="18" charset="0"/>
              </a:rPr>
              <a:t>13 March 1976</a:t>
            </a:r>
            <a:endParaRPr lang="en-US" sz="2000" b="1" dirty="0">
              <a:solidFill>
                <a:srgbClr val="0070C0"/>
              </a:solidFill>
              <a:latin typeface="Elephant" panose="0202090409050502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34146" y="4188988"/>
            <a:ext cx="36545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Elephant" panose="02020904090505020303" pitchFamily="18" charset="0"/>
                <a:cs typeface="Times New Roman" panose="02020603050405020304" pitchFamily="18" charset="0"/>
              </a:rPr>
              <a:t>Birth date- 1 January 1903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0913" y="5239666"/>
            <a:ext cx="11062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The name Nakshi Kantha became popular after the poet Jasimuddin’s poem ‘Nakshi Kanthar Math’ was published in 1929.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93" y="682580"/>
            <a:ext cx="2665926" cy="2424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674385" y="230066"/>
            <a:ext cx="1248969" cy="14657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813" y="152792"/>
            <a:ext cx="1248969" cy="146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811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9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98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1141" y="534220"/>
            <a:ext cx="39844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Individual work</a:t>
            </a:r>
            <a:endParaRPr lang="en-US" sz="3600" dirty="0">
              <a:solidFill>
                <a:srgbClr val="FF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Elephant" panose="020209040905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82905" y="1372877"/>
            <a:ext cx="1590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Elephant" panose="02020904090505020303" pitchFamily="18" charset="0"/>
              </a:rPr>
              <a:t>Bengali</a:t>
            </a:r>
            <a:endParaRPr lang="en-US" sz="2000" b="1" dirty="0">
              <a:solidFill>
                <a:srgbClr val="00B050"/>
              </a:solidFill>
              <a:latin typeface="Elephant" panose="020209040905050203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85163" y="1242879"/>
            <a:ext cx="1290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Elephant" panose="02020904090505020303" pitchFamily="18" charset="0"/>
              </a:rPr>
              <a:t>Patterns</a:t>
            </a:r>
            <a:endParaRPr lang="en-US" sz="2000" dirty="0">
              <a:solidFill>
                <a:srgbClr val="00B050"/>
              </a:solidFill>
              <a:latin typeface="Elephant" panose="0202090409050502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6418" y="1282740"/>
            <a:ext cx="1729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Elephant" panose="02020904090505020303" pitchFamily="18" charset="0"/>
              </a:rPr>
              <a:t>Embroidery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68356" y="1302725"/>
            <a:ext cx="8971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Elephant" panose="02020904090505020303" pitchFamily="18" charset="0"/>
              </a:rPr>
              <a:t>Years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50842" y="1314163"/>
            <a:ext cx="1213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Elephant" panose="02020904090505020303" pitchFamily="18" charset="0"/>
              </a:rPr>
              <a:t>Fashion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30505" y="1298443"/>
            <a:ext cx="689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Elephant" panose="02020904090505020303" pitchFamily="18" charset="0"/>
              </a:rPr>
              <a:t>Art</a:t>
            </a:r>
            <a:r>
              <a:rPr lang="en-US" sz="2400" b="1" dirty="0">
                <a:latin typeface="Elephant" panose="02020904090505020303" pitchFamily="18" charset="0"/>
              </a:rPr>
              <a:t> 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7343803" y="1315604"/>
            <a:ext cx="1024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Elephant" panose="02020904090505020303" pitchFamily="18" charset="0"/>
              </a:rPr>
              <a:t>Rural</a:t>
            </a:r>
            <a:r>
              <a:rPr lang="en-US" sz="2400" b="1" dirty="0">
                <a:latin typeface="Elephant" panose="02020904090505020303" pitchFamily="18" charset="0"/>
              </a:rPr>
              <a:t>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9444884" y="1379983"/>
            <a:ext cx="12071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Elephant" panose="02020904090505020303" pitchFamily="18" charset="0"/>
              </a:rPr>
              <a:t>Designs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43113" y="1702835"/>
            <a:ext cx="862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Elephant" panose="02020904090505020303" pitchFamily="18" charset="0"/>
              </a:rPr>
              <a:t>Quilt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44032" y="1713077"/>
            <a:ext cx="11615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Elephant" panose="02020904090505020303" pitchFamily="18" charset="0"/>
              </a:rPr>
              <a:t>Naksha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21370" y="2222022"/>
            <a:ext cx="5588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odoni MT Black" panose="02070A03080606020203" pitchFamily="18" charset="0"/>
              </a:rPr>
              <a:t>1. Naksha means artistic…………...</a:t>
            </a:r>
            <a:endParaRPr lang="en-US" sz="2400" b="1" dirty="0">
              <a:latin typeface="Bodoni MT Black" panose="02070A030806060202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21370" y="2690793"/>
            <a:ext cx="8398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Bodoni MT Black" panose="02070A03080606020203" pitchFamily="18" charset="0"/>
              </a:rPr>
              <a:t>2. The name was taken from a………….word…………</a:t>
            </a:r>
            <a:endParaRPr lang="en-US" sz="2400" dirty="0">
              <a:latin typeface="Bodoni MT Black" panose="02070A030806060202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21370" y="3159564"/>
            <a:ext cx="9727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doni MT Black" panose="02070A03080606020203" pitchFamily="18" charset="0"/>
              </a:rPr>
              <a:t>3. The art has been practiced in…………Bengal for……… </a:t>
            </a:r>
            <a:endParaRPr lang="en-US" sz="2400" b="1" dirty="0">
              <a:latin typeface="Bodoni MT Black" panose="02070A03080606020203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21370" y="3668725"/>
            <a:ext cx="814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odoni MT Black" panose="02070A03080606020203" pitchFamily="18" charset="0"/>
              </a:rPr>
              <a:t>4. Nakshi Kanthas are now sold in…………shops.</a:t>
            </a:r>
            <a:endParaRPr lang="en-US" sz="2400" b="1" dirty="0">
              <a:latin typeface="Bodoni MT Black" panose="02070A03080606020203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21370" y="4225106"/>
            <a:ext cx="9078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odoni MT Black" panose="02070A03080606020203" pitchFamily="18" charset="0"/>
              </a:rPr>
              <a:t>5. Nakshi Kanthas are in great demand because of their </a:t>
            </a:r>
          </a:p>
          <a:p>
            <a:r>
              <a:rPr lang="en-US" sz="2400" b="1" dirty="0">
                <a:latin typeface="Bodoni MT Black" panose="02070A03080606020203" pitchFamily="18" charset="0"/>
              </a:rPr>
              <a:t> </a:t>
            </a:r>
            <a:r>
              <a:rPr lang="en-US" sz="2400" b="1" dirty="0" smtClean="0">
                <a:latin typeface="Bodoni MT Black" panose="02070A03080606020203" pitchFamily="18" charset="0"/>
              </a:rPr>
              <a:t>   colourful ……………and…………..</a:t>
            </a:r>
            <a:endParaRPr lang="en-US" sz="2400" b="1" dirty="0">
              <a:latin typeface="Bodoni MT Black" panose="02070A030806060202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21370" y="4980208"/>
            <a:ext cx="6508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odoni MT Black" panose="02070A03080606020203" pitchFamily="18" charset="0"/>
              </a:rPr>
              <a:t>6. Nakshi kanthas are a kind of………… </a:t>
            </a:r>
            <a:endParaRPr lang="en-US" sz="2400" b="1" dirty="0">
              <a:latin typeface="Bodoni MT Black" panose="02070A03080606020203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6062" y="193182"/>
            <a:ext cx="11745532" cy="6439437"/>
            <a:chOff x="206062" y="193182"/>
            <a:chExt cx="11745532" cy="6439437"/>
          </a:xfrm>
        </p:grpSpPr>
        <p:sp>
          <p:nvSpPr>
            <p:cNvPr id="5" name="Frame 4"/>
            <p:cNvSpPr/>
            <p:nvPr/>
          </p:nvSpPr>
          <p:spPr>
            <a:xfrm>
              <a:off x="206062" y="193182"/>
              <a:ext cx="11745532" cy="6439437"/>
            </a:xfrm>
            <a:prstGeom prst="frame">
              <a:avLst>
                <a:gd name="adj1" fmla="val 2498"/>
              </a:avLst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487" y="5000700"/>
              <a:ext cx="11410683" cy="1477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5867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132 L 0.32291 0.139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2222 L -0.14492 0.186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3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4.81481E-6 L 0.48151 0.134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57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0185 L -0.05026 0.25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0.00371 L 0.39167 0.26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4" y="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0.12383 0.3349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115 L 0.04193 0.4770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1111 L -0.30156 0.4645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78" y="2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0.41315 0.4703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90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98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18940" y="231820"/>
            <a:ext cx="11758411" cy="6387921"/>
          </a:xfrm>
          <a:prstGeom prst="frame">
            <a:avLst>
              <a:gd name="adj1" fmla="val 2088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3860" y="1265631"/>
            <a:ext cx="9864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>Write down five questions for the completed statements in Activity C above.</a:t>
            </a:r>
            <a:endParaRPr lang="en-US" sz="3200" dirty="0">
              <a:solidFill>
                <a:srgbClr val="C00000"/>
              </a:solidFill>
              <a:latin typeface="Cooper Black" panose="0208090404030B0204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4107" y="2434975"/>
            <a:ext cx="4632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Elephant" panose="02020904090505020303" pitchFamily="18" charset="0"/>
              </a:rPr>
              <a:t>1. What does naksha means? </a:t>
            </a:r>
            <a:endParaRPr lang="en-US" sz="2400" b="1" dirty="0">
              <a:latin typeface="Elephant" panose="020209040905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4107" y="2961814"/>
            <a:ext cx="5760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Elephant" panose="02020904090505020303" pitchFamily="18" charset="0"/>
              </a:rPr>
              <a:t>2. Where was the name taken from? </a:t>
            </a:r>
            <a:endParaRPr lang="en-US" sz="2400" b="1" dirty="0">
              <a:latin typeface="Elephant" panose="020209040905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4107" y="3494991"/>
            <a:ext cx="7964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Elephant" panose="02020904090505020303" pitchFamily="18" charset="0"/>
              </a:rPr>
              <a:t>3. How long and where has the art been practiced? </a:t>
            </a:r>
            <a:endParaRPr lang="en-US" sz="2400" b="1" dirty="0">
              <a:latin typeface="Elephant" panose="020209040905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4107" y="4035903"/>
            <a:ext cx="6255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Elephant" panose="02020904090505020303" pitchFamily="18" charset="0"/>
              </a:rPr>
              <a:t>4. Where are nakshi kanthas sold now? </a:t>
            </a:r>
            <a:endParaRPr lang="en-US" sz="2400" b="1" dirty="0">
              <a:latin typeface="Elephant" panose="020209040905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4107" y="4598540"/>
            <a:ext cx="7060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Elephant" panose="02020904090505020303" pitchFamily="18" charset="0"/>
              </a:rPr>
              <a:t>5. Why are nakshi kanthas in great demand? </a:t>
            </a:r>
            <a:endParaRPr lang="en-US" sz="2400" b="1" dirty="0">
              <a:latin typeface="Elephant" panose="020209040905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4107" y="5161177"/>
            <a:ext cx="4840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Elephant" panose="02020904090505020303" pitchFamily="18" charset="0"/>
              </a:rPr>
              <a:t>6. What are Nakshi Kanthas? </a:t>
            </a:r>
            <a:endParaRPr lang="en-US" sz="2400" b="1" dirty="0">
              <a:latin typeface="Elephant" panose="020209040905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507" y="338253"/>
            <a:ext cx="1525916" cy="14973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2265" y="392722"/>
            <a:ext cx="1525916" cy="149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69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10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06062" y="206062"/>
            <a:ext cx="11784169" cy="6465194"/>
          </a:xfrm>
          <a:prstGeom prst="frame">
            <a:avLst>
              <a:gd name="adj1" fmla="val 2313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8751" y="1981515"/>
            <a:ext cx="95144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  <a:latin typeface="Elephant" panose="02020904090505020303" pitchFamily="18" charset="0"/>
                <a:cs typeface="Times New Roman" panose="02020603050405020304" pitchFamily="18" charset="0"/>
              </a:rPr>
              <a:t>Do you like a Nakshi Kantha or an ordinary kantha? Why?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2452" y="3429000"/>
            <a:ext cx="100036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Bodoni MT Black" panose="02070A03080606020203" pitchFamily="18" charset="0"/>
              </a:rPr>
              <a:t>Ans: I like Nakshi kantha, of course. Because the colourful patterns and designs embroidered on nakshi kantha make it really a rare.  </a:t>
            </a:r>
            <a:endParaRPr lang="en-US" sz="3200" b="1" dirty="0">
              <a:solidFill>
                <a:srgbClr val="0070C0"/>
              </a:solidFill>
              <a:latin typeface="Bodoni MT Black" panose="02070A030806060202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45637" y="841807"/>
            <a:ext cx="3100721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oper Black" panose="0208090404030B020404" pitchFamily="18" charset="0"/>
              </a:rPr>
              <a:t>Pair work</a:t>
            </a:r>
            <a:endParaRPr lang="en-US" sz="4400" dirty="0">
              <a:ln>
                <a:solidFill>
                  <a:srgbClr val="7030A0"/>
                </a:solidFill>
              </a:ln>
              <a:solidFill>
                <a:srgbClr val="FF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349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3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80304" y="193182"/>
            <a:ext cx="11822806" cy="6465195"/>
          </a:xfrm>
          <a:prstGeom prst="frame">
            <a:avLst>
              <a:gd name="adj1" fmla="val 2325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490" y="1033167"/>
            <a:ext cx="2708434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Elephant" panose="02020904090505020303" pitchFamily="18" charset="0"/>
              </a:rPr>
              <a:t>Evaluation</a:t>
            </a:r>
            <a:endParaRPr lang="en-US" sz="36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latin typeface="Elephant" panose="020209040905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0807" y="2185819"/>
            <a:ext cx="3856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Elephant" panose="02020904090505020303" pitchFamily="18" charset="0"/>
              </a:rPr>
              <a:t>1</a:t>
            </a:r>
            <a:r>
              <a:rPr lang="en-US" sz="2400" b="1" dirty="0" smtClean="0">
                <a:latin typeface="Elephant" panose="02020904090505020303" pitchFamily="18" charset="0"/>
              </a:rPr>
              <a:t>. Who is Jasim Uddin? </a:t>
            </a:r>
            <a:endParaRPr lang="en-US" sz="2400" b="1" dirty="0">
              <a:latin typeface="Elephant" panose="020209040905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0807" y="2689917"/>
            <a:ext cx="7032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Elephant" panose="02020904090505020303" pitchFamily="18" charset="0"/>
              </a:rPr>
              <a:t>2. When was publish ‘Nakshi Kanthar Math’.</a:t>
            </a:r>
            <a:endParaRPr lang="en-US" sz="2400" b="1" dirty="0">
              <a:latin typeface="Elephant" panose="020209040905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05993" y="3166438"/>
            <a:ext cx="8224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Elephant" panose="02020904090505020303" pitchFamily="18" charset="0"/>
              </a:rPr>
              <a:t>3. Where </a:t>
            </a:r>
            <a:r>
              <a:rPr lang="en-US" sz="2400" b="1" dirty="0">
                <a:latin typeface="Elephant" panose="02020904090505020303" pitchFamily="18" charset="0"/>
              </a:rPr>
              <a:t>was the </a:t>
            </a:r>
            <a:r>
              <a:rPr lang="en-US" sz="2400" b="1" dirty="0" smtClean="0">
                <a:latin typeface="Elephant" panose="02020904090505020303" pitchFamily="18" charset="0"/>
              </a:rPr>
              <a:t>name ‘Nakshi kantha’ </a:t>
            </a:r>
            <a:r>
              <a:rPr lang="en-US" sz="2400" b="1" dirty="0">
                <a:latin typeface="Elephant" panose="02020904090505020303" pitchFamily="18" charset="0"/>
              </a:rPr>
              <a:t>taken from?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05993" y="3650119"/>
            <a:ext cx="5012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Elephant" panose="02020904090505020303" pitchFamily="18" charset="0"/>
              </a:rPr>
              <a:t>4. What is the Nakshi Kantha? </a:t>
            </a:r>
            <a:endParaRPr lang="en-US" sz="2400" b="1" dirty="0">
              <a:latin typeface="Elephant" panose="020209040905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0807" y="4134424"/>
            <a:ext cx="8845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Elephant" panose="02020904090505020303" pitchFamily="18" charset="0"/>
              </a:rPr>
              <a:t>5. Why does Nakshi Kantha famous for the rural people?</a:t>
            </a:r>
            <a:endParaRPr lang="en-US" sz="2400" b="1" dirty="0">
              <a:latin typeface="Elephant" panose="020209040905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3" y="5102410"/>
            <a:ext cx="11552349" cy="138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27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  <p:bldP spid="7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10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06062" y="206062"/>
            <a:ext cx="11822806" cy="6439437"/>
          </a:xfrm>
          <a:prstGeom prst="frame">
            <a:avLst>
              <a:gd name="adj1" fmla="val 2510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6033" y="811369"/>
            <a:ext cx="2099934" cy="70788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bliqueBottomRight"/>
              <a:lightRig rig="threePt" dir="t"/>
            </a:scene3d>
          </a:bodyPr>
          <a:lstStyle/>
          <a:p>
            <a:r>
              <a:rPr lang="en-US" sz="4000" dirty="0" smtClean="0">
                <a:ln w="0"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lephant" panose="02020904090505020303" pitchFamily="18" charset="0"/>
              </a:rPr>
              <a:t>Answer</a:t>
            </a:r>
            <a:endParaRPr lang="en-US" sz="4000" b="1" dirty="0">
              <a:ln w="0">
                <a:solidFill>
                  <a:srgbClr val="00B0F0"/>
                </a:solidFill>
              </a:ln>
              <a:solidFill>
                <a:srgbClr val="FF0000"/>
              </a:solidFill>
              <a:latin typeface="Elephant" panose="020209040905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4362" y="2055017"/>
            <a:ext cx="8542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Elephant" panose="02020904090505020303" pitchFamily="18" charset="0"/>
              </a:rPr>
              <a:t>1. Ans: Jasim Uddin is a Bengali poet who is famous for rural poet. </a:t>
            </a:r>
            <a:endParaRPr lang="en-US" sz="2000" b="1" dirty="0">
              <a:solidFill>
                <a:srgbClr val="0070C0"/>
              </a:solidFill>
              <a:latin typeface="Elephant" panose="020209040905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4362" y="3046079"/>
            <a:ext cx="8852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Elephant" panose="02020904090505020303" pitchFamily="18" charset="0"/>
              </a:rPr>
              <a:t>3. Ans: </a:t>
            </a:r>
            <a:r>
              <a:rPr lang="en-US" sz="2000" b="1" dirty="0">
                <a:solidFill>
                  <a:srgbClr val="0070C0"/>
                </a:solidFill>
                <a:latin typeface="Elephant" panose="02020904090505020303" pitchFamily="18" charset="0"/>
              </a:rPr>
              <a:t>Nakshi </a:t>
            </a:r>
            <a:r>
              <a:rPr lang="en-US" sz="2000" b="1" dirty="0" smtClean="0">
                <a:solidFill>
                  <a:srgbClr val="0070C0"/>
                </a:solidFill>
                <a:latin typeface="Elephant" panose="02020904090505020303" pitchFamily="18" charset="0"/>
              </a:rPr>
              <a:t>kantha </a:t>
            </a:r>
            <a:r>
              <a:rPr lang="en-US" sz="2000" b="1" dirty="0">
                <a:solidFill>
                  <a:srgbClr val="0070C0"/>
                </a:solidFill>
                <a:latin typeface="Elephant" panose="02020904090505020303" pitchFamily="18" charset="0"/>
              </a:rPr>
              <a:t>taken </a:t>
            </a:r>
            <a:r>
              <a:rPr lang="en-US" sz="2000" b="1" dirty="0" smtClean="0">
                <a:solidFill>
                  <a:srgbClr val="0070C0"/>
                </a:solidFill>
                <a:latin typeface="Elephant" panose="02020904090505020303" pitchFamily="18" charset="0"/>
              </a:rPr>
              <a:t>from famous Bengali poet Jasim Uddin       poem’s Nakshi Kanthar Math.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5771" y="3864074"/>
            <a:ext cx="6881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Elephant" panose="02020904090505020303" pitchFamily="18" charset="0"/>
              </a:rPr>
              <a:t>4. Ans: Nakshi Kantha is a kind of embroidered quilt.</a:t>
            </a:r>
            <a:endParaRPr lang="en-US" sz="2000" b="1" dirty="0">
              <a:solidFill>
                <a:srgbClr val="0070C0"/>
              </a:solidFill>
              <a:latin typeface="Elephant" panose="020209040905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08604" y="4370407"/>
            <a:ext cx="7044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Elephant" panose="02020904090505020303" pitchFamily="18" charset="0"/>
              </a:rPr>
              <a:t>5. Ans:</a:t>
            </a:r>
            <a:r>
              <a:rPr lang="en-US" sz="2000" b="1" dirty="0">
                <a:solidFill>
                  <a:srgbClr val="0070C0"/>
                </a:solidFill>
                <a:latin typeface="Elephant" panose="02020904090505020303" pitchFamily="18" charset="0"/>
              </a:rPr>
              <a:t> Nakshi Kantha famous </a:t>
            </a:r>
            <a:r>
              <a:rPr lang="en-US" sz="2000" b="1" dirty="0" smtClean="0">
                <a:solidFill>
                  <a:srgbClr val="0070C0"/>
                </a:solidFill>
                <a:latin typeface="Elephant" panose="02020904090505020303" pitchFamily="18" charset="0"/>
              </a:rPr>
              <a:t>for it’s artistic pattern. 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27" y="4803928"/>
            <a:ext cx="11475076" cy="16612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34362" y="2530366"/>
            <a:ext cx="63020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Elephant" panose="02020904090505020303" pitchFamily="18" charset="0"/>
              </a:rPr>
              <a:t>2 .Ans: </a:t>
            </a:r>
            <a:r>
              <a:rPr lang="en-US" b="1" dirty="0">
                <a:solidFill>
                  <a:srgbClr val="0070C0"/>
                </a:solidFill>
                <a:latin typeface="Elephant" panose="02020904090505020303" pitchFamily="18" charset="0"/>
              </a:rPr>
              <a:t>Nakshi Kanthar Math was published in1929. </a:t>
            </a:r>
          </a:p>
        </p:txBody>
      </p:sp>
    </p:spTree>
    <p:extLst>
      <p:ext uri="{BB962C8B-B14F-4D97-AF65-F5344CB8AC3E}">
        <p14:creationId xmlns:p14="http://schemas.microsoft.com/office/powerpoint/2010/main" val="2039308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239"/>
              </a:avLst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180304" y="218940"/>
              <a:ext cx="11784169" cy="6426559"/>
            </a:xfrm>
            <a:prstGeom prst="frame">
              <a:avLst>
                <a:gd name="adj1" fmla="val 2513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02245" y="3043043"/>
            <a:ext cx="46937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Bodoni MT Black" panose="02070A03080606020203" pitchFamily="18" charset="0"/>
              </a:rPr>
              <a:t>Muhammad Rehan Uddin </a:t>
            </a:r>
          </a:p>
          <a:p>
            <a:r>
              <a:rPr lang="en-US" sz="24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Bodoni MT Black" panose="02070A03080606020203" pitchFamily="18" charset="0"/>
              </a:rPr>
              <a:t>Assistant Teacher </a:t>
            </a:r>
          </a:p>
          <a:p>
            <a:r>
              <a:rPr lang="en-US" sz="24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Bodoni MT Black" panose="02070A03080606020203" pitchFamily="18" charset="0"/>
              </a:rPr>
              <a:t>Pakshail Ideal High School </a:t>
            </a:r>
          </a:p>
          <a:p>
            <a:r>
              <a:rPr lang="en-US" sz="24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Bodoni MT Black" panose="02070A03080606020203" pitchFamily="18" charset="0"/>
              </a:rPr>
              <a:t>Barlekha, Moulvibazar.</a:t>
            </a:r>
          </a:p>
          <a:p>
            <a:r>
              <a:rPr lang="en-US" sz="24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Bodoni MT Black" panose="02070A03080606020203" pitchFamily="18" charset="0"/>
              </a:rPr>
              <a:t>ICT4E District Ambassador, </a:t>
            </a:r>
          </a:p>
          <a:p>
            <a:r>
              <a:rPr lang="en-US" sz="24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Bodoni MT Black" panose="02070A03080606020203" pitchFamily="18" charset="0"/>
              </a:rPr>
              <a:t>Moulvibazar. </a:t>
            </a:r>
            <a:endParaRPr lang="en-US" sz="2400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Bodoni MT Black" panose="02070A030806060202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67473" y="2954411"/>
            <a:ext cx="403988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odoni MT Black" panose="02070A03080606020203" pitchFamily="18" charset="0"/>
              </a:rPr>
              <a:t>English 1</a:t>
            </a:r>
            <a:r>
              <a:rPr lang="en-US" sz="2800" b="1" baseline="300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odoni MT Black" panose="02070A03080606020203" pitchFamily="18" charset="0"/>
              </a:rPr>
              <a:t>st</a:t>
            </a:r>
            <a:r>
              <a:rPr lang="en-US" sz="2800" b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odoni MT Black" panose="02070A03080606020203" pitchFamily="18" charset="0"/>
              </a:rPr>
              <a:t> paper </a:t>
            </a:r>
          </a:p>
          <a:p>
            <a:r>
              <a:rPr lang="en-US" sz="2800" b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odoni MT Black" panose="02070A03080606020203" pitchFamily="18" charset="0"/>
              </a:rPr>
              <a:t>Class: Eight </a:t>
            </a:r>
          </a:p>
          <a:p>
            <a:r>
              <a:rPr lang="en-US" sz="2800" b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odoni MT Black" panose="02070A03080606020203" pitchFamily="18" charset="0"/>
              </a:rPr>
              <a:t>Unite: 01, Lesson: 02</a:t>
            </a:r>
          </a:p>
          <a:p>
            <a:r>
              <a:rPr lang="en-US" sz="2800" b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odoni MT Black" panose="02070A03080606020203" pitchFamily="18" charset="0"/>
              </a:rPr>
              <a:t>Time: 50 Minute </a:t>
            </a:r>
            <a:endParaRPr lang="en-US" sz="2800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Bodoni MT Black" panose="02070A030806060202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630" y="943021"/>
            <a:ext cx="1649127" cy="19212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 rot="16200000">
            <a:off x="-830679" y="3329297"/>
            <a:ext cx="3238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Bodoni MT Black" panose="02070A03080606020203" pitchFamily="18" charset="0"/>
              </a:rPr>
              <a:t>Teacher Identity</a:t>
            </a:r>
            <a:r>
              <a:rPr lang="en-US" sz="1200" dirty="0" smtClean="0">
                <a:latin typeface="Bodoni MT Black" panose="02070A03080606020203" pitchFamily="18" charset="0"/>
              </a:rPr>
              <a:t> </a:t>
            </a:r>
            <a:endParaRPr lang="en-US" sz="1200" dirty="0">
              <a:latin typeface="Bodoni MT Black" panose="02070A03080606020203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75852" y="140621"/>
            <a:ext cx="1450425" cy="19138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6445" y="218940"/>
            <a:ext cx="1450425" cy="19138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4" y="5324086"/>
            <a:ext cx="11777708" cy="11627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069" y="372356"/>
            <a:ext cx="977520" cy="576116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16200000">
            <a:off x="9715709" y="3078573"/>
            <a:ext cx="3034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Bodoni MT Black" panose="02070A03080606020203" pitchFamily="18" charset="0"/>
              </a:rPr>
              <a:t>Lesson Identity</a:t>
            </a:r>
            <a:r>
              <a:rPr lang="en-US" sz="1200" dirty="0" smtClean="0">
                <a:latin typeface="Bodoni MT Black" panose="02070A03080606020203" pitchFamily="18" charset="0"/>
              </a:rPr>
              <a:t> </a:t>
            </a:r>
            <a:endParaRPr lang="en-US" sz="1200" dirty="0">
              <a:latin typeface="Bodoni MT Black" panose="02070A03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66" y="643945"/>
            <a:ext cx="2087315" cy="2345002"/>
          </a:xfrm>
          <a:prstGeom prst="ellipse">
            <a:avLst/>
          </a:prstGeom>
          <a:ln w="38100" cap="rnd">
            <a:solidFill>
              <a:srgbClr val="333333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73249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10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06062" y="206062"/>
            <a:ext cx="11771290" cy="6426558"/>
          </a:xfrm>
          <a:prstGeom prst="frame">
            <a:avLst>
              <a:gd name="adj1" fmla="val 2108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8256" y="785612"/>
            <a:ext cx="3766902" cy="769441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50342"/>
              </a:avLst>
            </a:prstTxWarp>
            <a:spAutoFit/>
            <a:scene3d>
              <a:camera prst="obliqueTopRight"/>
              <a:lightRig rig="threePt" dir="t"/>
            </a:scene3d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Home work</a:t>
            </a:r>
            <a:endParaRPr lang="en-US" sz="4400" b="1" dirty="0"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3886" y="5246642"/>
            <a:ext cx="7652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Elephant" panose="02020904090505020303" pitchFamily="18" charset="0"/>
              </a:rPr>
              <a:t>Write a paragraph about ‘Nakshi Kantha’ </a:t>
            </a:r>
            <a:endParaRPr lang="en-US" sz="2800" b="1" dirty="0">
              <a:latin typeface="Elephant" panose="020209040905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071" y="2043077"/>
            <a:ext cx="6053070" cy="29781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6977">
            <a:off x="197740" y="177108"/>
            <a:ext cx="1739673" cy="17927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197766" y="142487"/>
            <a:ext cx="1739673" cy="179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27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25758"/>
            <a:ext cx="12192000" cy="6858000"/>
            <a:chOff x="0" y="-25758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-25758"/>
              <a:ext cx="12192000" cy="6858000"/>
            </a:xfrm>
            <a:prstGeom prst="frame">
              <a:avLst>
                <a:gd name="adj1" fmla="val 3298"/>
              </a:avLst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80304" y="218941"/>
              <a:ext cx="11784169" cy="6426558"/>
            </a:xfrm>
            <a:prstGeom prst="frame">
              <a:avLst>
                <a:gd name="adj1" fmla="val 2296"/>
              </a:avLst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1" y="399245"/>
            <a:ext cx="11423560" cy="6117465"/>
          </a:xfrm>
          <a:prstGeom prst="rect">
            <a:avLst/>
          </a:prstGeom>
          <a:gradFill flip="none" rotWithShape="1">
            <a:gsLst>
              <a:gs pos="30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pic>
    </p:spTree>
    <p:extLst>
      <p:ext uri="{BB962C8B-B14F-4D97-AF65-F5344CB8AC3E}">
        <p14:creationId xmlns:p14="http://schemas.microsoft.com/office/powerpoint/2010/main" val="426224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298"/>
              </a:avLst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218941" y="206062"/>
              <a:ext cx="11745532" cy="6439437"/>
            </a:xfrm>
            <a:prstGeom prst="frame">
              <a:avLst>
                <a:gd name="adj1" fmla="val 2298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29018" y="1416029"/>
            <a:ext cx="6684135" cy="3633809"/>
            <a:chOff x="2240923" y="1376431"/>
            <a:chExt cx="7881871" cy="41099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4886" y="1394607"/>
              <a:ext cx="4077908" cy="21636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4886" y="3540081"/>
              <a:ext cx="4077908" cy="194631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0923" y="1376431"/>
              <a:ext cx="3803963" cy="21523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0923" y="3528811"/>
              <a:ext cx="3803963" cy="19575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4" name="TextBox 13"/>
          <p:cNvSpPr txBox="1"/>
          <p:nvPr/>
        </p:nvSpPr>
        <p:spPr>
          <a:xfrm>
            <a:off x="973144" y="576388"/>
            <a:ext cx="10491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oper Black" panose="0208090404030B020404" pitchFamily="18" charset="0"/>
              </a:rPr>
              <a:t>Look at the picture, Then ask and answer the questions. </a:t>
            </a:r>
            <a:endParaRPr lang="en-US" sz="2800" b="1" dirty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07025" y="5177709"/>
            <a:ext cx="7423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1. What do you see in the picture? </a:t>
            </a:r>
            <a:endParaRPr lang="en-US" sz="32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Black" panose="02070A030806060202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68976" y="5736450"/>
            <a:ext cx="9645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doni MT Black" panose="02070A03080606020203" pitchFamily="18" charset="0"/>
              </a:rPr>
              <a:t>Ans: Yes, I can see some embroidered piece of cloth</a:t>
            </a:r>
            <a:r>
              <a:rPr lang="en-US" sz="2800" b="1" dirty="0" smtClean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  <a:endParaRPr lang="en-US" sz="2800" b="1" dirty="0">
              <a:ln w="9525">
                <a:noFill/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4906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00009" y="1190451"/>
            <a:ext cx="891141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ritannic Bold" panose="020B0903060703020204" pitchFamily="34" charset="0"/>
              </a:rPr>
              <a:t>So Today’s our lession is………. </a:t>
            </a:r>
            <a:endParaRPr lang="en-US" sz="4800" b="1" dirty="0"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0169" y="2693193"/>
            <a:ext cx="6877318" cy="1200329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9438"/>
              </a:avLst>
            </a:prstTxWarp>
            <a:spAutoFit/>
          </a:bodyPr>
          <a:lstStyle/>
          <a:p>
            <a:r>
              <a:rPr lang="en-US" sz="11500" b="1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ritannic Bold" panose="020B0903060703020204" pitchFamily="34" charset="0"/>
              </a:rPr>
              <a:t>Nakshi Kantha</a:t>
            </a:r>
            <a:endParaRPr lang="en-US" sz="11500" b="1" dirty="0">
              <a:ln>
                <a:solidFill>
                  <a:srgbClr val="FF0000"/>
                </a:solidFill>
              </a:ln>
              <a:solidFill>
                <a:srgbClr val="00B05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Britannic Bold" panose="020B0903060703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4" name="Frame 3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2923"/>
                </a:avLst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Frame 4"/>
              <p:cNvSpPr/>
              <p:nvPr/>
            </p:nvSpPr>
            <p:spPr>
              <a:xfrm>
                <a:off x="180304" y="180304"/>
                <a:ext cx="11809927" cy="6490952"/>
              </a:xfrm>
              <a:prstGeom prst="frame">
                <a:avLst>
                  <a:gd name="adj1" fmla="val 2328"/>
                </a:avLst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71" y="4206248"/>
              <a:ext cx="11526591" cy="230584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05041">
              <a:off x="235654" y="185900"/>
              <a:ext cx="1976446" cy="200910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945940" y="218288"/>
              <a:ext cx="1976446" cy="20091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134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298"/>
              </a:avLst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67425" y="193183"/>
              <a:ext cx="11822806" cy="6465194"/>
            </a:xfrm>
            <a:prstGeom prst="frame">
              <a:avLst>
                <a:gd name="adj1" fmla="val 2701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432982" y="1688533"/>
            <a:ext cx="96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ernard MT Condensed" panose="02050806060905020404" pitchFamily="18" charset="0"/>
                <a:cs typeface="Times New Roman" panose="02020603050405020304" pitchFamily="18" charset="0"/>
              </a:rPr>
              <a:t>After studied the lesson, students will be able to……….</a:t>
            </a:r>
            <a:endParaRPr lang="en-US" sz="3200" b="1" dirty="0"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Bernard MT Condensed" panose="020508060609050204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0051" y="2518058"/>
            <a:ext cx="4886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latin typeface="Britannic Bold" panose="020B0903060703020204" pitchFamily="34" charset="0"/>
                <a:cs typeface="Times New Roman" panose="02020603050405020304" pitchFamily="18" charset="0"/>
              </a:rPr>
              <a:t>Ask </a:t>
            </a:r>
            <a:r>
              <a:rPr lang="en-US" sz="2800" b="1" dirty="0">
                <a:latin typeface="Britannic Bold" panose="020B0903060703020204" pitchFamily="34" charset="0"/>
                <a:cs typeface="Times New Roman" panose="02020603050405020304" pitchFamily="18" charset="0"/>
              </a:rPr>
              <a:t>and answer questions.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0051" y="3087884"/>
            <a:ext cx="86837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latin typeface="Britannic Bold" panose="020B0903060703020204" pitchFamily="34" charset="0"/>
                <a:cs typeface="Times New Roman" panose="02020603050405020304" pitchFamily="18" charset="0"/>
              </a:rPr>
              <a:t>Read </a:t>
            </a:r>
            <a:r>
              <a:rPr lang="en-US" sz="2800" b="1" dirty="0">
                <a:latin typeface="Britannic Bold" panose="020B0903060703020204" pitchFamily="34" charset="0"/>
                <a:cs typeface="Times New Roman" panose="02020603050405020304" pitchFamily="18" charset="0"/>
              </a:rPr>
              <a:t>and understand texts through silent reading.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0051" y="3634893"/>
            <a:ext cx="5711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latin typeface="Britannic Bold" panose="020B0903060703020204" pitchFamily="34" charset="0"/>
                <a:cs typeface="Times New Roman" panose="02020603050405020304" pitchFamily="18" charset="0"/>
              </a:rPr>
              <a:t>Infer </a:t>
            </a:r>
            <a:r>
              <a:rPr lang="en-US" sz="2800" b="1" dirty="0">
                <a:latin typeface="Britannic Bold" panose="020B0903060703020204" pitchFamily="34" charset="0"/>
                <a:cs typeface="Times New Roman" panose="02020603050405020304" pitchFamily="18" charset="0"/>
              </a:rPr>
              <a:t>meaning from the context.</a:t>
            </a:r>
          </a:p>
        </p:txBody>
      </p:sp>
      <p:sp>
        <p:nvSpPr>
          <p:cNvPr id="9" name="Rectangle 8"/>
          <p:cNvSpPr/>
          <p:nvPr/>
        </p:nvSpPr>
        <p:spPr>
          <a:xfrm>
            <a:off x="1912930" y="4180614"/>
            <a:ext cx="3969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>
                <a:latin typeface="Britannic Bold" panose="020B0903060703020204" pitchFamily="34" charset="0"/>
                <a:cs typeface="Times New Roman" panose="02020603050405020304" pitchFamily="18" charset="0"/>
              </a:rPr>
              <a:t>D</a:t>
            </a:r>
            <a:r>
              <a:rPr lang="en-US" sz="2800" b="1" dirty="0" smtClean="0">
                <a:latin typeface="Britannic Bold" panose="020B0903060703020204" pitchFamily="34" charset="0"/>
                <a:cs typeface="Times New Roman" panose="02020603050405020304" pitchFamily="18" charset="0"/>
              </a:rPr>
              <a:t>evelop </a:t>
            </a:r>
            <a:r>
              <a:rPr lang="en-US" sz="2800" b="1" dirty="0">
                <a:latin typeface="Britannic Bold" panose="020B0903060703020204" pitchFamily="34" charset="0"/>
                <a:cs typeface="Times New Roman" panose="02020603050405020304" pitchFamily="18" charset="0"/>
              </a:rPr>
              <a:t>writing skill.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94209" y="717842"/>
            <a:ext cx="3365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phant" panose="02020904090505020303" pitchFamily="18" charset="0"/>
              </a:rPr>
              <a:t>Objectives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Elephant" panose="02020904090505020303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180304" y="298838"/>
            <a:ext cx="12479627" cy="6519650"/>
            <a:chOff x="-180304" y="298838"/>
            <a:chExt cx="12479627" cy="651965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0304" y="4726335"/>
              <a:ext cx="12479627" cy="209215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096">
              <a:off x="10161431" y="335658"/>
              <a:ext cx="1684444" cy="183214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98339" y="222303"/>
              <a:ext cx="1745745" cy="1898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2483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22"/>
              </a:avLst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206062" y="180304"/>
              <a:ext cx="11784169" cy="6465195"/>
            </a:xfrm>
            <a:prstGeom prst="frame">
              <a:avLst>
                <a:gd name="adj1" fmla="val 2324"/>
              </a:avLst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324377" y="2985732"/>
            <a:ext cx="9543245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Look at the picture  and the questions . Then ask and answer the questions with your partner.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855" y="715270"/>
            <a:ext cx="4186608" cy="2210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135505" y="3964888"/>
            <a:ext cx="594178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1. What do you see in the picture?</a:t>
            </a:r>
            <a:endParaRPr lang="en-US" sz="2400" b="1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5505" y="4406802"/>
            <a:ext cx="3613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smtClean="0">
                <a:solidFill>
                  <a:srgbClr val="7030A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What</a:t>
            </a:r>
            <a:r>
              <a:rPr lang="en-US" sz="2400" b="1" i="1" dirty="0" smtClean="0">
                <a:solidFill>
                  <a:srgbClr val="7030A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 is it called?</a:t>
            </a:r>
            <a:endParaRPr lang="en-US" sz="2400" b="1" i="1" dirty="0">
              <a:solidFill>
                <a:srgbClr val="7030A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5503" y="4839929"/>
            <a:ext cx="576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3. Have you seen it before? Where?</a:t>
            </a:r>
            <a:endParaRPr lang="en-US" sz="2400" b="1" dirty="0">
              <a:solidFill>
                <a:srgbClr val="7030A0"/>
              </a:solidFill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5503" y="5291609"/>
            <a:ext cx="505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4. What do we do with it? </a:t>
            </a:r>
            <a:endParaRPr lang="en-US" sz="2400" b="1" dirty="0">
              <a:solidFill>
                <a:srgbClr val="7030A0"/>
              </a:solidFill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5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80304" y="193182"/>
            <a:ext cx="11822806" cy="6465195"/>
          </a:xfrm>
          <a:prstGeom prst="frame">
            <a:avLst>
              <a:gd name="adj1" fmla="val 2524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3336818" y="1175938"/>
            <a:ext cx="5120569" cy="612648"/>
          </a:xfrm>
          <a:prstGeom prst="wedgeRectCallout">
            <a:avLst>
              <a:gd name="adj1" fmla="val -58214"/>
              <a:gd name="adj2" fmla="val 13817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00183" y="1219668"/>
            <a:ext cx="5120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What do you see in the picture?</a:t>
            </a:r>
          </a:p>
        </p:txBody>
      </p:sp>
      <p:sp>
        <p:nvSpPr>
          <p:cNvPr id="8" name="Rectangle 7"/>
          <p:cNvSpPr/>
          <p:nvPr/>
        </p:nvSpPr>
        <p:spPr>
          <a:xfrm>
            <a:off x="3283145" y="2522867"/>
            <a:ext cx="5641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Generally we cover our bed with it.</a:t>
            </a:r>
            <a:endParaRPr lang="en-US" sz="2400" dirty="0"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25749" y="3214639"/>
            <a:ext cx="5415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Elephant" panose="02020904090505020303" pitchFamily="18" charset="0"/>
                <a:cs typeface="Times New Roman" panose="02020603050405020304" pitchFamily="18" charset="0"/>
              </a:rPr>
              <a:t>Yes. I’ve seen it in my grandfather’s house</a:t>
            </a:r>
            <a:endParaRPr lang="en-US" sz="2000" dirty="0">
              <a:latin typeface="Elephant" panose="020209040905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60612" y="3764126"/>
            <a:ext cx="3608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Elephant" panose="02020904090505020303" pitchFamily="18" charset="0"/>
                <a:cs typeface="Times New Roman" panose="02020603050405020304" pitchFamily="18" charset="0"/>
              </a:rPr>
              <a:t>It is called Nakshi Kantha.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60612" y="4440651"/>
            <a:ext cx="3399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Elephant" panose="02020904090505020303" pitchFamily="18" charset="0"/>
                <a:cs typeface="Times New Roman" panose="02020603050405020304" pitchFamily="18" charset="0"/>
              </a:rPr>
              <a:t>It is a designed quilt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0" y="2005757"/>
            <a:ext cx="2550165" cy="3462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581" y="1981768"/>
            <a:ext cx="3539745" cy="34622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Bent Arrow 15"/>
          <p:cNvSpPr/>
          <p:nvPr/>
        </p:nvSpPr>
        <p:spPr>
          <a:xfrm flipH="1">
            <a:off x="8851542" y="2698935"/>
            <a:ext cx="723693" cy="477111"/>
          </a:xfrm>
          <a:prstGeom prst="bentArrow">
            <a:avLst>
              <a:gd name="adj1" fmla="val 17384"/>
              <a:gd name="adj2" fmla="val 14622"/>
              <a:gd name="adj3" fmla="val 29448"/>
              <a:gd name="adj4" fmla="val 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flipH="1">
            <a:off x="8599376" y="3343726"/>
            <a:ext cx="783342" cy="464205"/>
          </a:xfrm>
          <a:prstGeom prst="bentArrow">
            <a:avLst>
              <a:gd name="adj1" fmla="val 15914"/>
              <a:gd name="adj2" fmla="val 12325"/>
              <a:gd name="adj3" fmla="val 36098"/>
              <a:gd name="adj4" fmla="val 1409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ent Arrow 17"/>
          <p:cNvSpPr/>
          <p:nvPr/>
        </p:nvSpPr>
        <p:spPr>
          <a:xfrm flipH="1">
            <a:off x="7833063" y="3861015"/>
            <a:ext cx="1409058" cy="502276"/>
          </a:xfrm>
          <a:prstGeom prst="bentArrow">
            <a:avLst>
              <a:gd name="adj1" fmla="val 19872"/>
              <a:gd name="adj2" fmla="val 21154"/>
              <a:gd name="adj3" fmla="val 35256"/>
              <a:gd name="adj4" fmla="val 2580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ent Arrow 18"/>
          <p:cNvSpPr/>
          <p:nvPr/>
        </p:nvSpPr>
        <p:spPr>
          <a:xfrm flipH="1">
            <a:off x="7581989" y="4523818"/>
            <a:ext cx="1660132" cy="502276"/>
          </a:xfrm>
          <a:prstGeom prst="bentArrow">
            <a:avLst>
              <a:gd name="adj1" fmla="val 19872"/>
              <a:gd name="adj2" fmla="val 21154"/>
              <a:gd name="adj3" fmla="val 25000"/>
              <a:gd name="adj4" fmla="val 2580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98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06062" y="218941"/>
            <a:ext cx="11771290" cy="6400800"/>
          </a:xfrm>
          <a:prstGeom prst="frame">
            <a:avLst>
              <a:gd name="adj1" fmla="val 2493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6848" y="608088"/>
            <a:ext cx="57497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Elephant" panose="02020904090505020303" pitchFamily="18" charset="0"/>
                <a:cs typeface="Times New Roman" panose="02020603050405020304" pitchFamily="18" charset="0"/>
              </a:rPr>
              <a:t>Let’s know some new words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4655" y="1260563"/>
            <a:ext cx="2217274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000" b="1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Quilt</a:t>
            </a:r>
          </a:p>
        </p:txBody>
      </p:sp>
      <p:sp>
        <p:nvSpPr>
          <p:cNvPr id="8" name="Rectangle 7"/>
          <p:cNvSpPr/>
          <p:nvPr/>
        </p:nvSpPr>
        <p:spPr>
          <a:xfrm>
            <a:off x="6461405" y="2134880"/>
            <a:ext cx="501031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dirty="0">
                <a:solidFill>
                  <a:srgbClr val="00B05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warm bed covering made of padding enclosed between layers of fabric and kept in place by lines of stitching, typically applied in a decorative design.</a:t>
            </a:r>
          </a:p>
        </p:txBody>
      </p:sp>
      <p:sp>
        <p:nvSpPr>
          <p:cNvPr id="9" name="Rectangle 8"/>
          <p:cNvSpPr/>
          <p:nvPr/>
        </p:nvSpPr>
        <p:spPr>
          <a:xfrm>
            <a:off x="1742310" y="5463877"/>
            <a:ext cx="8698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Nakshi Kantha is a kind of embroidered quilt.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523" y="2343926"/>
            <a:ext cx="4655538" cy="27884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8" y="347461"/>
            <a:ext cx="1809807" cy="18098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75472" y="378286"/>
            <a:ext cx="1756594" cy="175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59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98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31820" y="231820"/>
            <a:ext cx="11745532" cy="6387921"/>
          </a:xfrm>
          <a:prstGeom prst="frame">
            <a:avLst>
              <a:gd name="adj1" fmla="val 2492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44883" y="868430"/>
            <a:ext cx="26597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ln w="28575">
                  <a:solidFill>
                    <a:srgbClr val="FF0000"/>
                  </a:solidFill>
                </a:ln>
                <a:solidFill>
                  <a:srgbClr val="0070C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Artistic</a:t>
            </a:r>
            <a:r>
              <a:rPr lang="en-US" sz="4800" b="1" dirty="0"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35" y="1864841"/>
            <a:ext cx="4653679" cy="2610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003962" y="2015742"/>
            <a:ext cx="33871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2060"/>
                </a:solidFill>
                <a:latin typeface="Elephant" panose="02020904090505020303" pitchFamily="18" charset="0"/>
                <a:cs typeface="Times New Roman" panose="02020603050405020304" pitchFamily="18" charset="0"/>
              </a:rPr>
              <a:t>creative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2060"/>
                </a:solidFill>
                <a:latin typeface="Elephant" panose="02020904090505020303" pitchFamily="18" charset="0"/>
                <a:cs typeface="Times New Roman" panose="02020603050405020304" pitchFamily="18" charset="0"/>
              </a:rPr>
              <a:t>imaginative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2060"/>
                </a:solidFill>
                <a:latin typeface="Elephant" panose="02020904090505020303" pitchFamily="18" charset="0"/>
                <a:cs typeface="Times New Roman" panose="02020603050405020304" pitchFamily="18" charset="0"/>
              </a:rPr>
              <a:t>inventive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2060"/>
                </a:solidFill>
                <a:latin typeface="Elephant" panose="02020904090505020303" pitchFamily="18" charset="0"/>
                <a:cs typeface="Times New Roman" panose="02020603050405020304" pitchFamily="18" charset="0"/>
              </a:rPr>
              <a:t>original</a:t>
            </a:r>
          </a:p>
        </p:txBody>
      </p:sp>
      <p:sp>
        <p:nvSpPr>
          <p:cNvPr id="9" name="Rectangle 8"/>
          <p:cNvSpPr/>
          <p:nvPr/>
        </p:nvSpPr>
        <p:spPr>
          <a:xfrm>
            <a:off x="2025454" y="4837973"/>
            <a:ext cx="7526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Elephant" panose="02020904090505020303" pitchFamily="18" charset="0"/>
              </a:rPr>
              <a:t>Having </a:t>
            </a:r>
            <a:r>
              <a:rPr lang="en-US" sz="2800" b="1" dirty="0">
                <a:solidFill>
                  <a:srgbClr val="7030A0"/>
                </a:solidFill>
                <a:latin typeface="Elephant" panose="02020904090505020303" pitchFamily="18" charset="0"/>
              </a:rPr>
              <a:t>or revealing natural creative skill.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25454" y="5331403"/>
            <a:ext cx="8084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Elephant" panose="02020904090505020303" pitchFamily="18" charset="0"/>
              </a:rPr>
              <a:t>Relating </a:t>
            </a:r>
            <a:r>
              <a:rPr lang="en-US" sz="2800" b="1" dirty="0">
                <a:solidFill>
                  <a:srgbClr val="7030A0"/>
                </a:solidFill>
                <a:latin typeface="Elephant" panose="02020904090505020303" pitchFamily="18" charset="0"/>
              </a:rPr>
              <a:t>to or characteristic of art or artists.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43054" y="398362"/>
            <a:ext cx="1956784" cy="1956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71" y="398362"/>
            <a:ext cx="1956784" cy="19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72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739</Words>
  <Application>Microsoft Office PowerPoint</Application>
  <PresentationFormat>Widescreen</PresentationFormat>
  <Paragraphs>117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Bernard MT Condensed</vt:lpstr>
      <vt:lpstr>Bodoni MT Black</vt:lpstr>
      <vt:lpstr>Britannic Bold</vt:lpstr>
      <vt:lpstr>Calibri</vt:lpstr>
      <vt:lpstr>Calibri Light</vt:lpstr>
      <vt:lpstr>Cooper Black</vt:lpstr>
      <vt:lpstr>Elephant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649</cp:revision>
  <dcterms:created xsi:type="dcterms:W3CDTF">2022-03-06T17:05:34Z</dcterms:created>
  <dcterms:modified xsi:type="dcterms:W3CDTF">2022-06-17T17:29:54Z</dcterms:modified>
</cp:coreProperties>
</file>