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3" r:id="rId3"/>
    <p:sldId id="274" r:id="rId4"/>
    <p:sldId id="275" r:id="rId5"/>
    <p:sldId id="264" r:id="rId6"/>
    <p:sldId id="261" r:id="rId7"/>
    <p:sldId id="262" r:id="rId8"/>
    <p:sldId id="256" r:id="rId9"/>
    <p:sldId id="259" r:id="rId10"/>
    <p:sldId id="257" r:id="rId11"/>
    <p:sldId id="258" r:id="rId12"/>
    <p:sldId id="260" r:id="rId13"/>
    <p:sldId id="265" r:id="rId14"/>
    <p:sldId id="266" r:id="rId15"/>
    <p:sldId id="267" r:id="rId16"/>
    <p:sldId id="268" r:id="rId17"/>
    <p:sldId id="269" r:id="rId18"/>
    <p:sldId id="270" r:id="rId19"/>
    <p:sldId id="271"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6/16/2022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6/16/2022</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6/16/2022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6/16/2022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2038" y="111959"/>
            <a:ext cx="579120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9600" dirty="0" smtClean="0">
                <a:solidFill>
                  <a:srgbClr val="FF0000"/>
                </a:solidFill>
                <a:latin typeface="NikoshBAN" pitchFamily="2" charset="0"/>
              </a:rPr>
              <a:t>Welcome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981200"/>
            <a:ext cx="9048750" cy="47244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applause.wav"/>
          </p:stSnd>
        </p:sndAc>
      </p:transition>
    </mc:Choice>
    <mc:Fallback>
      <p:transition spd="slow">
        <p:fade/>
        <p:sndAc>
          <p:stSnd>
            <p:snd r:embed="rId2"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1295400" y="1524000"/>
            <a:ext cx="6705600" cy="39703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2800" b="1" dirty="0" smtClean="0">
                <a:solidFill>
                  <a:srgbClr val="FF0000"/>
                </a:solidFill>
              </a:rPr>
              <a:t>The years Mandela spent behind bars made him the </a:t>
            </a:r>
            <a:r>
              <a:rPr lang="en-US" sz="2800" b="1" dirty="0" smtClean="0">
                <a:solidFill>
                  <a:srgbClr val="FF0000"/>
                </a:solidFill>
              </a:rPr>
              <a:t>world’s </a:t>
            </a:r>
            <a:r>
              <a:rPr lang="en-US" sz="2800" b="1" dirty="0" smtClean="0">
                <a:solidFill>
                  <a:srgbClr val="FF0000"/>
                </a:solidFill>
              </a:rPr>
              <a:t>most celebrated political prisoner and a leader of mythic stature for millions of black South Africans and other oppressed people far beyond his </a:t>
            </a:r>
            <a:r>
              <a:rPr lang="en-US" sz="2800" b="1" dirty="0" smtClean="0">
                <a:solidFill>
                  <a:srgbClr val="FF0000"/>
                </a:solidFill>
              </a:rPr>
              <a:t>country’s </a:t>
            </a:r>
            <a:r>
              <a:rPr lang="en-US" sz="2800" b="1" dirty="0" smtClean="0">
                <a:solidFill>
                  <a:srgbClr val="FF0000"/>
                </a:solidFill>
              </a:rPr>
              <a:t>borders. Charged with capital offences in the 1963 </a:t>
            </a:r>
            <a:r>
              <a:rPr lang="en-US" sz="2800" b="1" dirty="0" err="1" smtClean="0">
                <a:solidFill>
                  <a:srgbClr val="FF0000"/>
                </a:solidFill>
              </a:rPr>
              <a:t>Rivonia</a:t>
            </a:r>
            <a:r>
              <a:rPr lang="en-US" sz="2800" b="1" dirty="0" smtClean="0">
                <a:solidFill>
                  <a:srgbClr val="FF0000"/>
                </a:solidFill>
              </a:rPr>
              <a:t> Trial, his statement from the dock was his political testimony. </a:t>
            </a:r>
            <a:r>
              <a:rPr lang="en-US" sz="2800" b="1" dirty="0" smtClean="0">
                <a:solidFill>
                  <a:srgbClr val="FF0000"/>
                </a:solidFill>
              </a:rPr>
              <a:t>During </a:t>
            </a:r>
            <a:r>
              <a:rPr lang="en-US" sz="2800" b="1" dirty="0" smtClean="0">
                <a:solidFill>
                  <a:srgbClr val="FF0000"/>
                </a:solidFill>
              </a:rPr>
              <a:t>my </a:t>
            </a:r>
            <a:r>
              <a:rPr lang="en-US" sz="2800" b="1" dirty="0" smtClean="0">
                <a:solidFill>
                  <a:srgbClr val="FF0000"/>
                </a:solidFill>
              </a:rPr>
              <a:t>lifetime.</a:t>
            </a:r>
            <a:endParaRPr lang="en-US" sz="2800" b="1" dirty="0">
              <a:solidFill>
                <a:srgbClr val="FF0000"/>
              </a:solidFill>
            </a:endParaRPr>
          </a:p>
        </p:txBody>
      </p:sp>
      <p:sp>
        <p:nvSpPr>
          <p:cNvPr id="3" name="Rounded Rectangle 2"/>
          <p:cNvSpPr/>
          <p:nvPr/>
        </p:nvSpPr>
        <p:spPr>
          <a:xfrm>
            <a:off x="1066800" y="0"/>
            <a:ext cx="7010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Pair  Work-1</a:t>
            </a:r>
            <a:endParaRPr lang="en-US" sz="6000" dirty="0"/>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447800" y="2590800"/>
            <a:ext cx="6019800" cy="34778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000" b="1" dirty="0" smtClean="0">
                <a:solidFill>
                  <a:srgbClr val="FF0000"/>
                </a:solidFill>
              </a:rPr>
              <a:t>I have dedicated myself to this struggle of the African </a:t>
            </a:r>
            <a:r>
              <a:rPr lang="en-US" sz="2000" b="1" dirty="0" smtClean="0">
                <a:solidFill>
                  <a:srgbClr val="FF0000"/>
                </a:solidFill>
              </a:rPr>
              <a:t>people </a:t>
            </a:r>
            <a:r>
              <a:rPr lang="en-US" sz="2000" b="1" dirty="0" smtClean="0">
                <a:solidFill>
                  <a:srgbClr val="FF0000"/>
                </a:solidFill>
              </a:rPr>
              <a:t>have fought against white domination, and I have fought against black domination. </a:t>
            </a:r>
            <a:r>
              <a:rPr lang="en-US" sz="2000" b="1" dirty="0" smtClean="0">
                <a:solidFill>
                  <a:srgbClr val="FF0000"/>
                </a:solidFill>
              </a:rPr>
              <a:t>I </a:t>
            </a:r>
            <a:r>
              <a:rPr lang="en-US" sz="2000" b="1" dirty="0" smtClean="0">
                <a:solidFill>
                  <a:srgbClr val="FF0000"/>
                </a:solidFill>
              </a:rPr>
              <a:t>have cherished the ideal of a democratic and free society in which all persons live together in harmony and with equal </a:t>
            </a:r>
            <a:r>
              <a:rPr lang="en-US" sz="2000" b="1" dirty="0" smtClean="0">
                <a:solidFill>
                  <a:srgbClr val="FF0000"/>
                </a:solidFill>
              </a:rPr>
              <a:t>opportunities, he </a:t>
            </a:r>
            <a:r>
              <a:rPr lang="en-US" sz="2000" b="1" dirty="0" smtClean="0">
                <a:solidFill>
                  <a:srgbClr val="FF0000"/>
                </a:solidFill>
              </a:rPr>
              <a:t>told the court. </a:t>
            </a:r>
            <a:r>
              <a:rPr lang="en-US" sz="2000" b="1" dirty="0" smtClean="0">
                <a:solidFill>
                  <a:srgbClr val="FF0000"/>
                </a:solidFill>
              </a:rPr>
              <a:t>It </a:t>
            </a:r>
            <a:r>
              <a:rPr lang="en-US" sz="2000" b="1" dirty="0" smtClean="0">
                <a:solidFill>
                  <a:srgbClr val="FF0000"/>
                </a:solidFill>
              </a:rPr>
              <a:t>is an ideal I hope to live for and to achieve. But if needs be, it is an ideal for which I am prepared to </a:t>
            </a:r>
            <a:r>
              <a:rPr lang="en-US" sz="2000" b="1" dirty="0" smtClean="0">
                <a:solidFill>
                  <a:srgbClr val="FF0000"/>
                </a:solidFill>
              </a:rPr>
              <a:t>die. </a:t>
            </a:r>
            <a:r>
              <a:rPr lang="en-US" sz="2000" b="1" dirty="0" smtClean="0">
                <a:solidFill>
                  <a:srgbClr val="FF0000"/>
                </a:solidFill>
              </a:rPr>
              <a:t>Friends adored Mandela and fondly called him </a:t>
            </a:r>
            <a:r>
              <a:rPr lang="en-US" sz="2000" b="1" dirty="0" err="1" smtClean="0">
                <a:solidFill>
                  <a:srgbClr val="FF0000"/>
                </a:solidFill>
              </a:rPr>
              <a:t>Madiba</a:t>
            </a:r>
            <a:r>
              <a:rPr lang="en-US" sz="2000" b="1" dirty="0" smtClean="0">
                <a:solidFill>
                  <a:srgbClr val="FF0000"/>
                </a:solidFill>
              </a:rPr>
              <a:t>, </a:t>
            </a:r>
            <a:r>
              <a:rPr lang="en-US" sz="2000" b="1" dirty="0" smtClean="0">
                <a:solidFill>
                  <a:srgbClr val="FF0000"/>
                </a:solidFill>
              </a:rPr>
              <a:t>the clan name by which he was known. People lauded his humanity, kindness and </a:t>
            </a:r>
            <a:r>
              <a:rPr lang="en-US" sz="2000" b="1" dirty="0" smtClean="0">
                <a:solidFill>
                  <a:srgbClr val="FF0000"/>
                </a:solidFill>
              </a:rPr>
              <a:t>dignity.</a:t>
            </a:r>
            <a:endParaRPr lang="en-US" sz="2000" b="1" dirty="0">
              <a:solidFill>
                <a:srgbClr val="FF0000"/>
              </a:solidFill>
            </a:endParaRPr>
          </a:p>
        </p:txBody>
      </p:sp>
      <p:sp>
        <p:nvSpPr>
          <p:cNvPr id="3" name="Rounded Rectangle 2"/>
          <p:cNvSpPr/>
          <p:nvPr/>
        </p:nvSpPr>
        <p:spPr>
          <a:xfrm>
            <a:off x="1066800" y="1219200"/>
            <a:ext cx="7010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Pair  Work-2</a:t>
            </a:r>
            <a:endParaRPr lang="en-US" sz="6000" dirty="0"/>
          </a:p>
        </p:txBody>
      </p:sp>
    </p:spTree>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2590800"/>
            <a:ext cx="6781800"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b="1" dirty="0" smtClean="0">
                <a:solidFill>
                  <a:srgbClr val="FF0000"/>
                </a:solidFill>
              </a:rPr>
              <a:t>Each of the following questions has a word with four alternative meanings.</a:t>
            </a:r>
          </a:p>
          <a:p>
            <a:pPr algn="just"/>
            <a:r>
              <a:rPr lang="en-US" sz="2400" b="1" dirty="0" smtClean="0">
                <a:solidFill>
                  <a:srgbClr val="FF0000"/>
                </a:solidFill>
              </a:rPr>
              <a:t> Choose the word which is closest in meaning in the context that has been used in the text. </a:t>
            </a:r>
          </a:p>
          <a:p>
            <a:pPr marL="400050" indent="-400050" algn="just">
              <a:buAutoNum type="romanLcPeriod"/>
            </a:pPr>
            <a:r>
              <a:rPr lang="en-US" sz="2400" b="1" dirty="0" smtClean="0">
                <a:solidFill>
                  <a:srgbClr val="FF0000"/>
                </a:solidFill>
              </a:rPr>
              <a:t>What does apartheid refer to in the title? </a:t>
            </a:r>
            <a:endParaRPr lang="en-US" sz="2400" b="1" dirty="0" smtClean="0">
              <a:solidFill>
                <a:srgbClr val="FF0000"/>
              </a:solidFill>
            </a:endParaRPr>
          </a:p>
          <a:p>
            <a:pPr algn="just"/>
            <a:r>
              <a:rPr lang="en-US" sz="2400" b="1" dirty="0">
                <a:solidFill>
                  <a:srgbClr val="FF0000"/>
                </a:solidFill>
              </a:rPr>
              <a:t> </a:t>
            </a:r>
            <a:r>
              <a:rPr lang="en-US" sz="2400" b="1" dirty="0" smtClean="0">
                <a:solidFill>
                  <a:srgbClr val="FF0000"/>
                </a:solidFill>
              </a:rPr>
              <a:t>a</a:t>
            </a:r>
            <a:r>
              <a:rPr lang="en-US" sz="2400" b="1" dirty="0">
                <a:solidFill>
                  <a:srgbClr val="FF0000"/>
                </a:solidFill>
              </a:rPr>
              <a:t>. </a:t>
            </a:r>
            <a:r>
              <a:rPr lang="en-US" sz="2400" b="1" dirty="0" smtClean="0">
                <a:solidFill>
                  <a:srgbClr val="FF0000"/>
                </a:solidFill>
              </a:rPr>
              <a:t>  apart                                        </a:t>
            </a:r>
            <a:r>
              <a:rPr lang="en-US" sz="2400" b="1" dirty="0" smtClean="0">
                <a:solidFill>
                  <a:srgbClr val="FF0000"/>
                </a:solidFill>
              </a:rPr>
              <a:t>b. distance </a:t>
            </a:r>
          </a:p>
          <a:p>
            <a:pPr marL="400050" indent="-400050" algn="just"/>
            <a:r>
              <a:rPr lang="en-US" sz="2400" b="1" dirty="0" smtClean="0">
                <a:solidFill>
                  <a:srgbClr val="FF0000"/>
                </a:solidFill>
              </a:rPr>
              <a:t>    </a:t>
            </a:r>
            <a:r>
              <a:rPr lang="en-US" sz="2400" b="1" dirty="0" smtClean="0">
                <a:solidFill>
                  <a:srgbClr val="FF0000"/>
                </a:solidFill>
              </a:rPr>
              <a:t> </a:t>
            </a:r>
            <a:r>
              <a:rPr lang="en-US" sz="2400" b="1" dirty="0" smtClean="0">
                <a:solidFill>
                  <a:srgbClr val="FF0000"/>
                </a:solidFill>
              </a:rPr>
              <a:t>c. discrimination                    d. dialogue</a:t>
            </a:r>
            <a:endParaRPr lang="en-US" sz="2400" b="1" dirty="0">
              <a:solidFill>
                <a:srgbClr val="FF0000"/>
              </a:solidFill>
            </a:endParaRPr>
          </a:p>
        </p:txBody>
      </p:sp>
      <p:sp>
        <p:nvSpPr>
          <p:cNvPr id="3" name="Rounded Rectangle 2"/>
          <p:cNvSpPr/>
          <p:nvPr/>
        </p:nvSpPr>
        <p:spPr>
          <a:xfrm>
            <a:off x="1066800" y="0"/>
            <a:ext cx="7010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Individual work-1</a:t>
            </a:r>
            <a:endParaRPr lang="en-US" sz="6000" dirty="0"/>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457200" y="1295400"/>
            <a:ext cx="8305800" cy="415498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b="1" dirty="0" smtClean="0">
                <a:solidFill>
                  <a:srgbClr val="FF0000"/>
                </a:solidFill>
              </a:rPr>
              <a:t>ii. </a:t>
            </a:r>
            <a:r>
              <a:rPr lang="en-US" sz="2400" b="1" dirty="0" smtClean="0">
                <a:solidFill>
                  <a:srgbClr val="FF0000"/>
                </a:solidFill>
              </a:rPr>
              <a:t>The word icon in the text means (line 3) </a:t>
            </a:r>
          </a:p>
          <a:p>
            <a:pPr marL="342900" indent="-342900">
              <a:buAutoNum type="alphaLcPeriod"/>
            </a:pPr>
            <a:r>
              <a:rPr lang="en-US" sz="2400" b="1" dirty="0" smtClean="0">
                <a:solidFill>
                  <a:srgbClr val="FF0000"/>
                </a:solidFill>
              </a:rPr>
              <a:t>portrait                   b. image </a:t>
            </a:r>
          </a:p>
          <a:p>
            <a:pPr marL="342900" indent="-342900"/>
            <a:r>
              <a:rPr lang="en-US" sz="2400" b="1" dirty="0" smtClean="0">
                <a:solidFill>
                  <a:srgbClr val="FF0000"/>
                </a:solidFill>
              </a:rPr>
              <a:t>c. Symbol                      d. idol </a:t>
            </a:r>
          </a:p>
          <a:p>
            <a:pPr marL="342900" indent="-342900"/>
            <a:r>
              <a:rPr lang="en-US" sz="2400" b="1" dirty="0" smtClean="0">
                <a:solidFill>
                  <a:srgbClr val="FF0000"/>
                </a:solidFill>
              </a:rPr>
              <a:t>iii. What does shackles refer to (line 3)? </a:t>
            </a:r>
          </a:p>
          <a:p>
            <a:pPr marL="342900" indent="-342900"/>
            <a:r>
              <a:rPr lang="en-US" sz="2400" b="1" dirty="0" smtClean="0">
                <a:solidFill>
                  <a:srgbClr val="FF0000"/>
                </a:solidFill>
              </a:rPr>
              <a:t> a. restraints b. sick </a:t>
            </a:r>
          </a:p>
          <a:p>
            <a:pPr marL="342900" indent="-342900"/>
            <a:r>
              <a:rPr lang="en-US" sz="2400" b="1" dirty="0" smtClean="0">
                <a:solidFill>
                  <a:srgbClr val="FF0000"/>
                </a:solidFill>
              </a:rPr>
              <a:t>c. stigma d. spur </a:t>
            </a:r>
          </a:p>
          <a:p>
            <a:pPr marL="342900" indent="-342900"/>
            <a:r>
              <a:rPr lang="en-US" sz="2400" b="1" dirty="0" smtClean="0">
                <a:solidFill>
                  <a:srgbClr val="FF0000"/>
                </a:solidFill>
              </a:rPr>
              <a:t>iv. race discrimination (line 9) refers to  </a:t>
            </a:r>
          </a:p>
          <a:p>
            <a:pPr marL="342900" indent="-342900">
              <a:buAutoNum type="alphaLcPeriod"/>
            </a:pPr>
            <a:r>
              <a:rPr lang="en-US" sz="2400" b="1" dirty="0" smtClean="0">
                <a:solidFill>
                  <a:srgbClr val="FF0000"/>
                </a:solidFill>
              </a:rPr>
              <a:t>differences on the basis of caste, creed and </a:t>
            </a:r>
            <a:r>
              <a:rPr lang="en-US" sz="2400" b="1" dirty="0" err="1" smtClean="0">
                <a:solidFill>
                  <a:srgbClr val="FF0000"/>
                </a:solidFill>
              </a:rPr>
              <a:t>colour</a:t>
            </a:r>
            <a:r>
              <a:rPr lang="en-US" sz="2400" b="1" dirty="0" smtClean="0">
                <a:solidFill>
                  <a:srgbClr val="FF0000"/>
                </a:solidFill>
              </a:rPr>
              <a:t> </a:t>
            </a:r>
          </a:p>
          <a:p>
            <a:r>
              <a:rPr lang="en-US" sz="2400" b="1" dirty="0" smtClean="0">
                <a:solidFill>
                  <a:srgbClr val="FF0000"/>
                </a:solidFill>
              </a:rPr>
              <a:t>b. competition among the members of a race </a:t>
            </a:r>
          </a:p>
          <a:p>
            <a:r>
              <a:rPr lang="en-US" sz="2400" b="1" dirty="0" smtClean="0">
                <a:solidFill>
                  <a:srgbClr val="FF0000"/>
                </a:solidFill>
              </a:rPr>
              <a:t>c. demoralization of people </a:t>
            </a:r>
          </a:p>
          <a:p>
            <a:r>
              <a:rPr lang="en-US" sz="2400" b="1" dirty="0" smtClean="0">
                <a:solidFill>
                  <a:srgbClr val="FF0000"/>
                </a:solidFill>
              </a:rPr>
              <a:t>d. domination of others</a:t>
            </a:r>
            <a:endParaRPr lang="en-US" sz="2400" b="1" dirty="0">
              <a:solidFill>
                <a:srgbClr val="FF0000"/>
              </a:solidFill>
            </a:endParaRPr>
          </a:p>
        </p:txBody>
      </p:sp>
      <p:sp>
        <p:nvSpPr>
          <p:cNvPr id="3" name="Rounded Rectangle 2"/>
          <p:cNvSpPr/>
          <p:nvPr/>
        </p:nvSpPr>
        <p:spPr>
          <a:xfrm>
            <a:off x="1066800" y="0"/>
            <a:ext cx="7010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Individual Work-1</a:t>
            </a:r>
            <a:endParaRPr lang="en-US" sz="6000" dirty="0"/>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762000" y="1143000"/>
            <a:ext cx="7772400"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3200" b="1" dirty="0" smtClean="0">
                <a:solidFill>
                  <a:srgbClr val="FF0000"/>
                </a:solidFill>
              </a:rPr>
              <a:t>v. The word manifestation (line 9) means </a:t>
            </a:r>
          </a:p>
          <a:p>
            <a:r>
              <a:rPr lang="en-US" sz="3200" b="1" dirty="0" smtClean="0">
                <a:solidFill>
                  <a:srgbClr val="FF0000"/>
                </a:solidFill>
              </a:rPr>
              <a:t>        a. presentation b. right </a:t>
            </a:r>
          </a:p>
          <a:p>
            <a:r>
              <a:rPr lang="en-US" sz="3200" b="1" dirty="0" smtClean="0">
                <a:solidFill>
                  <a:srgbClr val="FF0000"/>
                </a:solidFill>
              </a:rPr>
              <a:t>         c. change d. sign </a:t>
            </a:r>
          </a:p>
          <a:p>
            <a:r>
              <a:rPr lang="en-US" sz="3200" b="1" dirty="0" smtClean="0">
                <a:solidFill>
                  <a:srgbClr val="FF0000"/>
                </a:solidFill>
              </a:rPr>
              <a:t>vi. The word healing (line 12) means </a:t>
            </a:r>
          </a:p>
          <a:p>
            <a:r>
              <a:rPr lang="en-US" sz="3200" b="1" dirty="0" smtClean="0">
                <a:solidFill>
                  <a:srgbClr val="FF0000"/>
                </a:solidFill>
              </a:rPr>
              <a:t>          a. curing b. heating </a:t>
            </a:r>
          </a:p>
          <a:p>
            <a:r>
              <a:rPr lang="en-US" sz="3200" b="1" dirty="0" smtClean="0">
                <a:solidFill>
                  <a:srgbClr val="FF0000"/>
                </a:solidFill>
              </a:rPr>
              <a:t>           c. soothing d. ailing</a:t>
            </a:r>
            <a:endParaRPr lang="en-US" sz="3200" b="1" dirty="0">
              <a:solidFill>
                <a:srgbClr val="FF0000"/>
              </a:solidFill>
            </a:endParaRPr>
          </a:p>
        </p:txBody>
      </p:sp>
      <p:sp>
        <p:nvSpPr>
          <p:cNvPr id="3" name="Rounded Rectangle 2"/>
          <p:cNvSpPr/>
          <p:nvPr/>
        </p:nvSpPr>
        <p:spPr>
          <a:xfrm>
            <a:off x="1066800" y="0"/>
            <a:ext cx="7010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Individual  Work-1</a:t>
            </a:r>
            <a:endParaRPr lang="en-US" sz="6000" dirty="0"/>
          </a:p>
        </p:txBody>
      </p:sp>
    </p:spTree>
  </p:cSld>
  <p:clrMapOvr>
    <a:masterClrMapping/>
  </p:clrMapOvr>
  <p:transition spd="slow">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57200" y="1143000"/>
            <a:ext cx="8001000" cy="4154984"/>
          </a:xfrm>
          <a:prstGeom prst="rect">
            <a:avLst/>
          </a:prstGeom>
          <a:solidFill>
            <a:srgbClr val="FFFF00"/>
          </a:solidFill>
        </p:spPr>
        <p:txBody>
          <a:bodyPr wrap="square">
            <a:spAutoFit/>
          </a:bodyPr>
          <a:lstStyle/>
          <a:p>
            <a:r>
              <a:rPr lang="en-US" sz="2400" b="1" dirty="0" smtClean="0">
                <a:solidFill>
                  <a:srgbClr val="FF0000"/>
                </a:solidFill>
              </a:rPr>
              <a:t>4. Answer the following questions: </a:t>
            </a:r>
          </a:p>
          <a:p>
            <a:pPr marL="342900" indent="-342900">
              <a:buAutoNum type="alphaLcPeriod"/>
            </a:pPr>
            <a:r>
              <a:rPr lang="en-US" sz="2400" b="1" dirty="0" smtClean="0">
                <a:solidFill>
                  <a:srgbClr val="FF0000"/>
                </a:solidFill>
              </a:rPr>
              <a:t>The text is a report prepared by a news agency. A newspaper here is interested to publish it in a shortened form. Write a summary of the report for the newspaper. </a:t>
            </a:r>
          </a:p>
          <a:p>
            <a:pPr marL="342900" indent="-342900"/>
            <a:r>
              <a:rPr lang="en-US" sz="2400" b="1" dirty="0" smtClean="0">
                <a:solidFill>
                  <a:srgbClr val="FF0000"/>
                </a:solidFill>
              </a:rPr>
              <a:t>b. What do the following dates refer to? </a:t>
            </a:r>
          </a:p>
          <a:p>
            <a:pPr marL="342900" indent="-342900"/>
            <a:r>
              <a:rPr lang="en-US" sz="2400" b="1" dirty="0" smtClean="0">
                <a:solidFill>
                  <a:srgbClr val="FF0000"/>
                </a:solidFill>
              </a:rPr>
              <a:t>           1963          1993      1994          2004 </a:t>
            </a:r>
          </a:p>
          <a:p>
            <a:pPr marL="342900" indent="-342900"/>
            <a:r>
              <a:rPr lang="en-US" sz="2400" b="1" dirty="0" smtClean="0">
                <a:solidFill>
                  <a:srgbClr val="FF0000"/>
                </a:solidFill>
              </a:rPr>
              <a:t>c. Why did Nadine </a:t>
            </a:r>
            <a:r>
              <a:rPr lang="en-US" sz="2400" b="1" dirty="0" err="1" smtClean="0">
                <a:solidFill>
                  <a:srgbClr val="FF0000"/>
                </a:solidFill>
              </a:rPr>
              <a:t>Gordimer</a:t>
            </a:r>
            <a:r>
              <a:rPr lang="en-US" sz="2400" b="1" dirty="0" smtClean="0">
                <a:solidFill>
                  <a:srgbClr val="FF0000"/>
                </a:solidFill>
              </a:rPr>
              <a:t> remark that </a:t>
            </a:r>
            <a:r>
              <a:rPr lang="en-US" sz="2400" b="1" dirty="0" smtClean="0">
                <a:solidFill>
                  <a:srgbClr val="FF0000"/>
                </a:solidFill>
              </a:rPr>
              <a:t>He </a:t>
            </a:r>
            <a:r>
              <a:rPr lang="en-US" sz="2400" b="1" dirty="0" smtClean="0">
                <a:solidFill>
                  <a:srgbClr val="FF0000"/>
                </a:solidFill>
              </a:rPr>
              <a:t>(Mandela) is at the epicenter of our time, ours in South Africa, and yours, wherever you </a:t>
            </a:r>
            <a:r>
              <a:rPr lang="en-US" sz="2400" b="1" dirty="0" smtClean="0">
                <a:solidFill>
                  <a:srgbClr val="FF0000"/>
                </a:solidFill>
              </a:rPr>
              <a:t>are?  </a:t>
            </a:r>
            <a:endParaRPr lang="en-US" sz="2400" b="1" dirty="0" smtClean="0">
              <a:solidFill>
                <a:srgbClr val="FF0000"/>
              </a:solidFill>
            </a:endParaRPr>
          </a:p>
          <a:p>
            <a:pPr marL="342900" indent="-342900"/>
            <a:r>
              <a:rPr lang="en-US" sz="2400" b="1" dirty="0" smtClean="0">
                <a:solidFill>
                  <a:srgbClr val="FF0000"/>
                </a:solidFill>
              </a:rPr>
              <a:t>d. What emancipation did Mandela hint at by saying </a:t>
            </a:r>
            <a:r>
              <a:rPr lang="en-US" sz="2400" b="1" dirty="0" smtClean="0">
                <a:solidFill>
                  <a:srgbClr val="FF0000"/>
                </a:solidFill>
              </a:rPr>
              <a:t>“</a:t>
            </a:r>
            <a:r>
              <a:rPr lang="en-US" sz="2400" b="1" dirty="0" smtClean="0">
                <a:solidFill>
                  <a:srgbClr val="FF0000"/>
                </a:solidFill>
              </a:rPr>
              <a:t>We </a:t>
            </a:r>
            <a:r>
              <a:rPr lang="en-US" sz="2400" b="1" dirty="0" smtClean="0">
                <a:solidFill>
                  <a:srgbClr val="FF0000"/>
                </a:solidFill>
              </a:rPr>
              <a:t>have, at last, achieved our political </a:t>
            </a:r>
            <a:r>
              <a:rPr lang="en-US" sz="2400" b="1" dirty="0" smtClean="0">
                <a:solidFill>
                  <a:srgbClr val="FF0000"/>
                </a:solidFill>
              </a:rPr>
              <a:t>emancipation”?</a:t>
            </a:r>
            <a:endParaRPr lang="en-US" sz="2400" b="1" dirty="0">
              <a:solidFill>
                <a:srgbClr val="FF0000"/>
              </a:solidFill>
            </a:endParaRPr>
          </a:p>
        </p:txBody>
      </p:sp>
      <p:sp>
        <p:nvSpPr>
          <p:cNvPr id="3" name="Rounded Rectangle 2"/>
          <p:cNvSpPr/>
          <p:nvPr/>
        </p:nvSpPr>
        <p:spPr>
          <a:xfrm>
            <a:off x="1066800" y="0"/>
            <a:ext cx="7010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Home  Work-1</a:t>
            </a:r>
            <a:endParaRPr lang="en-US" sz="6000" dirty="0"/>
          </a:p>
        </p:txBody>
      </p:sp>
    </p:spTree>
  </p:cSld>
  <p:clrMapOvr>
    <a:masterClrMapping/>
  </p:clrMapOvr>
  <p:transition spd="slow">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013564" y="1524000"/>
            <a:ext cx="7216036" cy="4401205"/>
          </a:xfrm>
          <a:prstGeom prst="rect">
            <a:avLst/>
          </a:prstGeom>
          <a:solidFill>
            <a:schemeClr val="accent6">
              <a:lumMod val="20000"/>
              <a:lumOff val="80000"/>
            </a:schemeClr>
          </a:solidFill>
        </p:spPr>
        <p:txBody>
          <a:bodyPr wrap="square">
            <a:spAutoFit/>
          </a:bodyPr>
          <a:lstStyle/>
          <a:p>
            <a:r>
              <a:rPr lang="en-US" sz="2000" b="1" dirty="0" smtClean="0">
                <a:solidFill>
                  <a:srgbClr val="002060"/>
                </a:solidFill>
              </a:rPr>
              <a:t>5. Read the text below and fill in the gaps with the right use of verbs: </a:t>
            </a:r>
          </a:p>
          <a:p>
            <a:endParaRPr lang="en-US" sz="2000" b="1" dirty="0" smtClean="0">
              <a:solidFill>
                <a:srgbClr val="002060"/>
              </a:solidFill>
            </a:endParaRPr>
          </a:p>
          <a:p>
            <a:pPr algn="just"/>
            <a:r>
              <a:rPr lang="en-US" sz="2000" b="1" dirty="0" smtClean="0">
                <a:solidFill>
                  <a:srgbClr val="002060"/>
                </a:solidFill>
              </a:rPr>
              <a:t>Mandela ………..(be) among the first to advocate armed resistance to apartheid, going underground in 1961 to form the </a:t>
            </a:r>
            <a:r>
              <a:rPr lang="en-US" sz="2000" b="1" dirty="0" smtClean="0">
                <a:solidFill>
                  <a:srgbClr val="002060"/>
                </a:solidFill>
              </a:rPr>
              <a:t>ANC’s </a:t>
            </a:r>
            <a:r>
              <a:rPr lang="en-US" sz="2000" b="1" dirty="0" smtClean="0">
                <a:solidFill>
                  <a:srgbClr val="002060"/>
                </a:solidFill>
              </a:rPr>
              <a:t>armed wing. He ………. (leave) South Africa and…….… (travel) the continent and Europe, studying guerrilla warfare and building support for the ANC. Branded a terrorist by his enemies, Mandela ………….(sentence) to life imprisonment in 1964, isolated from millions of his countrymen as they …………(suffer) oppression, violence and forced resettlement under the apartheid regime of racial segregation. He ……..(imprison) on </a:t>
            </a:r>
            <a:r>
              <a:rPr lang="en-US" sz="2000" b="1" dirty="0" err="1" smtClean="0">
                <a:solidFill>
                  <a:srgbClr val="002060"/>
                </a:solidFill>
              </a:rPr>
              <a:t>Robben</a:t>
            </a:r>
            <a:r>
              <a:rPr lang="en-US" sz="2000" b="1" dirty="0" smtClean="0">
                <a:solidFill>
                  <a:srgbClr val="002060"/>
                </a:solidFill>
              </a:rPr>
              <a:t> Island, a penal colony of Cape Town, where he …………(spend) the next 18 years before being moved to mainland </a:t>
            </a:r>
            <a:r>
              <a:rPr lang="en-US" sz="2000" b="1" dirty="0" smtClean="0">
                <a:solidFill>
                  <a:srgbClr val="002060"/>
                </a:solidFill>
              </a:rPr>
              <a:t>prisons.</a:t>
            </a:r>
            <a:endParaRPr lang="en-US" sz="2000" b="1" dirty="0">
              <a:solidFill>
                <a:srgbClr val="002060"/>
              </a:solidFill>
            </a:endParaRPr>
          </a:p>
        </p:txBody>
      </p:sp>
      <p:sp>
        <p:nvSpPr>
          <p:cNvPr id="3" name="Rounded Rectangle 2"/>
          <p:cNvSpPr/>
          <p:nvPr/>
        </p:nvSpPr>
        <p:spPr>
          <a:xfrm>
            <a:off x="914400" y="533400"/>
            <a:ext cx="7010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Home  Work-2</a:t>
            </a:r>
            <a:endParaRPr lang="en-US" sz="6000" dirty="0"/>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533400" y="2362200"/>
            <a:ext cx="8382000" cy="3785652"/>
          </a:xfrm>
          <a:prstGeom prst="rect">
            <a:avLst/>
          </a:prstGeom>
          <a:solidFill>
            <a:schemeClr val="accent6">
              <a:lumMod val="20000"/>
              <a:lumOff val="80000"/>
            </a:schemeClr>
          </a:solidFill>
        </p:spPr>
        <p:txBody>
          <a:bodyPr wrap="square">
            <a:spAutoFit/>
          </a:bodyPr>
          <a:lstStyle/>
          <a:p>
            <a:pPr algn="just"/>
            <a:r>
              <a:rPr lang="en-US" sz="2000" b="1" dirty="0" smtClean="0"/>
              <a:t>6. Read the jumbled text and rearrange it into a cohesive paragraph. </a:t>
            </a:r>
            <a:endParaRPr lang="en-US" sz="2000" b="1" dirty="0" smtClean="0"/>
          </a:p>
          <a:p>
            <a:pPr algn="just"/>
            <a:endParaRPr lang="en-US" sz="2000" b="1" dirty="0" smtClean="0"/>
          </a:p>
          <a:p>
            <a:pPr algn="just"/>
            <a:r>
              <a:rPr lang="en-US" sz="2000" b="1" dirty="0" smtClean="0"/>
              <a:t>I</a:t>
            </a:r>
            <a:r>
              <a:rPr lang="en-US" sz="2000" b="1" dirty="0" smtClean="0"/>
              <a:t>n </a:t>
            </a:r>
            <a:r>
              <a:rPr lang="en-US" sz="2000" b="1" dirty="0" smtClean="0"/>
              <a:t>his later years in prison, he met President P.W. Botha and his successor de Klerk. He was behind bars when an uprising broke out in the huge township of Soweto in 1976 and when others erupted in violence in the 1980s. </a:t>
            </a:r>
            <a:r>
              <a:rPr lang="en-US" sz="2000" b="1" dirty="0" smtClean="0"/>
              <a:t>As </a:t>
            </a:r>
            <a:r>
              <a:rPr lang="en-US" sz="2000" b="1" dirty="0" smtClean="0"/>
              <a:t>I finally walked through those gates ... I felt even at the age of 71 that my life was beginning anew. My 10,000 days of imprisonment were at last </a:t>
            </a:r>
            <a:r>
              <a:rPr lang="en-US" sz="2000" b="1" dirty="0" smtClean="0"/>
              <a:t>over, </a:t>
            </a:r>
            <a:r>
              <a:rPr lang="en-US" sz="2000" b="1" dirty="0" smtClean="0"/>
              <a:t>Mandela wrote of that day. When he was released on 11 February 1990, walking away from the Victor </a:t>
            </a:r>
            <a:r>
              <a:rPr lang="en-US" sz="2000" b="1" dirty="0" err="1" smtClean="0"/>
              <a:t>Verster</a:t>
            </a:r>
            <a:r>
              <a:rPr lang="en-US" sz="2000" b="1" dirty="0" smtClean="0"/>
              <a:t> prison hand-in-hand with his wife Winnie, the event was watched live by millions of television viewers across the world. But when the regime realized it was time to negotiate, it was Mandela to whom it turned</a:t>
            </a:r>
            <a:r>
              <a:rPr lang="en-US" sz="2000" dirty="0" smtClean="0"/>
              <a:t>.</a:t>
            </a:r>
            <a:endParaRPr lang="en-US" sz="2000" dirty="0"/>
          </a:p>
        </p:txBody>
      </p:sp>
      <p:sp>
        <p:nvSpPr>
          <p:cNvPr id="3" name="Rounded Rectangle 2"/>
          <p:cNvSpPr/>
          <p:nvPr/>
        </p:nvSpPr>
        <p:spPr>
          <a:xfrm>
            <a:off x="914400" y="533400"/>
            <a:ext cx="7010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Home  Work-3</a:t>
            </a:r>
            <a:endParaRPr lang="en-US" sz="6000" dirty="0"/>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1371600" y="1828800"/>
            <a:ext cx="6324600" cy="409342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2000" b="1" dirty="0" smtClean="0">
                <a:solidFill>
                  <a:schemeClr val="tx1"/>
                </a:solidFill>
              </a:rPr>
              <a:t>8. Now fill in the gaps in the text below using suitable words. </a:t>
            </a:r>
          </a:p>
          <a:p>
            <a:pPr algn="just"/>
            <a:endParaRPr lang="en-US" sz="2000" b="1" dirty="0" smtClean="0">
              <a:solidFill>
                <a:schemeClr val="tx1"/>
              </a:solidFill>
            </a:endParaRPr>
          </a:p>
          <a:p>
            <a:pPr algn="just"/>
            <a:r>
              <a:rPr lang="en-US" sz="2000" b="1" dirty="0" smtClean="0">
                <a:solidFill>
                  <a:schemeClr val="tx1"/>
                </a:solidFill>
              </a:rPr>
              <a:t>Mandela’s </a:t>
            </a:r>
            <a:r>
              <a:rPr lang="en-US" sz="2000" b="1" dirty="0" smtClean="0">
                <a:solidFill>
                  <a:schemeClr val="tx1"/>
                </a:solidFill>
              </a:rPr>
              <a:t>last major appearance on the …...…. stage was in 2010 when he …….... a cap in the South African …....…. and rode on a golf cart, ……... to an exuberant crowd of 90,000 ……….. the soccer World Cup final, one ……. the biggest events in the </a:t>
            </a:r>
            <a:r>
              <a:rPr lang="en-US" sz="2000" b="1" dirty="0" smtClean="0">
                <a:solidFill>
                  <a:schemeClr val="tx1"/>
                </a:solidFill>
              </a:rPr>
              <a:t>country’s </a:t>
            </a:r>
            <a:r>
              <a:rPr lang="en-US" sz="2000" b="1" dirty="0" smtClean="0">
                <a:solidFill>
                  <a:schemeClr val="tx1"/>
                </a:solidFill>
              </a:rPr>
              <a:t>…....…. apartheid history. </a:t>
            </a:r>
            <a:r>
              <a:rPr lang="en-US" sz="2000" b="1" dirty="0" smtClean="0">
                <a:solidFill>
                  <a:schemeClr val="tx1"/>
                </a:solidFill>
              </a:rPr>
              <a:t>I </a:t>
            </a:r>
            <a:r>
              <a:rPr lang="en-US" sz="2000" b="1" dirty="0" smtClean="0">
                <a:solidFill>
                  <a:schemeClr val="tx1"/>
                </a:solidFill>
              </a:rPr>
              <a:t>leave it to …......…. public to decide how they should ………. </a:t>
            </a:r>
            <a:r>
              <a:rPr lang="en-US" sz="2000" b="1" dirty="0" smtClean="0">
                <a:solidFill>
                  <a:schemeClr val="tx1"/>
                </a:solidFill>
              </a:rPr>
              <a:t>me, </a:t>
            </a:r>
            <a:r>
              <a:rPr lang="en-US" sz="2000" b="1" dirty="0" smtClean="0">
                <a:solidFill>
                  <a:schemeClr val="tx1"/>
                </a:solidFill>
              </a:rPr>
              <a:t>he said on South African …….....…. before his retirement. </a:t>
            </a:r>
            <a:r>
              <a:rPr lang="en-US" sz="2000" b="1" dirty="0" smtClean="0">
                <a:solidFill>
                  <a:schemeClr val="tx1"/>
                </a:solidFill>
              </a:rPr>
              <a:t>But </a:t>
            </a:r>
            <a:r>
              <a:rPr lang="en-US" sz="2000" b="1" dirty="0" smtClean="0">
                <a:solidFill>
                  <a:schemeClr val="tx1"/>
                </a:solidFill>
              </a:rPr>
              <a:t>I should ………... to be remembered as an ordinary …………. African who together with others has ………………. his humble </a:t>
            </a:r>
            <a:r>
              <a:rPr lang="en-US" sz="2000" b="1" dirty="0" smtClean="0">
                <a:solidFill>
                  <a:schemeClr val="tx1"/>
                </a:solidFill>
              </a:rPr>
              <a:t>contribution.</a:t>
            </a:r>
            <a:endParaRPr lang="en-US" sz="2000" b="1" dirty="0">
              <a:solidFill>
                <a:schemeClr val="tx1"/>
              </a:solidFill>
            </a:endParaRPr>
          </a:p>
        </p:txBody>
      </p:sp>
      <p:sp>
        <p:nvSpPr>
          <p:cNvPr id="3" name="Rounded Rectangle 2"/>
          <p:cNvSpPr/>
          <p:nvPr/>
        </p:nvSpPr>
        <p:spPr>
          <a:xfrm>
            <a:off x="914400" y="533400"/>
            <a:ext cx="7010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Home  Work-4</a:t>
            </a:r>
            <a:endParaRPr lang="en-US" sz="6000" dirty="0"/>
          </a:p>
        </p:txBody>
      </p:sp>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85797" y="914400"/>
            <a:ext cx="6629400" cy="52014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16600" b="1" dirty="0" smtClean="0">
                <a:ln/>
                <a:solidFill>
                  <a:schemeClr val="accent3"/>
                </a:solidFill>
              </a:rPr>
              <a:t>THANK YOU</a:t>
            </a:r>
            <a:endParaRPr lang="en-US" sz="16600" b="1" dirty="0">
              <a:ln/>
              <a:solidFill>
                <a:schemeClr val="accent3"/>
              </a:solidFill>
            </a:endParaRPr>
          </a:p>
        </p:txBody>
      </p:sp>
    </p:spTree>
    <p:extLst>
      <p:ext uri="{BB962C8B-B14F-4D97-AF65-F5344CB8AC3E}">
        <p14:creationId xmlns:p14="http://schemas.microsoft.com/office/powerpoint/2010/main" val="3181990741"/>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455" fill="hold">
                                          <p:stCondLst>
                                            <p:cond delay="0"/>
                                          </p:stCondLst>
                                        </p:cTn>
                                        <p:tgtEl>
                                          <p:spTgt spid="3">
                                            <p:txEl>
                                              <p:pRg st="0" end="0"/>
                                            </p:txEl>
                                          </p:spTgt>
                                        </p:tgtEl>
                                        <p:attrNameLst>
                                          <p:attrName>style.rotation</p:attrName>
                                        </p:attrNameLst>
                                      </p:cBhvr>
                                      <p:to>
                                        <p:strVal val="-45.0"/>
                                      </p:to>
                                    </p:set>
                                    <p:anim calcmode="lin" valueType="num">
                                      <p:cBhvr>
                                        <p:cTn id="8"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47800"/>
            <a:ext cx="9144000" cy="430887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5400" dirty="0" smtClean="0">
                <a:solidFill>
                  <a:srgbClr val="FF0000"/>
                </a:solidFill>
              </a:rPr>
              <a:t>MD. </a:t>
            </a:r>
            <a:r>
              <a:rPr lang="en-US" sz="5400" dirty="0" err="1" smtClean="0">
                <a:solidFill>
                  <a:srgbClr val="FF0000"/>
                </a:solidFill>
              </a:rPr>
              <a:t>Farid</a:t>
            </a:r>
            <a:r>
              <a:rPr lang="en-US" sz="5400" dirty="0" smtClean="0">
                <a:solidFill>
                  <a:srgbClr val="FF0000"/>
                </a:solidFill>
              </a:rPr>
              <a:t> </a:t>
            </a:r>
            <a:r>
              <a:rPr lang="en-US" sz="5400" dirty="0" err="1" smtClean="0">
                <a:solidFill>
                  <a:srgbClr val="FF0000"/>
                </a:solidFill>
              </a:rPr>
              <a:t>Uddin</a:t>
            </a:r>
            <a:endParaRPr lang="en-US" sz="5400" dirty="0" smtClean="0">
              <a:solidFill>
                <a:srgbClr val="FF0000"/>
              </a:solidFill>
            </a:endParaRPr>
          </a:p>
          <a:p>
            <a:pPr algn="ctr"/>
            <a:r>
              <a:rPr lang="en-US" sz="4000" dirty="0" smtClean="0">
                <a:solidFill>
                  <a:srgbClr val="FF0000"/>
                </a:solidFill>
              </a:rPr>
              <a:t>B.A. (Hon’s), M.A. (English)</a:t>
            </a:r>
          </a:p>
          <a:p>
            <a:pPr algn="ctr"/>
            <a:r>
              <a:rPr lang="en-US" sz="4000" dirty="0" smtClean="0"/>
              <a:t>LECTURER (English)</a:t>
            </a:r>
          </a:p>
          <a:p>
            <a:pPr algn="ctr"/>
            <a:r>
              <a:rPr lang="en-US" sz="4000" dirty="0" err="1" smtClean="0"/>
              <a:t>Chipatali</a:t>
            </a:r>
            <a:r>
              <a:rPr lang="en-US" sz="4000" dirty="0" smtClean="0"/>
              <a:t> </a:t>
            </a:r>
            <a:r>
              <a:rPr lang="en-US" sz="4000" dirty="0" err="1" smtClean="0"/>
              <a:t>Jamia</a:t>
            </a:r>
            <a:r>
              <a:rPr lang="en-US" sz="4000" dirty="0" smtClean="0"/>
              <a:t> </a:t>
            </a:r>
            <a:r>
              <a:rPr lang="en-US" sz="4000" dirty="0" err="1" smtClean="0"/>
              <a:t>Gausia</a:t>
            </a:r>
            <a:r>
              <a:rPr lang="en-US" sz="4000" dirty="0" smtClean="0"/>
              <a:t> </a:t>
            </a:r>
            <a:r>
              <a:rPr lang="en-US" sz="4000" dirty="0" err="1" smtClean="0"/>
              <a:t>Muinia</a:t>
            </a:r>
            <a:r>
              <a:rPr lang="en-US" sz="4000" dirty="0" smtClean="0"/>
              <a:t> </a:t>
            </a:r>
            <a:r>
              <a:rPr lang="en-US" sz="4000" dirty="0" smtClean="0"/>
              <a:t>KAMIL MADRASAH,</a:t>
            </a:r>
          </a:p>
          <a:p>
            <a:pPr algn="ctr"/>
            <a:r>
              <a:rPr lang="en-US" sz="4000" dirty="0" err="1" smtClean="0"/>
              <a:t>Hathazari</a:t>
            </a:r>
            <a:r>
              <a:rPr lang="en-US" sz="4000" dirty="0" smtClean="0"/>
              <a:t>, </a:t>
            </a:r>
            <a:r>
              <a:rPr lang="en-US" sz="4000" dirty="0" err="1" smtClean="0"/>
              <a:t>Chattogram</a:t>
            </a:r>
            <a:r>
              <a:rPr lang="en-US" sz="4000" dirty="0" smtClean="0">
                <a:latin typeface="Arial Rounded MT Bold" pitchFamily="34" charset="0"/>
              </a:rPr>
              <a:t>.</a:t>
            </a:r>
            <a:endParaRPr lang="en-US" sz="4000" dirty="0" smtClean="0">
              <a:latin typeface="Arial Rounded MT Bold" pitchFamily="34" charset="0"/>
            </a:endParaRPr>
          </a:p>
          <a:p>
            <a:pPr algn="ctr"/>
            <a:r>
              <a:rPr lang="en-US" sz="2000" dirty="0" smtClean="0">
                <a:latin typeface="Arial Rounded MT Bold" pitchFamily="34" charset="0"/>
              </a:rPr>
              <a:t>E-mail:fariduddin111989@gmail.com</a:t>
            </a:r>
            <a:endParaRPr lang="en-US" sz="2000" dirty="0" smtClean="0">
              <a:latin typeface="Arial Rounded MT Bold" pitchFamily="34" charset="0"/>
            </a:endParaRPr>
          </a:p>
        </p:txBody>
      </p:sp>
    </p:spTree>
    <p:extLst>
      <p:ext uri="{BB962C8B-B14F-4D97-AF65-F5344CB8AC3E}">
        <p14:creationId xmlns:p14="http://schemas.microsoft.com/office/powerpoint/2010/main" val="357068276"/>
      </p:ext>
    </p:extLst>
  </p:cSld>
  <p:clrMapOvr>
    <a:masterClrMapping/>
  </p:clrMapOvr>
  <mc:AlternateContent xmlns:mc="http://schemas.openxmlformats.org/markup-compatibility/2006">
    <mc:Choice xmlns:p14="http://schemas.microsoft.com/office/powerpoint/2010/main" Requires="p14">
      <p:transition spd="slow" p14:dur="4400">
        <p14:honeycomb/>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066800"/>
            <a:ext cx="8077200" cy="572464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6600" dirty="0">
                <a:solidFill>
                  <a:srgbClr val="FF0000"/>
                </a:solidFill>
              </a:rPr>
              <a:t>ENGLISH FOR TODAY </a:t>
            </a:r>
          </a:p>
          <a:p>
            <a:r>
              <a:rPr lang="en-US" sz="6600" b="1" dirty="0" smtClean="0">
                <a:solidFill>
                  <a:srgbClr val="C00000"/>
                </a:solidFill>
              </a:rPr>
              <a:t>Class</a:t>
            </a:r>
            <a:r>
              <a:rPr lang="en-US" sz="6600" b="1" dirty="0" smtClean="0">
                <a:solidFill>
                  <a:srgbClr val="C00000"/>
                </a:solidFill>
              </a:rPr>
              <a:t>: </a:t>
            </a:r>
            <a:r>
              <a:rPr lang="en-US" sz="6600" b="1" dirty="0" err="1" smtClean="0">
                <a:solidFill>
                  <a:srgbClr val="C00000"/>
                </a:solidFill>
              </a:rPr>
              <a:t>Alim</a:t>
            </a:r>
            <a:r>
              <a:rPr lang="en-US" sz="6600" b="1" dirty="0" smtClean="0">
                <a:solidFill>
                  <a:srgbClr val="C00000"/>
                </a:solidFill>
              </a:rPr>
              <a:t> 1</a:t>
            </a:r>
            <a:r>
              <a:rPr lang="en-US" sz="6600" b="1" baseline="30000" dirty="0" smtClean="0">
                <a:solidFill>
                  <a:srgbClr val="C00000"/>
                </a:solidFill>
              </a:rPr>
              <a:t>st</a:t>
            </a:r>
            <a:r>
              <a:rPr lang="en-US" sz="6600" b="1" dirty="0" smtClean="0">
                <a:solidFill>
                  <a:srgbClr val="C00000"/>
                </a:solidFill>
              </a:rPr>
              <a:t> year</a:t>
            </a:r>
          </a:p>
          <a:p>
            <a:r>
              <a:rPr lang="en-US" sz="5400" b="1" dirty="0" smtClean="0">
                <a:solidFill>
                  <a:srgbClr val="C00000"/>
                </a:solidFill>
              </a:rPr>
              <a:t>Subject: English 1st Paper</a:t>
            </a:r>
          </a:p>
          <a:p>
            <a:r>
              <a:rPr lang="en-US" sz="6600" b="1" dirty="0" smtClean="0">
                <a:solidFill>
                  <a:srgbClr val="C00000"/>
                </a:solidFill>
              </a:rPr>
              <a:t>Time : 45 minutes</a:t>
            </a:r>
          </a:p>
          <a:p>
            <a:r>
              <a:rPr lang="en-US" sz="6600" b="1" dirty="0" smtClean="0">
                <a:solidFill>
                  <a:srgbClr val="C00000"/>
                </a:solidFill>
              </a:rPr>
              <a:t>Title: Unit-1 Lesson-1</a:t>
            </a:r>
          </a:p>
          <a:p>
            <a:endParaRPr lang="en-US" sz="4800" dirty="0">
              <a:solidFill>
                <a:srgbClr val="C00000"/>
              </a:solidFill>
              <a:latin typeface="Arial Black"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914400" y="381000"/>
            <a:ext cx="7239000" cy="1200329"/>
          </a:xfrm>
          <a:prstGeom prst="rect">
            <a:avLst/>
          </a:prstGeom>
        </p:spPr>
        <p:txBody>
          <a:bodyPr wrap="square">
            <a:spAutoFit/>
          </a:bodyPr>
          <a:lstStyle/>
          <a:p>
            <a:r>
              <a:rPr lang="en-US" sz="3600" dirty="0" smtClean="0">
                <a:solidFill>
                  <a:srgbClr val="FF0000"/>
                </a:solidFill>
                <a:latin typeface="Arial Rounded MT Bold" pitchFamily="34" charset="0"/>
              </a:rPr>
              <a:t>Look at the picture and guess who the man is</a:t>
            </a:r>
            <a:endParaRPr lang="en-US" sz="3600" dirty="0">
              <a:solidFill>
                <a:srgbClr val="FF0000"/>
              </a:solidFill>
            </a:endParaRPr>
          </a:p>
        </p:txBody>
      </p:sp>
      <p:pic>
        <p:nvPicPr>
          <p:cNvPr id="3" name="Picture 2" descr="506px-Nelson_Mandela-2008_(edit).jpg"/>
          <p:cNvPicPr>
            <a:picLocks noChangeAspect="1"/>
          </p:cNvPicPr>
          <p:nvPr/>
        </p:nvPicPr>
        <p:blipFill>
          <a:blip r:embed="rId3"/>
          <a:stretch>
            <a:fillRect/>
          </a:stretch>
        </p:blipFill>
        <p:spPr>
          <a:xfrm>
            <a:off x="533400" y="1676400"/>
            <a:ext cx="3657600" cy="5029199"/>
          </a:xfrm>
          <a:prstGeom prst="ellipse">
            <a:avLst/>
          </a:prstGeom>
          <a:ln>
            <a:noFill/>
          </a:ln>
          <a:effectLst>
            <a:softEdge rad="112500"/>
          </a:effectLst>
        </p:spPr>
      </p:pic>
      <p:pic>
        <p:nvPicPr>
          <p:cNvPr id="4" name="Picture 3" descr="506px-Nelson_Mandela-2008_(edit).jpg"/>
          <p:cNvPicPr>
            <a:picLocks noChangeAspect="1"/>
          </p:cNvPicPr>
          <p:nvPr/>
        </p:nvPicPr>
        <p:blipFill>
          <a:blip r:embed="rId3"/>
          <a:stretch>
            <a:fillRect/>
          </a:stretch>
        </p:blipFill>
        <p:spPr>
          <a:xfrm>
            <a:off x="4953000" y="1676400"/>
            <a:ext cx="3657600" cy="502919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514600"/>
            <a:ext cx="5943600" cy="35394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342900" indent="-342900">
              <a:buAutoNum type="arabicPeriod"/>
            </a:pPr>
            <a:r>
              <a:rPr lang="en-US" sz="3200" b="1" dirty="0" smtClean="0">
                <a:solidFill>
                  <a:srgbClr val="FF0000"/>
                </a:solidFill>
              </a:rPr>
              <a:t>Work in pairs. </a:t>
            </a:r>
          </a:p>
          <a:p>
            <a:pPr marL="342900" indent="-342900"/>
            <a:r>
              <a:rPr lang="en-US" sz="3200" b="1" dirty="0" smtClean="0">
                <a:solidFill>
                  <a:srgbClr val="FF0000"/>
                </a:solidFill>
              </a:rPr>
              <a:t>❑ Who is the people in the picture? Why is he famous? </a:t>
            </a:r>
          </a:p>
          <a:p>
            <a:pPr marL="342900" indent="-342900"/>
            <a:r>
              <a:rPr lang="en-US" sz="3200" b="1" dirty="0" smtClean="0">
                <a:solidFill>
                  <a:srgbClr val="FF0000"/>
                </a:solidFill>
              </a:rPr>
              <a:t>❑ Make a list of some famous people that you have heard about and write about their contribution in their fields.</a:t>
            </a:r>
            <a:endParaRPr lang="en-US" sz="3200" b="1" dirty="0">
              <a:solidFill>
                <a:srgbClr val="FF0000"/>
              </a:solidFill>
            </a:endParaRPr>
          </a:p>
        </p:txBody>
      </p:sp>
      <p:sp>
        <p:nvSpPr>
          <p:cNvPr id="3" name="Oval 2"/>
          <p:cNvSpPr/>
          <p:nvPr/>
        </p:nvSpPr>
        <p:spPr>
          <a:xfrm>
            <a:off x="685800" y="1066800"/>
            <a:ext cx="7315200" cy="134237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800" b="1" dirty="0" smtClean="0">
                <a:solidFill>
                  <a:srgbClr val="FF0000"/>
                </a:solidFill>
              </a:rPr>
              <a:t>Warm up activity: </a:t>
            </a:r>
            <a:endParaRPr lang="en-US" sz="4800" b="1"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752600"/>
            <a:ext cx="7620000" cy="3477875"/>
          </a:xfrm>
          <a:prstGeom prst="rect">
            <a:avLst/>
          </a:prstGeom>
          <a:solidFill>
            <a:srgbClr val="FFFF00"/>
          </a:solidFill>
        </p:spPr>
        <p:txBody>
          <a:bodyPr wrap="square">
            <a:spAutoFit/>
          </a:bodyPr>
          <a:lstStyle/>
          <a:p>
            <a:pPr algn="just"/>
            <a:r>
              <a:rPr lang="en-US" sz="4400" dirty="0" smtClean="0"/>
              <a:t>Unit One: People or Institutions Making History  </a:t>
            </a:r>
          </a:p>
          <a:p>
            <a:pPr algn="just"/>
            <a:r>
              <a:rPr lang="en-US" sz="4400" dirty="0" smtClean="0"/>
              <a:t>Lesson 1  </a:t>
            </a:r>
          </a:p>
          <a:p>
            <a:pPr algn="just"/>
            <a:r>
              <a:rPr lang="en-US" sz="4400" dirty="0" smtClean="0"/>
              <a:t>Nelson Mandela, from Apartheid Fighter to President</a:t>
            </a:r>
            <a:endParaRPr lang="en-US" sz="4400"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609600" y="2895600"/>
            <a:ext cx="7162800" cy="2862322"/>
          </a:xfrm>
          <a:prstGeom prst="rect">
            <a:avLst/>
          </a:prstGeom>
          <a:solidFill>
            <a:schemeClr val="accent2">
              <a:lumMod val="20000"/>
              <a:lumOff val="80000"/>
            </a:schemeClr>
          </a:solidFill>
        </p:spPr>
        <p:txBody>
          <a:bodyPr wrap="square">
            <a:spAutoFit/>
          </a:bodyPr>
          <a:lstStyle/>
          <a:p>
            <a:r>
              <a:rPr lang="en-US" sz="2000" dirty="0" smtClean="0">
                <a:solidFill>
                  <a:srgbClr val="FF0000"/>
                </a:solidFill>
              </a:rPr>
              <a:t>15 December 2013 JOHANNESBURG (Reuters)-Nelson Mandela guided South Africa from the shackles of apartheid to a multi-racial democracy, as an icon of peace and reconciliation who came to embody the struggle for justice around the world. Imprisoned for nearly three decades for his fight against white minority rule, Mandela never lost his resolve to fight for his </a:t>
            </a:r>
            <a:r>
              <a:rPr lang="en-US" sz="2000" dirty="0" smtClean="0">
                <a:solidFill>
                  <a:srgbClr val="FF0000"/>
                </a:solidFill>
              </a:rPr>
              <a:t>people’s </a:t>
            </a:r>
            <a:r>
              <a:rPr lang="en-US" sz="2000" dirty="0" smtClean="0">
                <a:solidFill>
                  <a:srgbClr val="FF0000"/>
                </a:solidFill>
              </a:rPr>
              <a:t>emancipation. He was determined to bring down apartheid while avoiding a civil war. His prestige and charisma helped him win the support of the </a:t>
            </a:r>
            <a:r>
              <a:rPr lang="en-US" sz="2000" dirty="0" smtClean="0">
                <a:solidFill>
                  <a:srgbClr val="FF0000"/>
                </a:solidFill>
              </a:rPr>
              <a:t>world.</a:t>
            </a:r>
            <a:endParaRPr lang="en-US" sz="2000" dirty="0">
              <a:solidFill>
                <a:srgbClr val="FF0000"/>
              </a:solidFill>
            </a:endParaRPr>
          </a:p>
        </p:txBody>
      </p:sp>
      <p:sp>
        <p:nvSpPr>
          <p:cNvPr id="3" name="Rounded Rectangle 2"/>
          <p:cNvSpPr/>
          <p:nvPr/>
        </p:nvSpPr>
        <p:spPr>
          <a:xfrm>
            <a:off x="838200" y="304800"/>
            <a:ext cx="70866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Group  Work-1</a:t>
            </a:r>
            <a:endParaRPr lang="en-US" sz="6000"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676400" y="2667000"/>
            <a:ext cx="6019800" cy="4093428"/>
          </a:xfrm>
          <a:prstGeom prst="rect">
            <a:avLst/>
          </a:prstGeom>
        </p:spPr>
        <p:txBody>
          <a:bodyPr wrap="square">
            <a:spAutoFit/>
          </a:bodyPr>
          <a:lstStyle/>
          <a:p>
            <a:r>
              <a:rPr lang="en-US" sz="2000" b="1" dirty="0" smtClean="0">
                <a:solidFill>
                  <a:srgbClr val="FF0000"/>
                </a:solidFill>
              </a:rPr>
              <a:t>‘’I hate race discrimination most intensely and in all its manifestations. I have fought it all during my life; I will fight it now, and will do so until the end of my days,’’ Mandela said in his acceptance speech on becoming South </a:t>
            </a:r>
            <a:r>
              <a:rPr lang="en-US" sz="2000" b="1" dirty="0" smtClean="0">
                <a:solidFill>
                  <a:srgbClr val="FF0000"/>
                </a:solidFill>
              </a:rPr>
              <a:t>Africa’s </a:t>
            </a:r>
            <a:r>
              <a:rPr lang="en-US" sz="2000" b="1" dirty="0" smtClean="0">
                <a:solidFill>
                  <a:srgbClr val="FF0000"/>
                </a:solidFill>
              </a:rPr>
              <a:t>first black president in 1994, … ‘’The time for the healing of the wounds has come. The moment to bridge the chasms that divide us has come.’’ ‘’We have, at last, achieved our political emancipation.’’ In 1993, Mandela was awarded the Nobel Peace Prize, an honor he shared with F.W. de Klerk, the white African leader who had freed him from prison three years earlier and negotiated the end of apartheid</a:t>
            </a:r>
            <a:endParaRPr lang="en-US" sz="2000" b="1" dirty="0">
              <a:solidFill>
                <a:srgbClr val="FF0000"/>
              </a:solidFill>
            </a:endParaRPr>
          </a:p>
        </p:txBody>
      </p:sp>
      <p:sp>
        <p:nvSpPr>
          <p:cNvPr id="3" name="Rounded Rectangle 2"/>
          <p:cNvSpPr/>
          <p:nvPr/>
        </p:nvSpPr>
        <p:spPr>
          <a:xfrm>
            <a:off x="1143000" y="685800"/>
            <a:ext cx="70866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Group  Work-2</a:t>
            </a:r>
            <a:endParaRPr lang="en-US" sz="6000" dirty="0"/>
          </a:p>
        </p:txBody>
      </p:sp>
    </p:spTree>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dashVert">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638827" y="1600200"/>
            <a:ext cx="7620000"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2400" b="1" dirty="0" smtClean="0">
                <a:solidFill>
                  <a:srgbClr val="FF0000"/>
                </a:solidFill>
              </a:rPr>
              <a:t> </a:t>
            </a:r>
            <a:r>
              <a:rPr lang="en-US" sz="2400" b="1" dirty="0" smtClean="0">
                <a:solidFill>
                  <a:srgbClr val="FF0000"/>
                </a:solidFill>
              </a:rPr>
              <a:t>Mandela went on to play a prominent role on the world stage as an advocate of human dignity in the face of challenges ranging from political repression to AIDS. He formally left public life in June 2004 before his 86th birthday, telling his adoring countrymen: </a:t>
            </a:r>
            <a:r>
              <a:rPr lang="en-US" sz="2400" b="1" dirty="0" smtClean="0">
                <a:solidFill>
                  <a:srgbClr val="FF0000"/>
                </a:solidFill>
              </a:rPr>
              <a:t>Don't </a:t>
            </a:r>
            <a:r>
              <a:rPr lang="en-US" sz="2400" b="1" dirty="0" smtClean="0">
                <a:solidFill>
                  <a:srgbClr val="FF0000"/>
                </a:solidFill>
              </a:rPr>
              <a:t>call me. </a:t>
            </a:r>
            <a:r>
              <a:rPr lang="en-US" sz="2400" b="1" dirty="0" smtClean="0">
                <a:solidFill>
                  <a:srgbClr val="FF0000"/>
                </a:solidFill>
              </a:rPr>
              <a:t>I’ll </a:t>
            </a:r>
            <a:r>
              <a:rPr lang="en-US" sz="2400" b="1" dirty="0" smtClean="0">
                <a:solidFill>
                  <a:srgbClr val="FF0000"/>
                </a:solidFill>
              </a:rPr>
              <a:t>call </a:t>
            </a:r>
            <a:r>
              <a:rPr lang="en-US" sz="2400" b="1" dirty="0" smtClean="0">
                <a:solidFill>
                  <a:srgbClr val="FF0000"/>
                </a:solidFill>
              </a:rPr>
              <a:t>you. </a:t>
            </a:r>
            <a:r>
              <a:rPr lang="en-US" sz="2400" b="1" dirty="0" smtClean="0">
                <a:solidFill>
                  <a:srgbClr val="FF0000"/>
                </a:solidFill>
              </a:rPr>
              <a:t>But he remained one of the </a:t>
            </a:r>
            <a:r>
              <a:rPr lang="en-US" sz="2400" b="1" dirty="0" smtClean="0">
                <a:solidFill>
                  <a:srgbClr val="FF0000"/>
                </a:solidFill>
              </a:rPr>
              <a:t>world’s </a:t>
            </a:r>
            <a:r>
              <a:rPr lang="en-US" sz="2400" b="1" dirty="0" smtClean="0">
                <a:solidFill>
                  <a:srgbClr val="FF0000"/>
                </a:solidFill>
              </a:rPr>
              <a:t>most revered public figures, combining celebrity sparkle with an unwavering message of freedom, respect and human rights. </a:t>
            </a:r>
            <a:r>
              <a:rPr lang="en-US" sz="2400" b="1" dirty="0" smtClean="0">
                <a:solidFill>
                  <a:srgbClr val="FF0000"/>
                </a:solidFill>
              </a:rPr>
              <a:t>He </a:t>
            </a:r>
            <a:r>
              <a:rPr lang="en-US" sz="2400" b="1" dirty="0" smtClean="0">
                <a:solidFill>
                  <a:srgbClr val="FF0000"/>
                </a:solidFill>
              </a:rPr>
              <a:t>is at the epicenter of our time, ours in South Africa, and yours, wherever you </a:t>
            </a:r>
            <a:r>
              <a:rPr lang="en-US" sz="2400" b="1" dirty="0" smtClean="0">
                <a:solidFill>
                  <a:srgbClr val="FF0000"/>
                </a:solidFill>
              </a:rPr>
              <a:t>are, </a:t>
            </a:r>
            <a:r>
              <a:rPr lang="en-US" sz="2400" b="1" dirty="0" smtClean="0">
                <a:solidFill>
                  <a:srgbClr val="FF0000"/>
                </a:solidFill>
              </a:rPr>
              <a:t>Nadine </a:t>
            </a:r>
            <a:r>
              <a:rPr lang="en-US" sz="2400" b="1" dirty="0" err="1" smtClean="0">
                <a:solidFill>
                  <a:srgbClr val="FF0000"/>
                </a:solidFill>
              </a:rPr>
              <a:t>Gordimer</a:t>
            </a:r>
            <a:r>
              <a:rPr lang="en-US" sz="2400" b="1" dirty="0" smtClean="0">
                <a:solidFill>
                  <a:srgbClr val="FF0000"/>
                </a:solidFill>
              </a:rPr>
              <a:t>, the South African writer and Nobel Laureate for Literature, once remarked. </a:t>
            </a:r>
            <a:endParaRPr lang="en-US" sz="2400" b="1" dirty="0">
              <a:solidFill>
                <a:srgbClr val="FF0000"/>
              </a:solidFill>
            </a:endParaRPr>
          </a:p>
        </p:txBody>
      </p:sp>
      <p:sp>
        <p:nvSpPr>
          <p:cNvPr id="3" name="Rounded Rectangle 2"/>
          <p:cNvSpPr/>
          <p:nvPr/>
        </p:nvSpPr>
        <p:spPr>
          <a:xfrm>
            <a:off x="990600" y="152400"/>
            <a:ext cx="71628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Group  Work-3</a:t>
            </a:r>
            <a:endParaRPr lang="en-US" sz="6000" dirty="0"/>
          </a:p>
        </p:txBody>
      </p:sp>
    </p:spTree>
  </p:cSld>
  <p:clrMapOvr>
    <a:masterClrMapping/>
  </p:clrMapOvr>
  <p:transition spd="slow">
    <p:wipe dir="u"/>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1378</Words>
  <Application>Microsoft Office PowerPoint</Application>
  <PresentationFormat>On-screen Show (4:3)</PresentationFormat>
  <Paragraphs>75</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M.R.S. ELECTRONICS</cp:lastModifiedBy>
  <cp:revision>26</cp:revision>
  <dcterms:created xsi:type="dcterms:W3CDTF">2006-08-16T00:00:00Z</dcterms:created>
  <dcterms:modified xsi:type="dcterms:W3CDTF">2022-06-16T20:19:25Z</dcterms:modified>
</cp:coreProperties>
</file>